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notesSlides/notesSlide7.xml" ContentType="application/vnd.openxmlformats-officedocument.presentationml.notesSlide+xml"/>
  <Override PartName="/ppt/charts/chart5.xml" ContentType="application/vnd.openxmlformats-officedocument.drawingml.chart+xml"/>
  <Override PartName="/ppt/notesSlides/notesSlide8.xml" ContentType="application/vnd.openxmlformats-officedocument.presentationml.notesSlide+xml"/>
  <Override PartName="/ppt/charts/chart6.xml" ContentType="application/vnd.openxmlformats-officedocument.drawingml.chart+xml"/>
  <Override PartName="/ppt/notesSlides/notesSlide9.xml" ContentType="application/vnd.openxmlformats-officedocument.presentationml.notesSlide+xml"/>
  <Override PartName="/ppt/charts/chart7.xml" ContentType="application/vnd.openxmlformats-officedocument.drawingml.chart+xml"/>
  <Override PartName="/ppt/notesSlides/notesSlide10.xml" ContentType="application/vnd.openxmlformats-officedocument.presentationml.notesSlide+xml"/>
  <Override PartName="/ppt/charts/chart8.xml" ContentType="application/vnd.openxmlformats-officedocument.drawingml.chart+xml"/>
  <Override PartName="/ppt/notesSlides/notesSlide11.xml" ContentType="application/vnd.openxmlformats-officedocument.presentationml.notesSlide+xml"/>
  <Override PartName="/ppt/charts/chart9.xml" ContentType="application/vnd.openxmlformats-officedocument.drawingml.chart+xml"/>
  <Override PartName="/ppt/drawings/drawing1.xml" ContentType="application/vnd.openxmlformats-officedocument.drawingml.chartshapes+xml"/>
  <Override PartName="/ppt/charts/chart10.xml" ContentType="application/vnd.openxmlformats-officedocument.drawingml.chart+xml"/>
  <Override PartName="/ppt/notesSlides/notesSlide12.xml" ContentType="application/vnd.openxmlformats-officedocument.presentationml.notesSlide+xml"/>
  <Override PartName="/ppt/charts/chart11.xml" ContentType="application/vnd.openxmlformats-officedocument.drawingml.chart+xml"/>
  <Override PartName="/ppt/notesSlides/notesSlide13.xml" ContentType="application/vnd.openxmlformats-officedocument.presentationml.notesSlide+xml"/>
  <Override PartName="/ppt/charts/chart12.xml" ContentType="application/vnd.openxmlformats-officedocument.drawingml.chart+xml"/>
  <Override PartName="/ppt/notesSlides/notesSlide14.xml" ContentType="application/vnd.openxmlformats-officedocument.presentationml.notesSlide+xml"/>
  <Override PartName="/ppt/charts/chart13.xml" ContentType="application/vnd.openxmlformats-officedocument.drawingml.chart+xml"/>
  <Override PartName="/ppt/notesSlides/notesSlide15.xml" ContentType="application/vnd.openxmlformats-officedocument.presentationml.notesSlide+xml"/>
  <Override PartName="/ppt/charts/chart14.xml" ContentType="application/vnd.openxmlformats-officedocument.drawingml.chart+xml"/>
  <Override PartName="/ppt/notesSlides/notesSlide16.xml" ContentType="application/vnd.openxmlformats-officedocument.presentationml.notesSlide+xml"/>
  <Override PartName="/ppt/charts/chart15.xml" ContentType="application/vnd.openxmlformats-officedocument.drawingml.chart+xml"/>
  <Override PartName="/ppt/notesSlides/notesSlide17.xml" ContentType="application/vnd.openxmlformats-officedocument.presentationml.notesSlide+xml"/>
  <Override PartName="/ppt/charts/chart16.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7.xml" ContentType="application/vnd.openxmlformats-officedocument.drawingml.chart+xml"/>
  <Override PartName="/ppt/notesSlides/notesSlide20.xml" ContentType="application/vnd.openxmlformats-officedocument.presentationml.notesSlide+xml"/>
  <Override PartName="/ppt/charts/chart18.xml" ContentType="application/vnd.openxmlformats-officedocument.drawingml.chart+xml"/>
  <Override PartName="/ppt/notesSlides/notesSlide21.xml" ContentType="application/vnd.openxmlformats-officedocument.presentationml.notesSlide+xml"/>
  <Override PartName="/ppt/charts/chart19.xml" ContentType="application/vnd.openxmlformats-officedocument.drawingml.chart+xml"/>
  <Override PartName="/ppt/drawings/drawing2.xml" ContentType="application/vnd.openxmlformats-officedocument.drawingml.chartshapes+xml"/>
  <Override PartName="/ppt/charts/chart20.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21.xml" ContentType="application/vnd.openxmlformats-officedocument.drawingml.chart+xml"/>
  <Override PartName="/ppt/notesSlides/notesSlide24.xml" ContentType="application/vnd.openxmlformats-officedocument.presentationml.notesSlide+xml"/>
  <Override PartName="/ppt/charts/chart22.xml" ContentType="application/vnd.openxmlformats-officedocument.drawingml.chart+xml"/>
  <Override PartName="/ppt/notesSlides/notesSlide25.xml" ContentType="application/vnd.openxmlformats-officedocument.presentationml.notesSlide+xml"/>
  <Override PartName="/ppt/charts/chart23.xml" ContentType="application/vnd.openxmlformats-officedocument.drawingml.chart+xml"/>
  <Override PartName="/ppt/charts/chart24.xml" ContentType="application/vnd.openxmlformats-officedocument.drawingml.chart+xml"/>
  <Override PartName="/ppt/notesSlides/notesSlide26.xml" ContentType="application/vnd.openxmlformats-officedocument.presentationml.notesSlide+xml"/>
  <Override PartName="/ppt/charts/chart25.xml" ContentType="application/vnd.openxmlformats-officedocument.drawingml.chart+xml"/>
  <Override PartName="/ppt/drawings/drawing3.xml" ContentType="application/vnd.openxmlformats-officedocument.drawingml.chartshapes+xml"/>
  <Override PartName="/ppt/charts/chart26.xml" ContentType="application/vnd.openxmlformats-officedocument.drawingml.chart+xml"/>
  <Override PartName="/ppt/notesSlides/notesSlide27.xml" ContentType="application/vnd.openxmlformats-officedocument.presentationml.notesSlide+xml"/>
  <Override PartName="/ppt/charts/chart27.xml" ContentType="application/vnd.openxmlformats-officedocument.drawingml.chart+xml"/>
  <Override PartName="/ppt/drawings/drawing4.xml" ContentType="application/vnd.openxmlformats-officedocument.drawingml.chartshapes+xml"/>
  <Override PartName="/ppt/notesSlides/notesSlide28.xml" ContentType="application/vnd.openxmlformats-officedocument.presentationml.notesSlide+xml"/>
  <Override PartName="/ppt/charts/chart28.xml" ContentType="application/vnd.openxmlformats-officedocument.drawingml.chart+xml"/>
  <Override PartName="/ppt/notesSlides/notesSlide29.xml" ContentType="application/vnd.openxmlformats-officedocument.presentationml.notesSlide+xml"/>
  <Override PartName="/ppt/charts/chart29.xml" ContentType="application/vnd.openxmlformats-officedocument.drawingml.chart+xml"/>
  <Override PartName="/ppt/charts/chart30.xml" ContentType="application/vnd.openxmlformats-officedocument.drawingml.chart+xml"/>
  <Override PartName="/ppt/notesSlides/notesSlide30.xml" ContentType="application/vnd.openxmlformats-officedocument.presentationml.notesSlide+xml"/>
  <Override PartName="/ppt/charts/chart31.xml" ContentType="application/vnd.openxmlformats-officedocument.drawingml.chart+xml"/>
  <Override PartName="/ppt/notesSlides/notesSlide31.xml" ContentType="application/vnd.openxmlformats-officedocument.presentationml.notesSlide+xml"/>
  <Override PartName="/ppt/charts/chart32.xml" ContentType="application/vnd.openxmlformats-officedocument.drawingml.chart+xml"/>
  <Override PartName="/ppt/notesSlides/notesSlide32.xml" ContentType="application/vnd.openxmlformats-officedocument.presentationml.notesSlide+xml"/>
  <Override PartName="/ppt/charts/chart33.xml" ContentType="application/vnd.openxmlformats-officedocument.drawingml.chart+xml"/>
  <Override PartName="/ppt/notesSlides/notesSlide33.xml" ContentType="application/vnd.openxmlformats-officedocument.presentationml.notesSlide+xml"/>
  <Override PartName="/ppt/charts/chart34.xml" ContentType="application/vnd.openxmlformats-officedocument.drawingml.chart+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rts/chart35.xml" ContentType="application/vnd.openxmlformats-officedocument.drawingml.chart+xml"/>
  <Override PartName="/ppt/notesSlides/notesSlide36.xml" ContentType="application/vnd.openxmlformats-officedocument.presentationml.notesSlide+xml"/>
  <Override PartName="/ppt/charts/chart36.xml" ContentType="application/vnd.openxmlformats-officedocument.drawingml.chart+xml"/>
  <Override PartName="/ppt/notesSlides/notesSlide37.xml" ContentType="application/vnd.openxmlformats-officedocument.presentationml.notesSlide+xml"/>
  <Override PartName="/ppt/charts/chart37.xml" ContentType="application/vnd.openxmlformats-officedocument.drawingml.chart+xml"/>
  <Override PartName="/ppt/notesSlides/notesSlide38.xml" ContentType="application/vnd.openxmlformats-officedocument.presentationml.notesSlide+xml"/>
  <Override PartName="/ppt/charts/chart38.xml" ContentType="application/vnd.openxmlformats-officedocument.drawingml.chart+xml"/>
  <Override PartName="/ppt/charts/chart39.xml" ContentType="application/vnd.openxmlformats-officedocument.drawingml.chart+xml"/>
  <Override PartName="/ppt/charts/chart40.xml" ContentType="application/vnd.openxmlformats-officedocument.drawingml.chart+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rts/chart41.xml" ContentType="application/vnd.openxmlformats-officedocument.drawingml.chart+xml"/>
  <Override PartName="/ppt/notesSlides/notesSlide41.xml" ContentType="application/vnd.openxmlformats-officedocument.presentationml.notesSlide+xml"/>
  <Override PartName="/ppt/charts/chart42.xml" ContentType="application/vnd.openxmlformats-officedocument.drawingml.chart+xml"/>
  <Override PartName="/ppt/charts/chart43.xml" ContentType="application/vnd.openxmlformats-officedocument.drawingml.chart+xml"/>
  <Override PartName="/ppt/notesSlides/notesSlide42.xml" ContentType="application/vnd.openxmlformats-officedocument.presentationml.notesSlide+xml"/>
  <Override PartName="/ppt/charts/chart44.xml" ContentType="application/vnd.openxmlformats-officedocument.drawingml.chart+xml"/>
  <Override PartName="/ppt/notesSlides/notesSlide43.xml" ContentType="application/vnd.openxmlformats-officedocument.presentationml.notesSlide+xml"/>
  <Override PartName="/ppt/charts/chart45.xml" ContentType="application/vnd.openxmlformats-officedocument.drawingml.chart+xml"/>
  <Override PartName="/ppt/notesSlides/notesSlide44.xml" ContentType="application/vnd.openxmlformats-officedocument.presentationml.notesSlide+xml"/>
  <Override PartName="/ppt/charts/chart46.xml" ContentType="application/vnd.openxmlformats-officedocument.drawingml.chart+xml"/>
  <Override PartName="/ppt/notesSlides/notesSlide45.xml" ContentType="application/vnd.openxmlformats-officedocument.presentationml.notesSlide+xml"/>
  <Override PartName="/ppt/charts/chart47.xml" ContentType="application/vnd.openxmlformats-officedocument.drawingml.chart+xml"/>
  <Override PartName="/ppt/notesSlides/notesSlide46.xml" ContentType="application/vnd.openxmlformats-officedocument.presentationml.notesSlide+xml"/>
  <Override PartName="/ppt/charts/chart48.xml" ContentType="application/vnd.openxmlformats-officedocument.drawingml.chart+xml"/>
  <Override PartName="/ppt/notesSlides/notesSlide47.xml" ContentType="application/vnd.openxmlformats-officedocument.presentationml.notesSlide+xml"/>
  <Override PartName="/ppt/charts/chart49.xml" ContentType="application/vnd.openxmlformats-officedocument.drawingml.chart+xml"/>
  <Override PartName="/ppt/notesSlides/notesSlide48.xml" ContentType="application/vnd.openxmlformats-officedocument.presentationml.notesSlide+xml"/>
  <Override PartName="/ppt/charts/chart50.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handoutMasterIdLst>
    <p:handoutMasterId r:id="rId64"/>
  </p:handoutMasterIdLst>
  <p:sldIdLst>
    <p:sldId id="1055" r:id="rId2"/>
    <p:sldId id="1056" r:id="rId3"/>
    <p:sldId id="1057" r:id="rId4"/>
    <p:sldId id="1058" r:id="rId5"/>
    <p:sldId id="1060" r:id="rId6"/>
    <p:sldId id="1327" r:id="rId7"/>
    <p:sldId id="1340" r:id="rId8"/>
    <p:sldId id="1347" r:id="rId9"/>
    <p:sldId id="1337" r:id="rId10"/>
    <p:sldId id="1338" r:id="rId11"/>
    <p:sldId id="1436" r:id="rId12"/>
    <p:sldId id="1381" r:id="rId13"/>
    <p:sldId id="1349" r:id="rId14"/>
    <p:sldId id="1348" r:id="rId15"/>
    <p:sldId id="1330" r:id="rId16"/>
    <p:sldId id="1437" r:id="rId17"/>
    <p:sldId id="1333" r:id="rId18"/>
    <p:sldId id="1405" r:id="rId19"/>
    <p:sldId id="1406" r:id="rId20"/>
    <p:sldId id="1334" r:id="rId21"/>
    <p:sldId id="1350" r:id="rId22"/>
    <p:sldId id="1062" r:id="rId23"/>
    <p:sldId id="1063" r:id="rId24"/>
    <p:sldId id="1438" r:id="rId25"/>
    <p:sldId id="1419" r:id="rId26"/>
    <p:sldId id="1352" r:id="rId27"/>
    <p:sldId id="1420" r:id="rId28"/>
    <p:sldId id="1421" r:id="rId29"/>
    <p:sldId id="1466" r:id="rId30"/>
    <p:sldId id="1358" r:id="rId31"/>
    <p:sldId id="1439" r:id="rId32"/>
    <p:sldId id="1359" r:id="rId33"/>
    <p:sldId id="1467" r:id="rId34"/>
    <p:sldId id="1361" r:id="rId35"/>
    <p:sldId id="1357" r:id="rId36"/>
    <p:sldId id="1356" r:id="rId37"/>
    <p:sldId id="1465" r:id="rId38"/>
    <p:sldId id="1410" r:id="rId39"/>
    <p:sldId id="1376" r:id="rId40"/>
    <p:sldId id="1396" r:id="rId41"/>
    <p:sldId id="1362" r:id="rId42"/>
    <p:sldId id="1369" r:id="rId43"/>
    <p:sldId id="1463" r:id="rId44"/>
    <p:sldId id="1460" r:id="rId45"/>
    <p:sldId id="1461" r:id="rId46"/>
    <p:sldId id="1444" r:id="rId47"/>
    <p:sldId id="1445" r:id="rId48"/>
    <p:sldId id="1446" r:id="rId49"/>
    <p:sldId id="1447" r:id="rId50"/>
    <p:sldId id="1448" r:id="rId51"/>
    <p:sldId id="1449" r:id="rId52"/>
    <p:sldId id="1450" r:id="rId53"/>
    <p:sldId id="1451" r:id="rId54"/>
    <p:sldId id="1452" r:id="rId55"/>
    <p:sldId id="1453" r:id="rId56"/>
    <p:sldId id="1454" r:id="rId57"/>
    <p:sldId id="1455" r:id="rId58"/>
    <p:sldId id="1456" r:id="rId59"/>
    <p:sldId id="1457" r:id="rId60"/>
    <p:sldId id="1458" r:id="rId61"/>
    <p:sldId id="1459" r:id="rId62"/>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058A9E8-2737-40C6-AFC9-A44AB1476E94}">
          <p14:sldIdLst>
            <p14:sldId id="1055"/>
            <p14:sldId id="1056"/>
            <p14:sldId id="1057"/>
            <p14:sldId id="1058"/>
            <p14:sldId id="1060"/>
            <p14:sldId id="1327"/>
            <p14:sldId id="1340"/>
            <p14:sldId id="1347"/>
            <p14:sldId id="1337"/>
            <p14:sldId id="1338"/>
            <p14:sldId id="1436"/>
            <p14:sldId id="1381"/>
            <p14:sldId id="1349"/>
            <p14:sldId id="1348"/>
            <p14:sldId id="1330"/>
            <p14:sldId id="1437"/>
            <p14:sldId id="1333"/>
            <p14:sldId id="1405"/>
            <p14:sldId id="1406"/>
            <p14:sldId id="1334"/>
            <p14:sldId id="1350"/>
            <p14:sldId id="1062"/>
            <p14:sldId id="1063"/>
            <p14:sldId id="1438"/>
            <p14:sldId id="1419"/>
            <p14:sldId id="1352"/>
            <p14:sldId id="1420"/>
            <p14:sldId id="1421"/>
            <p14:sldId id="1466"/>
            <p14:sldId id="1358"/>
            <p14:sldId id="1439"/>
            <p14:sldId id="1359"/>
            <p14:sldId id="1467"/>
            <p14:sldId id="1361"/>
            <p14:sldId id="1357"/>
            <p14:sldId id="1356"/>
            <p14:sldId id="1465"/>
            <p14:sldId id="1410"/>
            <p14:sldId id="1376"/>
            <p14:sldId id="1396"/>
            <p14:sldId id="1362"/>
            <p14:sldId id="1369"/>
            <p14:sldId id="1463"/>
            <p14:sldId id="1460"/>
            <p14:sldId id="1461"/>
            <p14:sldId id="1444"/>
            <p14:sldId id="1445"/>
            <p14:sldId id="1446"/>
            <p14:sldId id="1447"/>
            <p14:sldId id="1448"/>
            <p14:sldId id="1449"/>
            <p14:sldId id="1450"/>
            <p14:sldId id="1451"/>
            <p14:sldId id="1452"/>
            <p14:sldId id="1453"/>
            <p14:sldId id="1454"/>
            <p14:sldId id="1455"/>
            <p14:sldId id="1456"/>
            <p14:sldId id="1457"/>
            <p14:sldId id="1458"/>
            <p14:sldId id="145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D17D"/>
    <a:srgbClr val="6DB33F"/>
    <a:srgbClr val="ADD890"/>
    <a:srgbClr val="458440"/>
    <a:srgbClr val="D3EAC4"/>
    <a:srgbClr val="8E0000"/>
    <a:srgbClr val="56A828"/>
    <a:srgbClr val="37993C"/>
    <a:srgbClr val="1015CE"/>
    <a:srgbClr val="88A9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89" autoAdjust="0"/>
    <p:restoredTop sz="89018" autoAdjust="0"/>
  </p:normalViewPr>
  <p:slideViewPr>
    <p:cSldViewPr>
      <p:cViewPr>
        <p:scale>
          <a:sx n="68" d="100"/>
          <a:sy n="68" d="100"/>
        </p:scale>
        <p:origin x="-810" y="234"/>
      </p:cViewPr>
      <p:guideLst>
        <p:guide orient="horz" pos="2160"/>
        <p:guide pos="2880"/>
      </p:guideLst>
    </p:cSldViewPr>
  </p:slideViewPr>
  <p:outlineViewPr>
    <p:cViewPr>
      <p:scale>
        <a:sx n="33" d="100"/>
        <a:sy n="33" d="100"/>
      </p:scale>
      <p:origin x="0" y="4644"/>
    </p:cViewPr>
  </p:outlineViewPr>
  <p:notesTextViewPr>
    <p:cViewPr>
      <p:scale>
        <a:sx n="1" d="1"/>
        <a:sy n="1" d="1"/>
      </p:scale>
      <p:origin x="0" y="0"/>
    </p:cViewPr>
  </p:notesTextViewPr>
  <p:sorterViewPr>
    <p:cViewPr>
      <p:scale>
        <a:sx n="84" d="100"/>
        <a:sy n="84" d="100"/>
      </p:scale>
      <p:origin x="0" y="8172"/>
    </p:cViewPr>
  </p:sorterViewPr>
  <p:notesViewPr>
    <p:cSldViewPr>
      <p:cViewPr varScale="1">
        <p:scale>
          <a:sx n="66" d="100"/>
          <a:sy n="66" d="100"/>
        </p:scale>
        <p:origin x="-1968" y="-96"/>
      </p:cViewPr>
      <p:guideLst>
        <p:guide orient="horz" pos="2949"/>
        <p:guide pos="222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3.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4.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5.xlsx"/></Relationships>
</file>

<file path=ppt/charts/_rels/chart36.xml.rels><?xml version="1.0" encoding="UTF-8" standalone="yes"?>
<Relationships xmlns="http://schemas.openxmlformats.org/package/2006/relationships"><Relationship Id="rId1" Type="http://schemas.openxmlformats.org/officeDocument/2006/relationships/package" Target="../embeddings/Microsoft_Excel_Worksheet36.xlsx"/></Relationships>
</file>

<file path=ppt/charts/_rels/chart37.xml.rels><?xml version="1.0" encoding="UTF-8" standalone="yes"?>
<Relationships xmlns="http://schemas.openxmlformats.org/package/2006/relationships"><Relationship Id="rId1" Type="http://schemas.openxmlformats.org/officeDocument/2006/relationships/package" Target="../embeddings/Microsoft_Excel_Worksheet37.xlsx"/></Relationships>
</file>

<file path=ppt/charts/_rels/chart38.xml.rels><?xml version="1.0" encoding="UTF-8" standalone="yes"?>
<Relationships xmlns="http://schemas.openxmlformats.org/package/2006/relationships"><Relationship Id="rId1" Type="http://schemas.openxmlformats.org/officeDocument/2006/relationships/package" Target="../embeddings/Microsoft_Excel_Worksheet38.xlsx"/></Relationships>
</file>

<file path=ppt/charts/_rels/chart39.xml.rels><?xml version="1.0" encoding="UTF-8" standalone="yes"?>
<Relationships xmlns="http://schemas.openxmlformats.org/package/2006/relationships"><Relationship Id="rId1" Type="http://schemas.openxmlformats.org/officeDocument/2006/relationships/package" Target="../embeddings/Microsoft_Excel_Worksheet39.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40.xml.rels><?xml version="1.0" encoding="UTF-8" standalone="yes"?>
<Relationships xmlns="http://schemas.openxmlformats.org/package/2006/relationships"><Relationship Id="rId1" Type="http://schemas.openxmlformats.org/officeDocument/2006/relationships/package" Target="../embeddings/Microsoft_Excel_Worksheet40.xlsx"/></Relationships>
</file>

<file path=ppt/charts/_rels/chart41.xml.rels><?xml version="1.0" encoding="UTF-8" standalone="yes"?>
<Relationships xmlns="http://schemas.openxmlformats.org/package/2006/relationships"><Relationship Id="rId1" Type="http://schemas.openxmlformats.org/officeDocument/2006/relationships/package" Target="../embeddings/Microsoft_Excel_Worksheet41.xlsx"/></Relationships>
</file>

<file path=ppt/charts/_rels/chart42.xml.rels><?xml version="1.0" encoding="UTF-8" standalone="yes"?>
<Relationships xmlns="http://schemas.openxmlformats.org/package/2006/relationships"><Relationship Id="rId1" Type="http://schemas.openxmlformats.org/officeDocument/2006/relationships/package" Target="../embeddings/Microsoft_Excel_Worksheet42.xlsx"/></Relationships>
</file>

<file path=ppt/charts/_rels/chart43.xml.rels><?xml version="1.0" encoding="UTF-8" standalone="yes"?>
<Relationships xmlns="http://schemas.openxmlformats.org/package/2006/relationships"><Relationship Id="rId1" Type="http://schemas.openxmlformats.org/officeDocument/2006/relationships/package" Target="../embeddings/Microsoft_Excel_Worksheet43.xlsx"/></Relationships>
</file>

<file path=ppt/charts/_rels/chart44.xml.rels><?xml version="1.0" encoding="UTF-8" standalone="yes"?>
<Relationships xmlns="http://schemas.openxmlformats.org/package/2006/relationships"><Relationship Id="rId1" Type="http://schemas.openxmlformats.org/officeDocument/2006/relationships/package" Target="../embeddings/Microsoft_Excel_Worksheet44.xlsx"/></Relationships>
</file>

<file path=ppt/charts/_rels/chart45.xml.rels><?xml version="1.0" encoding="UTF-8" standalone="yes"?>
<Relationships xmlns="http://schemas.openxmlformats.org/package/2006/relationships"><Relationship Id="rId1" Type="http://schemas.openxmlformats.org/officeDocument/2006/relationships/package" Target="../embeddings/Microsoft_Excel_Worksheet45.xlsx"/></Relationships>
</file>

<file path=ppt/charts/_rels/chart46.xml.rels><?xml version="1.0" encoding="UTF-8" standalone="yes"?>
<Relationships xmlns="http://schemas.openxmlformats.org/package/2006/relationships"><Relationship Id="rId1" Type="http://schemas.openxmlformats.org/officeDocument/2006/relationships/package" Target="../embeddings/Microsoft_Excel_Worksheet46.xlsx"/></Relationships>
</file>

<file path=ppt/charts/_rels/chart47.xml.rels><?xml version="1.0" encoding="UTF-8" standalone="yes"?>
<Relationships xmlns="http://schemas.openxmlformats.org/package/2006/relationships"><Relationship Id="rId1" Type="http://schemas.openxmlformats.org/officeDocument/2006/relationships/package" Target="../embeddings/Microsoft_Excel_Worksheet47.xlsx"/></Relationships>
</file>

<file path=ppt/charts/_rels/chart48.xml.rels><?xml version="1.0" encoding="UTF-8" standalone="yes"?>
<Relationships xmlns="http://schemas.openxmlformats.org/package/2006/relationships"><Relationship Id="rId1" Type="http://schemas.openxmlformats.org/officeDocument/2006/relationships/package" Target="../embeddings/Microsoft_Excel_Worksheet48.xlsx"/></Relationships>
</file>

<file path=ppt/charts/_rels/chart49.xml.rels><?xml version="1.0" encoding="UTF-8" standalone="yes"?>
<Relationships xmlns="http://schemas.openxmlformats.org/package/2006/relationships"><Relationship Id="rId1" Type="http://schemas.openxmlformats.org/officeDocument/2006/relationships/package" Target="../embeddings/Microsoft_Excel_Worksheet49.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50.xml.rels><?xml version="1.0" encoding="UTF-8" standalone="yes"?>
<Relationships xmlns="http://schemas.openxmlformats.org/package/2006/relationships"><Relationship Id="rId1" Type="http://schemas.openxmlformats.org/officeDocument/2006/relationships/package" Target="../embeddings/Microsoft_Excel_Worksheet50.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2942535944068938E-2"/>
          <c:y val="0.16749623510175982"/>
          <c:w val="0.93101675937296824"/>
          <c:h val="0.75438901079987952"/>
        </c:manualLayout>
      </c:layout>
      <c:lineChart>
        <c:grouping val="standard"/>
        <c:varyColors val="0"/>
        <c:ser>
          <c:idx val="0"/>
          <c:order val="0"/>
          <c:tx>
            <c:strRef>
              <c:f>Sheet1!$B$1</c:f>
              <c:strCache>
                <c:ptCount val="1"/>
                <c:pt idx="0">
                  <c:v>Right direction</c:v>
                </c:pt>
              </c:strCache>
            </c:strRef>
          </c:tx>
          <c:spPr>
            <a:ln w="38100">
              <a:solidFill>
                <a:srgbClr val="6DB33F"/>
              </a:solidFill>
            </a:ln>
          </c:spPr>
          <c:marker>
            <c:symbol val="circle"/>
            <c:size val="6"/>
            <c:spPr>
              <a:solidFill>
                <a:srgbClr val="6DB33F"/>
              </a:solidFill>
              <a:ln>
                <a:solidFill>
                  <a:srgbClr val="6DB33F"/>
                </a:solidFill>
              </a:ln>
            </c:spPr>
          </c:marker>
          <c:dLbls>
            <c:dLbl>
              <c:idx val="0"/>
              <c:layout>
                <c:manualLayout>
                  <c:x val="-2.6369823241121408E-2"/>
                  <c:y val="-4.6714427090056368E-2"/>
                </c:manualLayout>
              </c:layout>
              <c:dLblPos val="r"/>
              <c:showLegendKey val="0"/>
              <c:showVal val="1"/>
              <c:showCatName val="0"/>
              <c:showSerName val="0"/>
              <c:showPercent val="0"/>
              <c:showBubbleSize val="0"/>
            </c:dLbl>
            <c:dLbl>
              <c:idx val="1"/>
              <c:layout>
                <c:manualLayout>
                  <c:x val="-2.5073746312684365E-2"/>
                  <c:y val="5.1912568306010931E-2"/>
                </c:manualLayout>
              </c:layout>
              <c:showLegendKey val="0"/>
              <c:showVal val="1"/>
              <c:showCatName val="0"/>
              <c:showSerName val="0"/>
              <c:showPercent val="0"/>
              <c:showBubbleSize val="0"/>
            </c:dLbl>
            <c:dLbl>
              <c:idx val="3"/>
              <c:layout>
                <c:manualLayout>
                  <c:x val="-2.6548672566371681E-2"/>
                  <c:y val="5.4644808743169397E-2"/>
                </c:manualLayout>
              </c:layout>
              <c:showLegendKey val="0"/>
              <c:showVal val="1"/>
              <c:showCatName val="0"/>
              <c:showSerName val="0"/>
              <c:showPercent val="0"/>
              <c:showBubbleSize val="0"/>
            </c:dLbl>
            <c:dLbl>
              <c:idx val="4"/>
              <c:layout>
                <c:manualLayout>
                  <c:x val="-3.0469885954521065E-2"/>
                  <c:y val="-4.9446667527214785E-2"/>
                </c:manualLayout>
              </c:layout>
              <c:dLblPos val="r"/>
              <c:showLegendKey val="0"/>
              <c:showVal val="1"/>
              <c:showCatName val="0"/>
              <c:showSerName val="0"/>
              <c:showPercent val="0"/>
              <c:showBubbleSize val="0"/>
            </c:dLbl>
            <c:dLbl>
              <c:idx val="5"/>
              <c:showLegendKey val="0"/>
              <c:showVal val="1"/>
              <c:showCatName val="0"/>
              <c:showSerName val="0"/>
              <c:showPercent val="0"/>
              <c:showBubbleSize val="0"/>
            </c:dLbl>
            <c:dLbl>
              <c:idx val="6"/>
              <c:showLegendKey val="0"/>
              <c:showVal val="1"/>
              <c:showCatName val="0"/>
              <c:showSerName val="0"/>
              <c:showPercent val="0"/>
              <c:showBubbleSize val="0"/>
            </c:dLbl>
            <c:dLbl>
              <c:idx val="7"/>
              <c:layout>
                <c:manualLayout>
                  <c:x val="-2.0145320137735078E-2"/>
                  <c:y val="-2.7588744029947078E-2"/>
                </c:manualLayout>
              </c:layout>
              <c:dLblPos val="r"/>
              <c:showLegendKey val="0"/>
              <c:showVal val="1"/>
              <c:showCatName val="0"/>
              <c:showSerName val="0"/>
              <c:showPercent val="0"/>
              <c:showBubbleSize val="0"/>
            </c:dLbl>
            <c:dLbl>
              <c:idx val="9"/>
              <c:layout>
                <c:manualLayout>
                  <c:x val="-4.3249295672903247E-2"/>
                  <c:y val="3.5655737704918034E-2"/>
                </c:manualLayout>
              </c:layout>
              <c:dLblPos val="r"/>
              <c:showLegendKey val="0"/>
              <c:showVal val="1"/>
              <c:showCatName val="0"/>
              <c:showSerName val="0"/>
              <c:showPercent val="0"/>
              <c:showBubbleSize val="0"/>
            </c:dLbl>
            <c:dLbl>
              <c:idx val="10"/>
              <c:layout>
                <c:manualLayout>
                  <c:x val="-3.5604035734065322E-2"/>
                  <c:y val="4.1120218579234973E-2"/>
                </c:manualLayout>
              </c:layout>
              <c:dLblPos val="r"/>
              <c:showLegendKey val="0"/>
              <c:showVal val="1"/>
              <c:showCatName val="0"/>
              <c:showSerName val="0"/>
              <c:showPercent val="0"/>
              <c:showBubbleSize val="0"/>
            </c:dLbl>
            <c:dLbl>
              <c:idx val="11"/>
              <c:layout>
                <c:manualLayout>
                  <c:x val="-3.2545931758530183E-2"/>
                  <c:y val="4.1120218579234973E-2"/>
                </c:manualLayout>
              </c:layout>
              <c:dLblPos val="r"/>
              <c:showLegendKey val="0"/>
              <c:showVal val="1"/>
              <c:showCatName val="0"/>
              <c:showSerName val="0"/>
              <c:showPercent val="0"/>
              <c:showBubbleSize val="0"/>
            </c:dLbl>
            <c:dLbl>
              <c:idx val="12"/>
              <c:layout>
                <c:manualLayout>
                  <c:x val="-3.0848684052108166E-2"/>
                  <c:y val="3.5252786024697731E-2"/>
                </c:manualLayout>
              </c:layout>
              <c:dLblPos val="r"/>
              <c:showLegendKey val="0"/>
              <c:showVal val="1"/>
              <c:showCatName val="0"/>
              <c:showSerName val="0"/>
              <c:showPercent val="0"/>
              <c:showBubbleSize val="0"/>
            </c:dLbl>
            <c:dLbl>
              <c:idx val="13"/>
              <c:layout>
                <c:manualLayout>
                  <c:x val="-4.1720243685135688E-2"/>
                  <c:y val="3.5655737704918034E-2"/>
                </c:manualLayout>
              </c:layout>
              <c:dLblPos val="r"/>
              <c:showLegendKey val="0"/>
              <c:showVal val="1"/>
              <c:showCatName val="0"/>
              <c:showSerName val="0"/>
              <c:showPercent val="0"/>
              <c:showBubbleSize val="0"/>
            </c:dLbl>
            <c:dLbl>
              <c:idx val="14"/>
              <c:layout>
                <c:manualLayout>
                  <c:x val="-2.0145320137735019E-2"/>
                  <c:y val="3.5252786024697835E-2"/>
                </c:manualLayout>
              </c:layout>
              <c:dLblPos val="r"/>
              <c:showLegendKey val="0"/>
              <c:showVal val="1"/>
              <c:showCatName val="0"/>
              <c:showSerName val="0"/>
              <c:showPercent val="0"/>
              <c:showBubbleSize val="0"/>
            </c:dLbl>
            <c:dLbl>
              <c:idx val="15"/>
              <c:layout>
                <c:manualLayout>
                  <c:x val="-7.912904235594348E-3"/>
                  <c:y val="2.4323824276063853E-2"/>
                </c:manualLayout>
              </c:layout>
              <c:dLblPos val="r"/>
              <c:showLegendKey val="0"/>
              <c:showVal val="1"/>
              <c:showCatName val="0"/>
              <c:showSerName val="0"/>
              <c:showPercent val="0"/>
              <c:showBubbleSize val="0"/>
            </c:dLbl>
            <c:dLbl>
              <c:idx val="16"/>
              <c:layout>
                <c:manualLayout>
                  <c:x val="-2.3203424113270244E-2"/>
                  <c:y val="-3.5785465341422483E-2"/>
                </c:manualLayout>
              </c:layout>
              <c:dLblPos val="r"/>
              <c:showLegendKey val="0"/>
              <c:showVal val="1"/>
              <c:showCatName val="0"/>
              <c:showSerName val="0"/>
              <c:showPercent val="0"/>
              <c:showBubbleSize val="0"/>
            </c:dLbl>
            <c:dLbl>
              <c:idx val="17"/>
              <c:layout>
                <c:manualLayout>
                  <c:x val="-2.1674372125502661E-2"/>
                  <c:y val="2.9788305150380792E-2"/>
                </c:manualLayout>
              </c:layout>
              <c:dLblPos val="r"/>
              <c:showLegendKey val="0"/>
              <c:showVal val="1"/>
              <c:showCatName val="0"/>
              <c:showSerName val="0"/>
              <c:showPercent val="0"/>
              <c:showBubbleSize val="0"/>
            </c:dLbl>
            <c:dLbl>
              <c:idx val="18"/>
              <c:layout>
                <c:manualLayout>
                  <c:x val="-3.2377736039875753E-2"/>
                  <c:y val="-2.7588744029947078E-2"/>
                </c:manualLayout>
              </c:layout>
              <c:dLblPos val="r"/>
              <c:showLegendKey val="0"/>
              <c:showVal val="1"/>
              <c:showCatName val="0"/>
              <c:showSerName val="0"/>
              <c:showPercent val="0"/>
              <c:showBubbleSize val="0"/>
            </c:dLbl>
            <c:dLbl>
              <c:idx val="19"/>
              <c:layout>
                <c:manualLayout>
                  <c:x val="-2.4732476101037831E-2"/>
                  <c:y val="-3.0320984467105547E-2"/>
                </c:manualLayout>
              </c:layout>
              <c:dLblPos val="r"/>
              <c:showLegendKey val="0"/>
              <c:showVal val="1"/>
              <c:showCatName val="0"/>
              <c:showSerName val="0"/>
              <c:showPercent val="0"/>
              <c:showBubbleSize val="0"/>
            </c:dLbl>
            <c:dLbl>
              <c:idx val="20"/>
              <c:layout>
                <c:manualLayout>
                  <c:x val="-2.7790580076572997E-2"/>
                  <c:y val="-4.6714427090056312E-2"/>
                </c:manualLayout>
              </c:layout>
              <c:dLblPos val="r"/>
              <c:showLegendKey val="0"/>
              <c:showVal val="1"/>
              <c:showCatName val="0"/>
              <c:showSerName val="0"/>
              <c:showPercent val="0"/>
              <c:showBubbleSize val="0"/>
            </c:dLbl>
            <c:dLbl>
              <c:idx val="21"/>
              <c:layout>
                <c:manualLayout>
                  <c:x val="-2.4575871600120675E-2"/>
                  <c:y val="-3.2650273224043715E-2"/>
                </c:manualLayout>
              </c:layout>
              <c:dLblPos val="r"/>
              <c:showLegendKey val="0"/>
              <c:showVal val="1"/>
              <c:showCatName val="0"/>
              <c:showSerName val="0"/>
              <c:showPercent val="0"/>
              <c:showBubbleSize val="0"/>
            </c:dLbl>
            <c:spPr>
              <a:noFill/>
              <a:ln>
                <a:noFill/>
              </a:ln>
            </c:spPr>
            <c:txPr>
              <a:bodyPr/>
              <a:lstStyle/>
              <a:p>
                <a:pPr>
                  <a:defRPr sz="2000" b="1">
                    <a:solidFill>
                      <a:srgbClr val="6DB33F"/>
                    </a:solidFill>
                    <a:latin typeface="Arial" pitchFamily="34" charset="0"/>
                    <a:cs typeface="Arial" pitchFamily="34" charset="0"/>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41019</c:v>
                </c:pt>
                <c:pt idx="1">
                  <c:v>40821</c:v>
                </c:pt>
                <c:pt idx="2">
                  <c:v>40732</c:v>
                </c:pt>
                <c:pt idx="3">
                  <c:v>40625</c:v>
                </c:pt>
                <c:pt idx="4">
                  <c:v>40484</c:v>
                </c:pt>
              </c:numCache>
            </c:numRef>
          </c:cat>
          <c:val>
            <c:numRef>
              <c:f>Sheet1!$B$2:$B$6</c:f>
              <c:numCache>
                <c:formatCode>General</c:formatCode>
                <c:ptCount val="5"/>
                <c:pt idx="0">
                  <c:v>48</c:v>
                </c:pt>
                <c:pt idx="1">
                  <c:v>37</c:v>
                </c:pt>
                <c:pt idx="2">
                  <c:v>41</c:v>
                </c:pt>
                <c:pt idx="3">
                  <c:v>41</c:v>
                </c:pt>
                <c:pt idx="4">
                  <c:v>45</c:v>
                </c:pt>
              </c:numCache>
            </c:numRef>
          </c:val>
          <c:smooth val="0"/>
        </c:ser>
        <c:ser>
          <c:idx val="1"/>
          <c:order val="1"/>
          <c:tx>
            <c:strRef>
              <c:f>Sheet1!$C$1</c:f>
              <c:strCache>
                <c:ptCount val="1"/>
                <c:pt idx="0">
                  <c:v>Wrong direction</c:v>
                </c:pt>
              </c:strCache>
            </c:strRef>
          </c:tx>
          <c:spPr>
            <a:ln w="38100">
              <a:solidFill>
                <a:schemeClr val="bg1">
                  <a:lumMod val="50000"/>
                </a:schemeClr>
              </a:solidFill>
            </a:ln>
          </c:spPr>
          <c:marker>
            <c:symbol val="square"/>
            <c:size val="6"/>
            <c:spPr>
              <a:solidFill>
                <a:schemeClr val="bg1">
                  <a:lumMod val="50000"/>
                </a:schemeClr>
              </a:solidFill>
              <a:ln>
                <a:noFill/>
              </a:ln>
            </c:spPr>
          </c:marker>
          <c:dLbls>
            <c:dLbl>
              <c:idx val="0"/>
              <c:layout>
                <c:manualLayout>
                  <c:x val="-2.5605300443639234E-2"/>
                  <c:y val="5.3545028182952543E-2"/>
                </c:manualLayout>
              </c:layout>
              <c:dLblPos val="r"/>
              <c:showLegendKey val="0"/>
              <c:showVal val="1"/>
              <c:showCatName val="0"/>
              <c:showSerName val="0"/>
              <c:showPercent val="0"/>
              <c:showBubbleSize val="0"/>
            </c:dLbl>
            <c:dLbl>
              <c:idx val="1"/>
              <c:layout>
                <c:manualLayout>
                  <c:x val="-2.5821777808747358E-2"/>
                  <c:y val="-4.2083387117593907E-2"/>
                </c:manualLayout>
              </c:layout>
              <c:dLblPos val="r"/>
              <c:showLegendKey val="0"/>
              <c:showVal val="1"/>
              <c:showCatName val="0"/>
              <c:showSerName val="0"/>
              <c:showPercent val="0"/>
              <c:showBubbleSize val="0"/>
            </c:dLbl>
            <c:dLbl>
              <c:idx val="2"/>
              <c:layout>
                <c:manualLayout>
                  <c:x val="-2.7675539451373889E-2"/>
                  <c:y val="-5.5744589303386258E-2"/>
                </c:manualLayout>
              </c:layout>
              <c:dLblPos val="r"/>
              <c:showLegendKey val="0"/>
              <c:showVal val="1"/>
              <c:showCatName val="0"/>
              <c:showSerName val="0"/>
              <c:showPercent val="0"/>
              <c:showBubbleSize val="0"/>
            </c:dLbl>
            <c:dLbl>
              <c:idx val="3"/>
              <c:layout>
                <c:manualLayout>
                  <c:x val="-2.7134346038603475E-2"/>
                  <c:y val="-5.5744589303386258E-2"/>
                </c:manualLayout>
              </c:layout>
              <c:dLblPos val="r"/>
              <c:showLegendKey val="0"/>
              <c:showVal val="1"/>
              <c:showCatName val="0"/>
              <c:showSerName val="0"/>
              <c:showPercent val="0"/>
              <c:showBubbleSize val="0"/>
            </c:dLbl>
            <c:dLbl>
              <c:idx val="4"/>
              <c:layout>
                <c:manualLayout>
                  <c:x val="-2.8501033609736836E-2"/>
                  <c:y val="4.5348306871477131E-2"/>
                </c:manualLayout>
              </c:layout>
              <c:dLblPos val="r"/>
              <c:showLegendKey val="0"/>
              <c:showVal val="1"/>
              <c:showCatName val="0"/>
              <c:showSerName val="0"/>
              <c:showPercent val="0"/>
              <c:showBubbleSize val="0"/>
            </c:dLbl>
            <c:dLbl>
              <c:idx val="5"/>
              <c:delete val="1"/>
            </c:dLbl>
            <c:dLbl>
              <c:idx val="6"/>
              <c:layout>
                <c:manualLayout>
                  <c:x val="-7.148378241710612E-3"/>
                  <c:y val="-2.0225463620326147E-2"/>
                </c:manualLayout>
              </c:layout>
              <c:dLblPos val="r"/>
              <c:showLegendKey val="0"/>
              <c:showVal val="1"/>
              <c:showCatName val="0"/>
              <c:showSerName val="0"/>
              <c:showPercent val="0"/>
              <c:showBubbleSize val="0"/>
            </c:dLbl>
            <c:dLbl>
              <c:idx val="7"/>
              <c:layout>
                <c:manualLayout>
                  <c:x val="-1.9380794143851285E-2"/>
                  <c:y val="2.8954864248526311E-2"/>
                </c:manualLayout>
              </c:layout>
              <c:dLblPos val="r"/>
              <c:showLegendKey val="0"/>
              <c:showVal val="1"/>
              <c:showCatName val="0"/>
              <c:showSerName val="0"/>
              <c:showPercent val="0"/>
              <c:showBubbleSize val="0"/>
            </c:dLbl>
            <c:dLbl>
              <c:idx val="9"/>
              <c:layout>
                <c:manualLayout>
                  <c:x val="-3.3142262033759542E-2"/>
                  <c:y val="-3.3886665806118446E-2"/>
                </c:manualLayout>
              </c:layout>
              <c:dLblPos val="r"/>
              <c:showLegendKey val="0"/>
              <c:showVal val="1"/>
              <c:showCatName val="0"/>
              <c:showSerName val="0"/>
              <c:showPercent val="0"/>
              <c:showBubbleSize val="0"/>
            </c:dLbl>
            <c:dLbl>
              <c:idx val="12"/>
              <c:layout>
                <c:manualLayout>
                  <c:x val="-3.0084158058224373E-2"/>
                  <c:y val="-4.7547867991910846E-2"/>
                </c:manualLayout>
              </c:layout>
              <c:dLblPos val="r"/>
              <c:showLegendKey val="0"/>
              <c:showVal val="1"/>
              <c:showCatName val="0"/>
              <c:showSerName val="0"/>
              <c:showPercent val="0"/>
              <c:showBubbleSize val="0"/>
            </c:dLbl>
            <c:dLbl>
              <c:idx val="13"/>
              <c:layout>
                <c:manualLayout>
                  <c:x val="-4.0955717691251899E-2"/>
                  <c:y val="-4.2486338797814209E-2"/>
                </c:manualLayout>
              </c:layout>
              <c:dLblPos val="r"/>
              <c:showLegendKey val="0"/>
              <c:showVal val="1"/>
              <c:showCatName val="0"/>
              <c:showSerName val="0"/>
              <c:showPercent val="0"/>
              <c:showBubbleSize val="0"/>
            </c:dLbl>
            <c:dLbl>
              <c:idx val="15"/>
              <c:layout>
                <c:manualLayout>
                  <c:x val="-7.1483782417105556E-3"/>
                  <c:y val="-3.1154425368960029E-2"/>
                </c:manualLayout>
              </c:layout>
              <c:dLblPos val="r"/>
              <c:showLegendKey val="0"/>
              <c:showVal val="1"/>
              <c:showCatName val="0"/>
              <c:showSerName val="0"/>
              <c:showPercent val="0"/>
              <c:showBubbleSize val="0"/>
            </c:dLbl>
            <c:dLbl>
              <c:idx val="16"/>
              <c:layout>
                <c:manualLayout>
                  <c:x val="-2.2438898119386454E-2"/>
                  <c:y val="2.8954864248526311E-2"/>
                </c:manualLayout>
              </c:layout>
              <c:dLblPos val="r"/>
              <c:showLegendKey val="0"/>
              <c:showVal val="1"/>
              <c:showCatName val="0"/>
              <c:showSerName val="0"/>
              <c:showPercent val="0"/>
              <c:showBubbleSize val="0"/>
            </c:dLbl>
            <c:dLbl>
              <c:idx val="18"/>
              <c:layout>
                <c:manualLayout>
                  <c:x val="-3.1613210045991956E-2"/>
                  <c:y val="3.168710468568478E-2"/>
                </c:manualLayout>
              </c:layout>
              <c:dLblPos val="r"/>
              <c:showLegendKey val="0"/>
              <c:showVal val="1"/>
              <c:showCatName val="0"/>
              <c:showSerName val="0"/>
              <c:showPercent val="0"/>
              <c:showBubbleSize val="0"/>
            </c:dLbl>
            <c:dLbl>
              <c:idx val="19"/>
              <c:layout>
                <c:manualLayout>
                  <c:x val="-2.3967950107154037E-2"/>
                  <c:y val="3.168710468568478E-2"/>
                </c:manualLayout>
              </c:layout>
              <c:dLblPos val="r"/>
              <c:showLegendKey val="0"/>
              <c:showVal val="1"/>
              <c:showCatName val="0"/>
              <c:showSerName val="0"/>
              <c:showPercent val="0"/>
              <c:showBubbleSize val="0"/>
            </c:dLbl>
            <c:dLbl>
              <c:idx val="20"/>
              <c:layout>
                <c:manualLayout>
                  <c:x val="-2.0909846131618868E-2"/>
                  <c:y val="4.2616066434318658E-2"/>
                </c:manualLayout>
              </c:layout>
              <c:dLblPos val="r"/>
              <c:showLegendKey val="0"/>
              <c:showVal val="1"/>
              <c:showCatName val="0"/>
              <c:showSerName val="0"/>
              <c:showPercent val="0"/>
              <c:showBubbleSize val="0"/>
            </c:dLbl>
            <c:dLbl>
              <c:idx val="21"/>
              <c:layout>
                <c:manualLayout>
                  <c:x val="-2.1806842728729705E-2"/>
                  <c:y val="3.1284153005464478E-2"/>
                </c:manualLayout>
              </c:layout>
              <c:dLblPos val="r"/>
              <c:showLegendKey val="0"/>
              <c:showVal val="1"/>
              <c:showCatName val="0"/>
              <c:showSerName val="0"/>
              <c:showPercent val="0"/>
              <c:showBubbleSize val="0"/>
            </c:dLbl>
            <c:spPr>
              <a:noFill/>
              <a:ln>
                <a:noFill/>
              </a:ln>
            </c:spPr>
            <c:txPr>
              <a:bodyPr/>
              <a:lstStyle/>
              <a:p>
                <a:pPr>
                  <a:defRPr sz="2000" b="1">
                    <a:solidFill>
                      <a:schemeClr val="bg1">
                        <a:lumMod val="50000"/>
                      </a:schemeClr>
                    </a:solidFill>
                    <a:latin typeface="Arial" pitchFamily="34" charset="0"/>
                    <a:cs typeface="Arial" pitchFamily="34" charset="0"/>
                  </a:defRPr>
                </a:pPr>
                <a:endParaRPr lang="en-US"/>
              </a:p>
            </c:txPr>
            <c:dLblPos val="t"/>
            <c:showLegendKey val="0"/>
            <c:showVal val="1"/>
            <c:showCatName val="0"/>
            <c:showSerName val="0"/>
            <c:showPercent val="0"/>
            <c:showBubbleSize val="0"/>
            <c:showLeaderLines val="0"/>
          </c:dLbls>
          <c:cat>
            <c:numRef>
              <c:f>Sheet1!$A$2:$A$6</c:f>
              <c:numCache>
                <c:formatCode>m/d/yyyy</c:formatCode>
                <c:ptCount val="5"/>
                <c:pt idx="0">
                  <c:v>41019</c:v>
                </c:pt>
                <c:pt idx="1">
                  <c:v>40821</c:v>
                </c:pt>
                <c:pt idx="2">
                  <c:v>40732</c:v>
                </c:pt>
                <c:pt idx="3">
                  <c:v>40625</c:v>
                </c:pt>
                <c:pt idx="4">
                  <c:v>40484</c:v>
                </c:pt>
              </c:numCache>
            </c:numRef>
          </c:cat>
          <c:val>
            <c:numRef>
              <c:f>Sheet1!$C$2:$C$6</c:f>
              <c:numCache>
                <c:formatCode>General</c:formatCode>
                <c:ptCount val="5"/>
                <c:pt idx="0">
                  <c:v>44</c:v>
                </c:pt>
                <c:pt idx="1">
                  <c:v>50</c:v>
                </c:pt>
                <c:pt idx="2">
                  <c:v>50</c:v>
                </c:pt>
                <c:pt idx="3">
                  <c:v>50</c:v>
                </c:pt>
                <c:pt idx="4">
                  <c:v>44</c:v>
                </c:pt>
              </c:numCache>
            </c:numRef>
          </c:val>
          <c:smooth val="0"/>
        </c:ser>
        <c:dLbls>
          <c:showLegendKey val="0"/>
          <c:showVal val="0"/>
          <c:showCatName val="0"/>
          <c:showSerName val="0"/>
          <c:showPercent val="0"/>
          <c:showBubbleSize val="0"/>
        </c:dLbls>
        <c:marker val="1"/>
        <c:smooth val="0"/>
        <c:axId val="64027264"/>
        <c:axId val="6334720"/>
      </c:lineChart>
      <c:dateAx>
        <c:axId val="64027264"/>
        <c:scaling>
          <c:orientation val="minMax"/>
          <c:max val="41034"/>
          <c:min val="40484"/>
        </c:scaling>
        <c:delete val="0"/>
        <c:axPos val="b"/>
        <c:numFmt formatCode="[$-409]mmm\-yy;@" sourceLinked="0"/>
        <c:majorTickMark val="out"/>
        <c:minorTickMark val="none"/>
        <c:tickLblPos val="nextTo"/>
        <c:txPr>
          <a:bodyPr/>
          <a:lstStyle/>
          <a:p>
            <a:pPr>
              <a:defRPr sz="1400">
                <a:solidFill>
                  <a:schemeClr val="tx1">
                    <a:lumMod val="75000"/>
                    <a:lumOff val="25000"/>
                  </a:schemeClr>
                </a:solidFill>
                <a:latin typeface="Arial" pitchFamily="34" charset="0"/>
                <a:cs typeface="Arial" pitchFamily="34" charset="0"/>
              </a:defRPr>
            </a:pPr>
            <a:endParaRPr lang="en-US"/>
          </a:p>
        </c:txPr>
        <c:crossAx val="6334720"/>
        <c:crosses val="autoZero"/>
        <c:auto val="1"/>
        <c:lblOffset val="100"/>
        <c:baseTimeUnit val="days"/>
        <c:majorUnit val="105"/>
        <c:majorTimeUnit val="days"/>
      </c:dateAx>
      <c:valAx>
        <c:axId val="6334720"/>
        <c:scaling>
          <c:orientation val="minMax"/>
          <c:max val="60"/>
        </c:scaling>
        <c:delete val="0"/>
        <c:axPos val="l"/>
        <c:majorGridlines>
          <c:spPr>
            <a:ln>
              <a:solidFill>
                <a:schemeClr val="bg1">
                  <a:lumMod val="50000"/>
                  <a:alpha val="75000"/>
                </a:schemeClr>
              </a:solidFill>
              <a:prstDash val="dash"/>
            </a:ln>
          </c:spPr>
        </c:majorGridlines>
        <c:numFmt formatCode="@" sourceLinked="0"/>
        <c:majorTickMark val="out"/>
        <c:minorTickMark val="none"/>
        <c:tickLblPos val="nextTo"/>
        <c:spPr>
          <a:noFill/>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64027264"/>
        <c:crosses val="autoZero"/>
        <c:crossBetween val="midCat"/>
        <c:majorUnit val="20"/>
      </c:valAx>
      <c:spPr>
        <a:noFill/>
        <a:ln>
          <a:noFill/>
        </a:ln>
      </c:spPr>
    </c:plotArea>
    <c:legend>
      <c:legendPos val="t"/>
      <c:layout>
        <c:manualLayout>
          <c:xMode val="edge"/>
          <c:yMode val="edge"/>
          <c:x val="0.16744326760039954"/>
          <c:y val="5.1912568306010931E-2"/>
          <c:w val="0.57511601978956173"/>
          <c:h val="5.8698420894109544E-2"/>
        </c:manualLayout>
      </c:layout>
      <c:overlay val="0"/>
      <c:spPr>
        <a:noFill/>
        <a:ln>
          <a:noFill/>
        </a:ln>
      </c:spPr>
      <c:txPr>
        <a:bodyPr/>
        <a:lstStyle/>
        <a:p>
          <a:pPr>
            <a:defRPr sz="1800" b="0">
              <a:latin typeface="Arial" pitchFamily="34" charset="0"/>
              <a:cs typeface="Arial" pitchFamily="34" charset="0"/>
            </a:defRPr>
          </a:pPr>
          <a:endParaRPr lang="en-US"/>
        </a:p>
      </c:txPr>
    </c:legend>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2128645133576613E-2"/>
          <c:y val="0.30265752636095417"/>
          <c:w val="0.9076817977180347"/>
          <c:h val="0.57939118292581859"/>
        </c:manualLayout>
      </c:layout>
      <c:barChart>
        <c:barDir val="col"/>
        <c:grouping val="clustered"/>
        <c:varyColors val="0"/>
        <c:ser>
          <c:idx val="0"/>
          <c:order val="0"/>
          <c:spPr>
            <a:solidFill>
              <a:srgbClr val="6DB33F"/>
            </a:solidFill>
            <a:ln>
              <a:solidFill>
                <a:srgbClr val="6DB33F"/>
              </a:solidFill>
            </a:ln>
            <a:effectLst/>
          </c:spPr>
          <c:invertIfNegative val="0"/>
          <c:dPt>
            <c:idx val="1"/>
            <c:invertIfNegative val="0"/>
            <c:bubble3D val="0"/>
            <c:spPr>
              <a:solidFill>
                <a:srgbClr val="6DB33F"/>
              </a:solidFill>
              <a:ln>
                <a:noFill/>
              </a:ln>
              <a:effectLst/>
            </c:spPr>
          </c:dPt>
          <c:dLbls>
            <c:dLbl>
              <c:idx val="2"/>
              <c:layout>
                <c:manualLayout>
                  <c:x val="0"/>
                  <c:y val="7.5320862691352505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Sheet1!$A$2:$A$9</c:f>
              <c:strCache>
                <c:ptCount val="8"/>
                <c:pt idx="0">
                  <c:v>Total</c:v>
                </c:pt>
                <c:pt idx="1">
                  <c:v>Baghdad</c:v>
                </c:pt>
                <c:pt idx="2">
                  <c:v>South</c:v>
                </c:pt>
                <c:pt idx="3">
                  <c:v>West </c:v>
                </c:pt>
                <c:pt idx="4">
                  <c:v>North</c:v>
                </c:pt>
                <c:pt idx="5">
                  <c:v>Shia</c:v>
                </c:pt>
                <c:pt idx="6">
                  <c:v>Non-Kurd Sunni</c:v>
                </c:pt>
                <c:pt idx="7">
                  <c:v>Kurd</c:v>
                </c:pt>
              </c:strCache>
            </c:strRef>
          </c:cat>
          <c:val>
            <c:numRef>
              <c:f>Sheet1!$B$2:$B$9</c:f>
              <c:numCache>
                <c:formatCode>General</c:formatCode>
                <c:ptCount val="8"/>
                <c:pt idx="0">
                  <c:v>74</c:v>
                </c:pt>
                <c:pt idx="1">
                  <c:v>73</c:v>
                </c:pt>
                <c:pt idx="2">
                  <c:v>80</c:v>
                </c:pt>
                <c:pt idx="3">
                  <c:v>82</c:v>
                </c:pt>
                <c:pt idx="4">
                  <c:v>45</c:v>
                </c:pt>
                <c:pt idx="5">
                  <c:v>77</c:v>
                </c:pt>
                <c:pt idx="6">
                  <c:v>83</c:v>
                </c:pt>
                <c:pt idx="7">
                  <c:v>48</c:v>
                </c:pt>
              </c:numCache>
            </c:numRef>
          </c:val>
        </c:ser>
        <c:ser>
          <c:idx val="1"/>
          <c:order val="1"/>
          <c:spPr>
            <a:solidFill>
              <a:schemeClr val="bg1">
                <a:lumMod val="50000"/>
              </a:schemeClr>
            </a:solidFill>
          </c:spPr>
          <c:invertIfNegative val="0"/>
          <c:dLbls>
            <c:dLbl>
              <c:idx val="3"/>
              <c:layout>
                <c:manualLayout>
                  <c:x val="-2.9959686935955906E-3"/>
                  <c:y val="7.7350085192723301E-5"/>
                </c:manualLayout>
              </c:layout>
              <c:spPr/>
              <c:txPr>
                <a:bodyPr/>
                <a:lstStyle/>
                <a:p>
                  <a:pPr>
                    <a:defRPr sz="2000" b="1">
                      <a:solidFill>
                        <a:schemeClr val="tx1"/>
                      </a:solidFill>
                    </a:defRPr>
                  </a:pPr>
                  <a:endParaRPr lang="en-US"/>
                </a:p>
              </c:txPr>
              <c:dLblPos val="outEnd"/>
              <c:showLegendKey val="0"/>
              <c:showVal val="1"/>
              <c:showCatName val="0"/>
              <c:showSerName val="0"/>
              <c:showPercent val="0"/>
              <c:showBubbleSize val="0"/>
            </c:dLbl>
            <c:dLbl>
              <c:idx val="6"/>
              <c:layout>
                <c:manualLayout>
                  <c:x val="-1.4979253733578993E-3"/>
                  <c:y val="1.0457559150191888E-2"/>
                </c:manualLayout>
              </c:layout>
              <c:spPr/>
              <c:txPr>
                <a:bodyPr/>
                <a:lstStyle/>
                <a:p>
                  <a:pPr>
                    <a:defRPr sz="2000" b="1">
                      <a:solidFill>
                        <a:schemeClr val="tx1"/>
                      </a:solidFill>
                    </a:defRPr>
                  </a:pPr>
                  <a:endParaRPr lang="en-US"/>
                </a:p>
              </c:txPr>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Sheet1!$A$2:$A$9</c:f>
              <c:strCache>
                <c:ptCount val="8"/>
                <c:pt idx="0">
                  <c:v>Total</c:v>
                </c:pt>
                <c:pt idx="1">
                  <c:v>Baghdad</c:v>
                </c:pt>
                <c:pt idx="2">
                  <c:v>South</c:v>
                </c:pt>
                <c:pt idx="3">
                  <c:v>West </c:v>
                </c:pt>
                <c:pt idx="4">
                  <c:v>North</c:v>
                </c:pt>
                <c:pt idx="5">
                  <c:v>Shia</c:v>
                </c:pt>
                <c:pt idx="6">
                  <c:v>Non-Kurd Sunni</c:v>
                </c:pt>
                <c:pt idx="7">
                  <c:v>Kurd</c:v>
                </c:pt>
              </c:strCache>
            </c:strRef>
          </c:cat>
          <c:val>
            <c:numRef>
              <c:f>Sheet1!$C$2:$C$9</c:f>
              <c:numCache>
                <c:formatCode>General</c:formatCode>
                <c:ptCount val="8"/>
                <c:pt idx="0">
                  <c:v>14</c:v>
                </c:pt>
                <c:pt idx="1">
                  <c:v>16</c:v>
                </c:pt>
                <c:pt idx="2">
                  <c:v>13</c:v>
                </c:pt>
                <c:pt idx="3">
                  <c:v>8</c:v>
                </c:pt>
                <c:pt idx="4">
                  <c:v>28</c:v>
                </c:pt>
                <c:pt idx="5">
                  <c:v>15</c:v>
                </c:pt>
                <c:pt idx="6">
                  <c:v>7</c:v>
                </c:pt>
                <c:pt idx="7">
                  <c:v>23</c:v>
                </c:pt>
              </c:numCache>
            </c:numRef>
          </c:val>
        </c:ser>
        <c:dLbls>
          <c:showLegendKey val="0"/>
          <c:showVal val="0"/>
          <c:showCatName val="0"/>
          <c:showSerName val="0"/>
          <c:showPercent val="0"/>
          <c:showBubbleSize val="0"/>
        </c:dLbls>
        <c:gapWidth val="39"/>
        <c:axId val="37942400"/>
        <c:axId val="37943936"/>
      </c:barChart>
      <c:catAx>
        <c:axId val="37942400"/>
        <c:scaling>
          <c:orientation val="minMax"/>
        </c:scaling>
        <c:delete val="0"/>
        <c:axPos val="b"/>
        <c:numFmt formatCode="General" sourceLinked="1"/>
        <c:majorTickMark val="out"/>
        <c:minorTickMark val="none"/>
        <c:tickLblPos val="nextTo"/>
        <c:txPr>
          <a:bodyPr/>
          <a:lstStyle/>
          <a:p>
            <a:pPr>
              <a:defRPr sz="1400" b="1"/>
            </a:pPr>
            <a:endParaRPr lang="en-US"/>
          </a:p>
        </c:txPr>
        <c:crossAx val="37943936"/>
        <c:crosses val="autoZero"/>
        <c:auto val="1"/>
        <c:lblAlgn val="ctr"/>
        <c:lblOffset val="100"/>
        <c:noMultiLvlLbl val="0"/>
      </c:catAx>
      <c:valAx>
        <c:axId val="37943936"/>
        <c:scaling>
          <c:orientation val="minMax"/>
          <c:max val="10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solidFill>
                  <a:schemeClr val="tx1">
                    <a:lumMod val="75000"/>
                    <a:lumOff val="25000"/>
                  </a:schemeClr>
                </a:solidFill>
              </a:defRPr>
            </a:pPr>
            <a:endParaRPr lang="en-US"/>
          </a:p>
        </c:txPr>
        <c:crossAx val="37942400"/>
        <c:crosses val="autoZero"/>
        <c:crossBetween val="between"/>
        <c:majorUnit val="20"/>
      </c:valAx>
    </c:plotArea>
    <c:plotVisOnly val="1"/>
    <c:dispBlanksAs val="gap"/>
    <c:showDLblsOverMax val="0"/>
  </c:chart>
  <c:spPr>
    <a:noFill/>
    <a:ln>
      <a:noFill/>
    </a:ln>
  </c:spPr>
  <c:txPr>
    <a:bodyPr/>
    <a:lstStyle/>
    <a:p>
      <a:pPr>
        <a:defRPr sz="1400">
          <a:latin typeface="Arial" pitchFamily="34" charset="0"/>
          <a:cs typeface="Arial"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2942535944068938E-2"/>
          <c:y val="0.20275918635170606"/>
          <c:w val="0.93101675937296824"/>
          <c:h val="0.72160212555397785"/>
        </c:manualLayout>
      </c:layout>
      <c:lineChart>
        <c:grouping val="standard"/>
        <c:varyColors val="0"/>
        <c:ser>
          <c:idx val="0"/>
          <c:order val="0"/>
          <c:tx>
            <c:strRef>
              <c:f>Sheet1!$B$1</c:f>
              <c:strCache>
                <c:ptCount val="1"/>
                <c:pt idx="0">
                  <c:v>I want to continue in the direction Nouri al-Maliki is taking Iraq. </c:v>
                </c:pt>
              </c:strCache>
            </c:strRef>
          </c:tx>
          <c:spPr>
            <a:ln w="38100">
              <a:solidFill>
                <a:srgbClr val="6DB33F"/>
              </a:solidFill>
            </a:ln>
          </c:spPr>
          <c:marker>
            <c:symbol val="circle"/>
            <c:size val="6"/>
            <c:spPr>
              <a:solidFill>
                <a:srgbClr val="6DB33F"/>
              </a:solidFill>
              <a:ln>
                <a:solidFill>
                  <a:srgbClr val="6DB33F"/>
                </a:solidFill>
              </a:ln>
            </c:spPr>
          </c:marker>
          <c:dLbls>
            <c:dLbl>
              <c:idx val="0"/>
              <c:layout>
                <c:manualLayout>
                  <c:x val="-2.359882005899705E-2"/>
                  <c:y val="6.25E-2"/>
                </c:manualLayout>
              </c:layout>
              <c:spPr/>
              <c:txPr>
                <a:bodyPr/>
                <a:lstStyle/>
                <a:p>
                  <a:pPr>
                    <a:defRPr b="1">
                      <a:solidFill>
                        <a:srgbClr val="6DB33F"/>
                      </a:solidFill>
                    </a:defRPr>
                  </a:pPr>
                  <a:endParaRPr lang="en-US"/>
                </a:p>
              </c:txPr>
              <c:showLegendKey val="0"/>
              <c:showVal val="1"/>
              <c:showCatName val="0"/>
              <c:showSerName val="0"/>
              <c:showPercent val="0"/>
              <c:showBubbleSize val="0"/>
            </c:dLbl>
            <c:dLbl>
              <c:idx val="1"/>
              <c:layout>
                <c:manualLayout>
                  <c:x val="-3.6873156342182779E-2"/>
                  <c:y val="5.9895833333333336E-2"/>
                </c:manualLayout>
              </c:layout>
              <c:spPr/>
              <c:txPr>
                <a:bodyPr/>
                <a:lstStyle/>
                <a:p>
                  <a:pPr>
                    <a:defRPr b="1">
                      <a:solidFill>
                        <a:srgbClr val="6DB33F"/>
                      </a:solidFill>
                    </a:defRPr>
                  </a:pPr>
                  <a:endParaRPr lang="en-US"/>
                </a:p>
              </c:txPr>
              <c:showLegendKey val="0"/>
              <c:showVal val="1"/>
              <c:showCatName val="0"/>
              <c:showSerName val="0"/>
              <c:showPercent val="0"/>
              <c:showBubbleSize val="0"/>
            </c:dLbl>
            <c:showLegendKey val="0"/>
            <c:showVal val="1"/>
            <c:showCatName val="0"/>
            <c:showSerName val="0"/>
            <c:showPercent val="0"/>
            <c:showBubbleSize val="0"/>
            <c:showLeaderLines val="0"/>
          </c:dLbls>
          <c:cat>
            <c:numRef>
              <c:f>Sheet1!$A$2:$A$3</c:f>
              <c:numCache>
                <c:formatCode>m/d/yyyy</c:formatCode>
                <c:ptCount val="2"/>
                <c:pt idx="0">
                  <c:v>40821</c:v>
                </c:pt>
                <c:pt idx="1">
                  <c:v>41029</c:v>
                </c:pt>
              </c:numCache>
            </c:numRef>
          </c:cat>
          <c:val>
            <c:numRef>
              <c:f>Sheet1!$B$2:$B$3</c:f>
              <c:numCache>
                <c:formatCode>General</c:formatCode>
                <c:ptCount val="2"/>
                <c:pt idx="0">
                  <c:v>28</c:v>
                </c:pt>
                <c:pt idx="1">
                  <c:v>39</c:v>
                </c:pt>
              </c:numCache>
            </c:numRef>
          </c:val>
          <c:smooth val="0"/>
        </c:ser>
        <c:ser>
          <c:idx val="1"/>
          <c:order val="1"/>
          <c:tx>
            <c:strRef>
              <c:f>Sheet1!$C$1</c:f>
              <c:strCache>
                <c:ptCount val="1"/>
                <c:pt idx="0">
                  <c:v>I want to go in a very different direction than Nouri al-Maliki is taking Iraq.</c:v>
                </c:pt>
              </c:strCache>
            </c:strRef>
          </c:tx>
          <c:spPr>
            <a:ln w="38100">
              <a:solidFill>
                <a:schemeClr val="bg1">
                  <a:lumMod val="50000"/>
                </a:schemeClr>
              </a:solidFill>
            </a:ln>
          </c:spPr>
          <c:marker>
            <c:symbol val="square"/>
            <c:size val="6"/>
            <c:spPr>
              <a:solidFill>
                <a:schemeClr val="bg1">
                  <a:lumMod val="50000"/>
                </a:schemeClr>
              </a:solidFill>
              <a:ln>
                <a:noFill/>
              </a:ln>
            </c:spPr>
          </c:marker>
          <c:dLbls>
            <c:dLbl>
              <c:idx val="0"/>
              <c:layout>
                <c:manualLayout>
                  <c:x val="-2.4756695236104336E-2"/>
                  <c:y val="-5.4465428149606296E-2"/>
                </c:manualLayout>
              </c:layout>
              <c:dLblPos val="r"/>
              <c:showLegendKey val="0"/>
              <c:showVal val="1"/>
              <c:showCatName val="0"/>
              <c:showSerName val="0"/>
              <c:showPercent val="0"/>
              <c:showBubbleSize val="0"/>
            </c:dLbl>
            <c:dLbl>
              <c:idx val="1"/>
              <c:layout>
                <c:manualLayout>
                  <c:x val="-2.6231737625717032E-2"/>
                  <c:y val="-5.186126148293968E-2"/>
                </c:manualLayout>
              </c:layout>
              <c:dLblPos val="r"/>
              <c:showLegendKey val="0"/>
              <c:showVal val="1"/>
              <c:showCatName val="0"/>
              <c:showSerName val="0"/>
              <c:showPercent val="0"/>
              <c:showBubbleSize val="0"/>
            </c:dLbl>
            <c:dLbl>
              <c:idx val="2"/>
              <c:layout>
                <c:manualLayout>
                  <c:x val="-2.3598820058996998E-2"/>
                  <c:y val="4.9479166666666664E-2"/>
                </c:manualLayout>
              </c:layout>
              <c:showLegendKey val="0"/>
              <c:showVal val="1"/>
              <c:showCatName val="0"/>
              <c:showSerName val="0"/>
              <c:showPercent val="0"/>
              <c:showBubbleSize val="0"/>
            </c:dLbl>
            <c:dLbl>
              <c:idx val="3"/>
              <c:layout>
                <c:manualLayout>
                  <c:x val="-3.2131326504540918E-2"/>
                  <c:y val="5.2048679461942256E-2"/>
                </c:manualLayout>
              </c:layout>
              <c:dLblPos val="r"/>
              <c:showLegendKey val="0"/>
              <c:showVal val="1"/>
              <c:showCatName val="0"/>
              <c:showSerName val="0"/>
              <c:showPercent val="0"/>
              <c:showBubbleSize val="0"/>
            </c:dLbl>
            <c:dLbl>
              <c:idx val="4"/>
              <c:layout>
                <c:manualLayout>
                  <c:x val="-3.2131326504540918E-2"/>
                  <c:y val="4.483431758530184E-2"/>
                </c:manualLayout>
              </c:layout>
              <c:dLblPos val="r"/>
              <c:showLegendKey val="0"/>
              <c:showVal val="1"/>
              <c:showCatName val="0"/>
              <c:showSerName val="0"/>
              <c:showPercent val="0"/>
              <c:showBubbleSize val="0"/>
            </c:dLbl>
            <c:dLbl>
              <c:idx val="5"/>
              <c:delete val="1"/>
            </c:dLbl>
            <c:dLbl>
              <c:idx val="6"/>
              <c:delete val="1"/>
            </c:dLbl>
            <c:dLbl>
              <c:idx val="7"/>
              <c:layout>
                <c:manualLayout>
                  <c:x val="-2.7706547743478967E-2"/>
                  <c:y val="4.0494791666666669E-2"/>
                </c:manualLayout>
              </c:layout>
              <c:dLblPos val="r"/>
              <c:showLegendKey val="0"/>
              <c:showVal val="1"/>
              <c:showCatName val="0"/>
              <c:showSerName val="0"/>
              <c:showPercent val="0"/>
              <c:showBubbleSize val="0"/>
            </c:dLbl>
            <c:dLbl>
              <c:idx val="8"/>
              <c:layout>
                <c:manualLayout>
                  <c:x val="-1.7382063967667758E-2"/>
                  <c:y val="4.0494791666666669E-2"/>
                </c:manualLayout>
              </c:layout>
              <c:dLblPos val="r"/>
              <c:showLegendKey val="0"/>
              <c:showVal val="1"/>
              <c:showCatName val="0"/>
              <c:showSerName val="0"/>
              <c:showPercent val="0"/>
              <c:showBubbleSize val="0"/>
            </c:dLbl>
            <c:dLbl>
              <c:idx val="11"/>
              <c:layout>
                <c:manualLayout>
                  <c:x val="-1.2957285206605811E-2"/>
                  <c:y val="2.5708661417322833E-2"/>
                </c:manualLayout>
              </c:layout>
              <c:dLblPos val="r"/>
              <c:showLegendKey val="0"/>
              <c:showVal val="1"/>
              <c:showCatName val="0"/>
              <c:showSerName val="0"/>
              <c:showPercent val="0"/>
              <c:showBubbleSize val="0"/>
            </c:dLbl>
            <c:dLbl>
              <c:idx val="12"/>
              <c:layout>
                <c:manualLayout>
                  <c:x val="-1.4432211460293127E-2"/>
                  <c:y val="3.1471661745406825E-2"/>
                </c:manualLayout>
              </c:layout>
              <c:dLblPos val="r"/>
              <c:showLegendKey val="0"/>
              <c:showVal val="1"/>
              <c:showCatName val="0"/>
              <c:showSerName val="0"/>
              <c:showPercent val="0"/>
              <c:showBubbleSize val="0"/>
            </c:dLbl>
            <c:dLbl>
              <c:idx val="13"/>
              <c:layout>
                <c:manualLayout>
                  <c:x val="-2.6231621489791652E-2"/>
                  <c:y val="3.6167979002624674E-2"/>
                </c:manualLayout>
              </c:layout>
              <c:dLblPos val="r"/>
              <c:showLegendKey val="0"/>
              <c:showVal val="1"/>
              <c:showCatName val="0"/>
              <c:showSerName val="0"/>
              <c:showPercent val="0"/>
              <c:showBubbleSize val="0"/>
            </c:dLbl>
            <c:dLbl>
              <c:idx val="14"/>
              <c:layout>
                <c:manualLayout>
                  <c:x val="-2.1806842728729705E-2"/>
                  <c:y val="-3.1284153005464478E-2"/>
                </c:manualLayout>
              </c:layout>
              <c:dLblPos val="r"/>
              <c:showLegendKey val="0"/>
              <c:showVal val="1"/>
              <c:showCatName val="0"/>
              <c:showSerName val="0"/>
              <c:showPercent val="0"/>
              <c:showBubbleSize val="0"/>
            </c:dLbl>
            <c:dLbl>
              <c:idx val="15"/>
              <c:layout>
                <c:manualLayout>
                  <c:x val="-1.2957285206605811E-2"/>
                  <c:y val="-2.981770833333338E-2"/>
                </c:manualLayout>
              </c:layout>
              <c:dLblPos val="r"/>
              <c:showLegendKey val="0"/>
              <c:showVal val="1"/>
              <c:showCatName val="0"/>
              <c:showSerName val="0"/>
              <c:showPercent val="0"/>
              <c:showBubbleSize val="0"/>
            </c:dLbl>
            <c:txPr>
              <a:bodyPr/>
              <a:lstStyle/>
              <a:p>
                <a:pPr>
                  <a:defRPr sz="1800" b="1">
                    <a:solidFill>
                      <a:schemeClr val="bg1">
                        <a:lumMod val="50000"/>
                      </a:schemeClr>
                    </a:solidFill>
                    <a:latin typeface="Arial" pitchFamily="34" charset="0"/>
                    <a:cs typeface="Arial" pitchFamily="34" charset="0"/>
                  </a:defRPr>
                </a:pPr>
                <a:endParaRPr lang="en-US"/>
              </a:p>
            </c:txPr>
            <c:dLblPos val="b"/>
            <c:showLegendKey val="0"/>
            <c:showVal val="1"/>
            <c:showCatName val="0"/>
            <c:showSerName val="0"/>
            <c:showPercent val="0"/>
            <c:showBubbleSize val="0"/>
            <c:showLeaderLines val="0"/>
          </c:dLbls>
          <c:cat>
            <c:numRef>
              <c:f>Sheet1!$A$2:$A$3</c:f>
              <c:numCache>
                <c:formatCode>m/d/yyyy</c:formatCode>
                <c:ptCount val="2"/>
                <c:pt idx="0">
                  <c:v>40821</c:v>
                </c:pt>
                <c:pt idx="1">
                  <c:v>41029</c:v>
                </c:pt>
              </c:numCache>
            </c:numRef>
          </c:cat>
          <c:val>
            <c:numRef>
              <c:f>Sheet1!$C$2:$C$3</c:f>
              <c:numCache>
                <c:formatCode>General</c:formatCode>
                <c:ptCount val="2"/>
                <c:pt idx="0">
                  <c:v>53</c:v>
                </c:pt>
                <c:pt idx="1">
                  <c:v>47</c:v>
                </c:pt>
              </c:numCache>
            </c:numRef>
          </c:val>
          <c:smooth val="0"/>
        </c:ser>
        <c:dLbls>
          <c:showLegendKey val="0"/>
          <c:showVal val="0"/>
          <c:showCatName val="0"/>
          <c:showSerName val="0"/>
          <c:showPercent val="0"/>
          <c:showBubbleSize val="0"/>
        </c:dLbls>
        <c:marker val="1"/>
        <c:smooth val="0"/>
        <c:axId val="38168448"/>
        <c:axId val="38169984"/>
      </c:lineChart>
      <c:dateAx>
        <c:axId val="38168448"/>
        <c:scaling>
          <c:orientation val="minMax"/>
          <c:max val="41034"/>
          <c:min val="40817"/>
        </c:scaling>
        <c:delete val="0"/>
        <c:axPos val="b"/>
        <c:numFmt formatCode="[$-409]mmm\-yy;@" sourceLinked="0"/>
        <c:majorTickMark val="out"/>
        <c:minorTickMark val="none"/>
        <c:tickLblPos val="nextTo"/>
        <c:txPr>
          <a:bodyPr/>
          <a:lstStyle/>
          <a:p>
            <a:pPr>
              <a:defRPr sz="1400">
                <a:solidFill>
                  <a:schemeClr val="tx1">
                    <a:lumMod val="75000"/>
                    <a:lumOff val="25000"/>
                  </a:schemeClr>
                </a:solidFill>
                <a:latin typeface="Arial" pitchFamily="34" charset="0"/>
                <a:cs typeface="Arial" pitchFamily="34" charset="0"/>
              </a:defRPr>
            </a:pPr>
            <a:endParaRPr lang="en-US"/>
          </a:p>
        </c:txPr>
        <c:crossAx val="38169984"/>
        <c:crosses val="autoZero"/>
        <c:auto val="1"/>
        <c:lblOffset val="100"/>
        <c:baseTimeUnit val="days"/>
        <c:majorUnit val="1"/>
        <c:majorTimeUnit val="months"/>
      </c:dateAx>
      <c:valAx>
        <c:axId val="38169984"/>
        <c:scaling>
          <c:orientation val="minMax"/>
          <c:max val="60"/>
        </c:scaling>
        <c:delete val="0"/>
        <c:axPos val="l"/>
        <c:majorGridlines>
          <c:spPr>
            <a:ln>
              <a:solidFill>
                <a:schemeClr val="bg1">
                  <a:lumMod val="50000"/>
                  <a:alpha val="75000"/>
                </a:schemeClr>
              </a:solidFill>
              <a:prstDash val="dash"/>
            </a:ln>
          </c:spPr>
        </c:majorGridlines>
        <c:numFmt formatCode="@" sourceLinked="0"/>
        <c:majorTickMark val="out"/>
        <c:minorTickMark val="none"/>
        <c:tickLblPos val="nextTo"/>
        <c:spPr>
          <a:noFill/>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38168448"/>
        <c:crosses val="autoZero"/>
        <c:crossBetween val="midCat"/>
        <c:majorUnit val="20"/>
      </c:valAx>
      <c:spPr>
        <a:noFill/>
        <a:ln>
          <a:noFill/>
        </a:ln>
      </c:spPr>
    </c:plotArea>
    <c:legend>
      <c:legendPos val="t"/>
      <c:layout>
        <c:manualLayout>
          <c:xMode val="edge"/>
          <c:yMode val="edge"/>
          <c:x val="3.4699904768541096E-2"/>
          <c:y val="5.6610968754088418E-3"/>
          <c:w val="0.91139920563026966"/>
          <c:h val="0.1625235575061314"/>
        </c:manualLayout>
      </c:layout>
      <c:overlay val="0"/>
      <c:spPr>
        <a:noFill/>
        <a:ln>
          <a:noFill/>
        </a:ln>
      </c:spPr>
      <c:txPr>
        <a:bodyPr/>
        <a:lstStyle/>
        <a:p>
          <a:pPr>
            <a:defRPr sz="1800">
              <a:latin typeface="Arial" pitchFamily="34" charset="0"/>
              <a:cs typeface="Arial" pitchFamily="34" charset="0"/>
            </a:defRPr>
          </a:pPr>
          <a:endParaRPr lang="en-US"/>
        </a:p>
      </c:txPr>
    </c:legend>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5069264925281696E-2"/>
          <c:y val="0.18771212971320306"/>
          <c:w val="0.91108684240556892"/>
          <c:h val="0.70859358284083551"/>
        </c:manualLayout>
      </c:layout>
      <c:lineChart>
        <c:grouping val="standard"/>
        <c:varyColors val="0"/>
        <c:ser>
          <c:idx val="0"/>
          <c:order val="0"/>
          <c:tx>
            <c:strRef>
              <c:f>Sheet1!$B$1</c:f>
              <c:strCache>
                <c:ptCount val="1"/>
                <c:pt idx="0">
                  <c:v>Iraqi National Accord</c:v>
                </c:pt>
              </c:strCache>
            </c:strRef>
          </c:tx>
          <c:spPr>
            <a:ln>
              <a:solidFill>
                <a:srgbClr val="FF0000"/>
              </a:solidFill>
            </a:ln>
          </c:spPr>
          <c:marker>
            <c:symbol val="square"/>
            <c:size val="6"/>
            <c:spPr>
              <a:solidFill>
                <a:srgbClr val="FF0000"/>
              </a:solidFill>
              <a:ln>
                <a:solidFill>
                  <a:srgbClr val="FF0000"/>
                </a:solidFill>
              </a:ln>
            </c:spPr>
          </c:marker>
          <c:dLbls>
            <c:dLbl>
              <c:idx val="1"/>
              <c:layout>
                <c:manualLayout>
                  <c:x val="-2.2947334399465887E-2"/>
                  <c:y val="-4.3433996036647861E-2"/>
                </c:manualLayout>
              </c:layout>
              <c:showLegendKey val="0"/>
              <c:showVal val="1"/>
              <c:showCatName val="0"/>
              <c:showSerName val="0"/>
              <c:showPercent val="0"/>
              <c:showBubbleSize val="0"/>
            </c:dLbl>
            <c:dLbl>
              <c:idx val="2"/>
              <c:layout>
                <c:manualLayout>
                  <c:x val="-2.5507452858303938E-2"/>
                  <c:y val="-4.4927039650407632E-2"/>
                </c:manualLayout>
              </c:layout>
              <c:dLblPos val="r"/>
              <c:showLegendKey val="0"/>
              <c:showVal val="1"/>
              <c:showCatName val="0"/>
              <c:showSerName val="0"/>
              <c:showPercent val="0"/>
              <c:showBubbleSize val="0"/>
            </c:dLbl>
            <c:dLbl>
              <c:idx val="3"/>
              <c:layout>
                <c:manualLayout>
                  <c:x val="-5.3246398471201604E-3"/>
                  <c:y val="-2.717760755901414E-2"/>
                </c:manualLayout>
              </c:layout>
              <c:dLblPos val="r"/>
              <c:showLegendKey val="0"/>
              <c:showVal val="1"/>
              <c:showCatName val="0"/>
              <c:showSerName val="0"/>
              <c:showPercent val="0"/>
              <c:showBubbleSize val="0"/>
            </c:dLbl>
            <c:dLbl>
              <c:idx val="4"/>
              <c:layout>
                <c:manualLayout>
                  <c:x val="-2.5413721128227484E-2"/>
                  <c:y val="-3.8768814187788159E-2"/>
                </c:manualLayout>
              </c:layout>
              <c:dLblPos val="r"/>
              <c:showLegendKey val="0"/>
              <c:showVal val="1"/>
              <c:showCatName val="0"/>
              <c:showSerName val="0"/>
              <c:showPercent val="0"/>
              <c:showBubbleSize val="0"/>
            </c:dLbl>
            <c:dLbl>
              <c:idx val="9"/>
              <c:layout>
                <c:manualLayout>
                  <c:x val="-9.0990990990990998E-3"/>
                  <c:y val="-4.0040715096284749E-2"/>
                </c:manualLayout>
              </c:layout>
              <c:dLblPos val="r"/>
              <c:showLegendKey val="0"/>
              <c:showVal val="1"/>
              <c:showCatName val="0"/>
              <c:showSerName val="0"/>
              <c:showPercent val="0"/>
              <c:showBubbleSize val="0"/>
            </c:dLbl>
            <c:txPr>
              <a:bodyPr/>
              <a:lstStyle/>
              <a:p>
                <a:pPr>
                  <a:defRPr sz="1800" b="1">
                    <a:solidFill>
                      <a:srgbClr val="FF0000"/>
                    </a:solidFill>
                    <a:latin typeface="Arial" pitchFamily="34" charset="0"/>
                    <a:cs typeface="Arial" pitchFamily="34" charset="0"/>
                  </a:defRPr>
                </a:pPr>
                <a:endParaRPr lang="en-US"/>
              </a:p>
            </c:txPr>
            <c:dLblPos val="t"/>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Sheet1!$B$2:$B$6</c:f>
              <c:numCache>
                <c:formatCode>General</c:formatCode>
                <c:ptCount val="5"/>
                <c:pt idx="0">
                  <c:v>22</c:v>
                </c:pt>
                <c:pt idx="1">
                  <c:v>20</c:v>
                </c:pt>
                <c:pt idx="2">
                  <c:v>21</c:v>
                </c:pt>
                <c:pt idx="3" formatCode="0">
                  <c:v>14</c:v>
                </c:pt>
                <c:pt idx="4" formatCode="0">
                  <c:v>12</c:v>
                </c:pt>
              </c:numCache>
            </c:numRef>
          </c:val>
          <c:smooth val="0"/>
        </c:ser>
        <c:ser>
          <c:idx val="1"/>
          <c:order val="1"/>
          <c:tx>
            <c:strRef>
              <c:f>Sheet1!$C$1</c:f>
              <c:strCache>
                <c:ptCount val="1"/>
                <c:pt idx="0">
                  <c:v>Islamic Da'wa Party</c:v>
                </c:pt>
              </c:strCache>
            </c:strRef>
          </c:tx>
          <c:spPr>
            <a:ln>
              <a:solidFill>
                <a:srgbClr val="6DB33F"/>
              </a:solidFill>
            </a:ln>
          </c:spPr>
          <c:marker>
            <c:symbol val="diamond"/>
            <c:size val="6"/>
            <c:spPr>
              <a:solidFill>
                <a:srgbClr val="6DB33F"/>
              </a:solidFill>
              <a:ln>
                <a:solidFill>
                  <a:srgbClr val="92D050"/>
                </a:solidFill>
              </a:ln>
            </c:spPr>
          </c:marker>
          <c:dLbls>
            <c:dLbl>
              <c:idx val="0"/>
              <c:layout>
                <c:manualLayout>
                  <c:x val="-2.104378977034484E-2"/>
                  <c:y val="3.7325884907179273E-2"/>
                </c:manualLayout>
              </c:layout>
              <c:dLblPos val="r"/>
              <c:showLegendKey val="0"/>
              <c:showVal val="1"/>
              <c:showCatName val="0"/>
              <c:showSerName val="0"/>
              <c:showPercent val="0"/>
              <c:showBubbleSize val="0"/>
            </c:dLbl>
            <c:dLbl>
              <c:idx val="1"/>
              <c:layout>
                <c:manualLayout>
                  <c:x val="-2.5009997110126539E-2"/>
                  <c:y val="4.2755339848575241E-2"/>
                </c:manualLayout>
              </c:layout>
              <c:dLblPos val="r"/>
              <c:showLegendKey val="0"/>
              <c:showVal val="1"/>
              <c:showCatName val="0"/>
              <c:showSerName val="0"/>
              <c:showPercent val="0"/>
              <c:showBubbleSize val="0"/>
            </c:dLbl>
            <c:dLbl>
              <c:idx val="2"/>
              <c:layout>
                <c:manualLayout>
                  <c:x val="-2.4381542799432505E-2"/>
                  <c:y val="4.1383691524569235E-2"/>
                </c:manualLayout>
              </c:layout>
              <c:showLegendKey val="0"/>
              <c:showVal val="1"/>
              <c:showCatName val="0"/>
              <c:showSerName val="0"/>
              <c:showPercent val="0"/>
              <c:showBubbleSize val="0"/>
            </c:dLbl>
            <c:dLbl>
              <c:idx val="3"/>
              <c:layout>
                <c:manualLayout>
                  <c:x val="-2.661890790338043E-2"/>
                  <c:y val="-4.5470178350846227E-2"/>
                </c:manualLayout>
              </c:layout>
              <c:dLblPos val="r"/>
              <c:showLegendKey val="0"/>
              <c:showVal val="1"/>
              <c:showCatName val="0"/>
              <c:showSerName val="0"/>
              <c:showPercent val="0"/>
              <c:showBubbleSize val="0"/>
            </c:dLbl>
            <c:dLbl>
              <c:idx val="4"/>
              <c:layout>
                <c:manualLayout>
                  <c:x val="-2.1513125999499269E-2"/>
                  <c:y val="-5.1634831963180708E-2"/>
                </c:manualLayout>
              </c:layout>
              <c:showLegendKey val="0"/>
              <c:showVal val="1"/>
              <c:showCatName val="0"/>
              <c:showSerName val="0"/>
              <c:showPercent val="0"/>
              <c:showBubbleSize val="0"/>
            </c:dLbl>
            <c:dLbl>
              <c:idx val="5"/>
              <c:layout>
                <c:manualLayout>
                  <c:x val="-1.3711032303680855E-2"/>
                  <c:y val="-2.6467591334832289E-2"/>
                </c:manualLayout>
              </c:layout>
              <c:dLblPos val="r"/>
              <c:showLegendKey val="0"/>
              <c:showVal val="1"/>
              <c:showCatName val="0"/>
              <c:showSerName val="0"/>
              <c:showPercent val="0"/>
              <c:showBubbleSize val="0"/>
            </c:dLbl>
            <c:dLbl>
              <c:idx val="6"/>
              <c:layout>
                <c:manualLayout>
                  <c:x val="-3.2355741503246931E-2"/>
                  <c:y val="-1.8323717077960818E-2"/>
                </c:manualLayout>
              </c:layout>
              <c:dLblPos val="r"/>
              <c:showLegendKey val="0"/>
              <c:showVal val="1"/>
              <c:showCatName val="0"/>
              <c:showSerName val="0"/>
              <c:showPercent val="0"/>
              <c:showBubbleSize val="0"/>
            </c:dLbl>
            <c:dLbl>
              <c:idx val="7"/>
              <c:layout>
                <c:manualLayout>
                  <c:x val="-3.2355741503246903E-2"/>
                  <c:y val="-2.3752966582541699E-2"/>
                </c:manualLayout>
              </c:layout>
              <c:dLblPos val="r"/>
              <c:showLegendKey val="0"/>
              <c:showVal val="1"/>
              <c:showCatName val="0"/>
              <c:showSerName val="0"/>
              <c:showPercent val="0"/>
              <c:showBubbleSize val="0"/>
            </c:dLbl>
            <c:dLbl>
              <c:idx val="9"/>
              <c:layout>
                <c:manualLayout>
                  <c:x val="-2.8053116303347048E-2"/>
                  <c:y val="-3.1896840839413271E-2"/>
                </c:manualLayout>
              </c:layout>
              <c:dLblPos val="r"/>
              <c:showLegendKey val="0"/>
              <c:showVal val="1"/>
              <c:showCatName val="0"/>
              <c:showSerName val="0"/>
              <c:showPercent val="0"/>
              <c:showBubbleSize val="0"/>
            </c:dLbl>
            <c:dLbl>
              <c:idx val="10"/>
              <c:layout>
                <c:manualLayout>
                  <c:x val="-2.0882074303513957E-2"/>
                  <c:y val="-2.1038341830251307E-2"/>
                </c:manualLayout>
              </c:layout>
              <c:dLblPos val="r"/>
              <c:showLegendKey val="0"/>
              <c:showVal val="1"/>
              <c:showCatName val="0"/>
              <c:showSerName val="0"/>
              <c:showPercent val="0"/>
              <c:showBubbleSize val="0"/>
            </c:dLbl>
            <c:dLbl>
              <c:idx val="11"/>
              <c:layout>
                <c:manualLayout>
                  <c:x val="-9.4084071037810139E-3"/>
                  <c:y val="-2.1038341830251408E-2"/>
                </c:manualLayout>
              </c:layout>
              <c:dLblPos val="r"/>
              <c:showLegendKey val="0"/>
              <c:showVal val="1"/>
              <c:showCatName val="0"/>
              <c:showSerName val="0"/>
              <c:showPercent val="0"/>
              <c:showBubbleSize val="0"/>
            </c:dLbl>
            <c:dLbl>
              <c:idx val="12"/>
              <c:showLegendKey val="0"/>
              <c:showVal val="1"/>
              <c:showCatName val="0"/>
              <c:showSerName val="0"/>
              <c:showPercent val="0"/>
              <c:showBubbleSize val="0"/>
            </c:dLbl>
            <c:dLbl>
              <c:idx val="13"/>
              <c:layout>
                <c:manualLayout>
                  <c:x val="-1.9805514565176811E-2"/>
                  <c:y val="-3.8683616470119996E-2"/>
                </c:manualLayout>
              </c:layout>
              <c:dLblPos val="r"/>
              <c:showLegendKey val="0"/>
              <c:showVal val="1"/>
              <c:showCatName val="0"/>
              <c:showSerName val="0"/>
              <c:showPercent val="0"/>
              <c:showBubbleSize val="0"/>
            </c:dLbl>
            <c:dLbl>
              <c:idx val="14"/>
              <c:layout>
                <c:manualLayout>
                  <c:x val="-2.370418988738528E-2"/>
                  <c:y val="-1.9681029454106061E-2"/>
                </c:manualLayout>
              </c:layout>
              <c:dLblPos val="r"/>
              <c:showLegendKey val="0"/>
              <c:showVal val="1"/>
              <c:showCatName val="0"/>
              <c:showSerName val="0"/>
              <c:showPercent val="0"/>
              <c:showBubbleSize val="0"/>
            </c:dLbl>
            <c:dLbl>
              <c:idx val="15"/>
              <c:layout>
                <c:manualLayout>
                  <c:x val="-2.5945945945945945E-2"/>
                  <c:y val="-2.2395654206396554E-2"/>
                </c:manualLayout>
              </c:layout>
              <c:dLblPos val="r"/>
              <c:showLegendKey val="0"/>
              <c:showVal val="1"/>
              <c:showCatName val="0"/>
              <c:showSerName val="0"/>
              <c:showPercent val="0"/>
              <c:showBubbleSize val="0"/>
            </c:dLbl>
            <c:dLbl>
              <c:idx val="16"/>
              <c:layout>
                <c:manualLayout>
                  <c:x val="-4.2042042042042044E-4"/>
                  <c:y val="2.9182216087122681E-2"/>
                </c:manualLayout>
              </c:layout>
              <c:dLblPos val="r"/>
              <c:showLegendKey val="0"/>
              <c:showVal val="1"/>
              <c:showCatName val="0"/>
              <c:showSerName val="0"/>
              <c:showPercent val="0"/>
              <c:showBubbleSize val="0"/>
            </c:dLbl>
            <c:dLbl>
              <c:idx val="17"/>
              <c:layout>
                <c:manualLayout>
                  <c:x val="-1.043877855585152E-2"/>
                  <c:y val="-3.0539742213248525E-2"/>
                </c:manualLayout>
              </c:layout>
              <c:dLblPos val="r"/>
              <c:showLegendKey val="0"/>
              <c:showVal val="1"/>
              <c:showCatName val="0"/>
              <c:showSerName val="0"/>
              <c:showPercent val="0"/>
              <c:showBubbleSize val="0"/>
            </c:dLbl>
            <c:dLbl>
              <c:idx val="18"/>
              <c:layout>
                <c:manualLayout>
                  <c:x val="-1.3933933933933823E-2"/>
                  <c:y val="2.9182216087122681E-2"/>
                </c:manualLayout>
              </c:layout>
              <c:dLblPos val="r"/>
              <c:showLegendKey val="0"/>
              <c:showVal val="1"/>
              <c:showCatName val="0"/>
              <c:showSerName val="0"/>
              <c:showPercent val="0"/>
              <c:showBubbleSize val="0"/>
            </c:dLbl>
            <c:txPr>
              <a:bodyPr/>
              <a:lstStyle/>
              <a:p>
                <a:pPr>
                  <a:defRPr sz="1800" b="1">
                    <a:solidFill>
                      <a:srgbClr val="6DB33F"/>
                    </a:solidFill>
                    <a:latin typeface="Arial" pitchFamily="34" charset="0"/>
                    <a:cs typeface="Arial" pitchFamily="34" charset="0"/>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Sheet1!$C$2:$C$6</c:f>
              <c:numCache>
                <c:formatCode>General</c:formatCode>
                <c:ptCount val="5"/>
                <c:pt idx="0">
                  <c:v>22</c:v>
                </c:pt>
                <c:pt idx="1">
                  <c:v>16</c:v>
                </c:pt>
                <c:pt idx="2">
                  <c:v>18</c:v>
                </c:pt>
                <c:pt idx="3" formatCode="0">
                  <c:v>16</c:v>
                </c:pt>
                <c:pt idx="4" formatCode="0">
                  <c:v>22</c:v>
                </c:pt>
              </c:numCache>
            </c:numRef>
          </c:val>
          <c:smooth val="0"/>
        </c:ser>
        <c:ser>
          <c:idx val="2"/>
          <c:order val="2"/>
          <c:tx>
            <c:strRef>
              <c:f>Sheet1!$D$1</c:f>
              <c:strCache>
                <c:ptCount val="1"/>
                <c:pt idx="0">
                  <c:v>Sadr Trend</c:v>
                </c:pt>
              </c:strCache>
            </c:strRef>
          </c:tx>
          <c:spPr>
            <a:ln>
              <a:solidFill>
                <a:schemeClr val="tx2">
                  <a:lumMod val="60000"/>
                  <a:lumOff val="40000"/>
                </a:schemeClr>
              </a:solidFill>
            </a:ln>
          </c:spPr>
          <c:marker>
            <c:symbol val="x"/>
            <c:size val="6"/>
            <c:spPr>
              <a:solidFill>
                <a:schemeClr val="tx2">
                  <a:lumMod val="60000"/>
                  <a:lumOff val="40000"/>
                </a:schemeClr>
              </a:solidFill>
              <a:ln>
                <a:noFill/>
              </a:ln>
            </c:spPr>
          </c:marker>
          <c:dLbls>
            <c:dLbl>
              <c:idx val="0"/>
              <c:layout>
                <c:manualLayout>
                  <c:x val="-1.8644709199566033E-2"/>
                  <c:y val="-4.3889607168703597E-2"/>
                </c:manualLayout>
              </c:layout>
              <c:showLegendKey val="0"/>
              <c:showVal val="1"/>
              <c:showCatName val="0"/>
              <c:showSerName val="0"/>
              <c:showPercent val="0"/>
              <c:showBubbleSize val="0"/>
            </c:dLbl>
            <c:dLbl>
              <c:idx val="1"/>
              <c:layout>
                <c:manualLayout>
                  <c:x val="-2.0078917599532599E-2"/>
                  <c:y val="-3.3562640776067458E-2"/>
                </c:manualLayout>
              </c:layout>
              <c:showLegendKey val="0"/>
              <c:showVal val="1"/>
              <c:showCatName val="0"/>
              <c:showSerName val="0"/>
              <c:showPercent val="0"/>
              <c:showBubbleSize val="0"/>
            </c:dLbl>
            <c:dLbl>
              <c:idx val="2"/>
              <c:layout>
                <c:manualLayout>
                  <c:x val="-2.4381542799432401E-2"/>
                  <c:y val="-5.1634831963180708E-2"/>
                </c:manualLayout>
              </c:layout>
              <c:showLegendKey val="0"/>
              <c:showVal val="1"/>
              <c:showCatName val="0"/>
              <c:showSerName val="0"/>
              <c:showPercent val="0"/>
              <c:showBubbleSize val="0"/>
            </c:dLbl>
            <c:dLbl>
              <c:idx val="3"/>
              <c:layout>
                <c:manualLayout>
                  <c:x val="-2.4381542799432505E-2"/>
                  <c:y val="3.6144382374226493E-2"/>
                </c:manualLayout>
              </c:layout>
              <c:showLegendKey val="0"/>
              <c:showVal val="1"/>
              <c:showCatName val="0"/>
              <c:showSerName val="0"/>
              <c:showPercent val="0"/>
              <c:showBubbleSize val="0"/>
            </c:dLbl>
            <c:dLbl>
              <c:idx val="4"/>
              <c:layout>
                <c:manualLayout>
                  <c:x val="-2.5815751199399019E-2"/>
                  <c:y val="5.1634831963180708E-2"/>
                </c:manualLayout>
              </c:layout>
              <c:showLegendKey val="0"/>
              <c:showVal val="1"/>
              <c:showCatName val="0"/>
              <c:showSerName val="0"/>
              <c:showPercent val="0"/>
              <c:showBubbleSize val="0"/>
            </c:dLbl>
            <c:spPr>
              <a:ln>
                <a:noFill/>
              </a:ln>
            </c:spPr>
            <c:txPr>
              <a:bodyPr/>
              <a:lstStyle/>
              <a:p>
                <a:pPr>
                  <a:defRPr b="1">
                    <a:solidFill>
                      <a:schemeClr val="tx2">
                        <a:lumMod val="60000"/>
                        <a:lumOff val="40000"/>
                      </a:schemeClr>
                    </a:solidFill>
                  </a:defRPr>
                </a:pPr>
                <a:endParaRPr lang="en-US"/>
              </a:p>
            </c:txPr>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Sheet1!$D$2:$D$6</c:f>
              <c:numCache>
                <c:formatCode>General</c:formatCode>
                <c:ptCount val="5"/>
                <c:pt idx="0">
                  <c:v>8</c:v>
                </c:pt>
                <c:pt idx="1">
                  <c:v>9</c:v>
                </c:pt>
                <c:pt idx="2">
                  <c:v>10</c:v>
                </c:pt>
                <c:pt idx="3" formatCode="0">
                  <c:v>10</c:v>
                </c:pt>
                <c:pt idx="4" formatCode="0">
                  <c:v>10</c:v>
                </c:pt>
              </c:numCache>
            </c:numRef>
          </c:val>
          <c:smooth val="0"/>
        </c:ser>
        <c:ser>
          <c:idx val="3"/>
          <c:order val="3"/>
          <c:tx>
            <c:strRef>
              <c:f>Sheet1!$E$1</c:f>
              <c:strCache>
                <c:ptCount val="1"/>
                <c:pt idx="0">
                  <c:v>ISCI</c:v>
                </c:pt>
              </c:strCache>
            </c:strRef>
          </c:tx>
          <c:spPr>
            <a:ln>
              <a:solidFill>
                <a:srgbClr val="FFC000"/>
              </a:solidFill>
            </a:ln>
          </c:spPr>
          <c:marker>
            <c:symbol val="circle"/>
            <c:size val="6"/>
            <c:spPr>
              <a:solidFill>
                <a:srgbClr val="FFC000"/>
              </a:solidFill>
              <a:ln>
                <a:solidFill>
                  <a:srgbClr val="FFC000"/>
                </a:solidFill>
              </a:ln>
            </c:spPr>
          </c:marker>
          <c:dLbls>
            <c:txPr>
              <a:bodyPr/>
              <a:lstStyle/>
              <a:p>
                <a:pPr>
                  <a:defRPr sz="1800" b="1">
                    <a:solidFill>
                      <a:srgbClr val="FFC000"/>
                    </a:solidFill>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Sheet1!$E$2:$E$6</c:f>
              <c:numCache>
                <c:formatCode>General</c:formatCode>
                <c:ptCount val="5"/>
                <c:pt idx="0">
                  <c:v>6</c:v>
                </c:pt>
                <c:pt idx="1">
                  <c:v>5</c:v>
                </c:pt>
                <c:pt idx="2">
                  <c:v>7</c:v>
                </c:pt>
                <c:pt idx="3" formatCode="0">
                  <c:v>6</c:v>
                </c:pt>
                <c:pt idx="4" formatCode="0">
                  <c:v>4</c:v>
                </c:pt>
              </c:numCache>
            </c:numRef>
          </c:val>
          <c:smooth val="0"/>
        </c:ser>
        <c:ser>
          <c:idx val="4"/>
          <c:order val="4"/>
          <c:tx>
            <c:strRef>
              <c:f>Sheet1!$F$1</c:f>
              <c:strCache>
                <c:ptCount val="1"/>
                <c:pt idx="0">
                  <c:v>Und/DK/Ref</c:v>
                </c:pt>
              </c:strCache>
            </c:strRef>
          </c:tx>
          <c:spPr>
            <a:ln>
              <a:solidFill>
                <a:schemeClr val="tx1">
                  <a:lumMod val="50000"/>
                  <a:lumOff val="50000"/>
                </a:schemeClr>
              </a:solidFill>
            </a:ln>
          </c:spPr>
          <c:marker>
            <c:symbol val="square"/>
            <c:size val="7"/>
            <c:spPr>
              <a:solidFill>
                <a:schemeClr val="tx1">
                  <a:lumMod val="50000"/>
                  <a:lumOff val="50000"/>
                </a:schemeClr>
              </a:solidFill>
              <a:ln>
                <a:solidFill>
                  <a:schemeClr val="tx1">
                    <a:lumMod val="50000"/>
                    <a:lumOff val="50000"/>
                  </a:schemeClr>
                </a:solidFill>
              </a:ln>
            </c:spPr>
          </c:marker>
          <c:dPt>
            <c:idx val="0"/>
            <c:bubble3D val="0"/>
          </c:dPt>
          <c:dLbls>
            <c:dLbl>
              <c:idx val="0"/>
              <c:layout>
                <c:manualLayout>
                  <c:x val="-3.9447958505979465E-2"/>
                  <c:y val="3.4853511575146032E-3"/>
                </c:manualLayout>
              </c:layout>
              <c:dLblPos val="r"/>
              <c:showLegendKey val="0"/>
              <c:showVal val="1"/>
              <c:showCatName val="0"/>
              <c:showSerName val="0"/>
              <c:showPercent val="0"/>
              <c:showBubbleSize val="0"/>
            </c:dLbl>
            <c:dLbl>
              <c:idx val="1"/>
              <c:layout>
                <c:manualLayout>
                  <c:x val="-3.5927485068140146E-3"/>
                  <c:y val="3.7047991933582249E-2"/>
                </c:manualLayout>
              </c:layout>
              <c:dLblPos val="r"/>
              <c:showLegendKey val="0"/>
              <c:showVal val="1"/>
              <c:showCatName val="0"/>
              <c:showSerName val="0"/>
              <c:showPercent val="0"/>
              <c:showBubbleSize val="0"/>
            </c:dLbl>
            <c:dLbl>
              <c:idx val="2"/>
              <c:layout>
                <c:manualLayout>
                  <c:x val="9.3150141630902739E-3"/>
                  <c:y val="3.4853511575146977E-3"/>
                </c:manualLayout>
              </c:layout>
              <c:dLblPos val="r"/>
              <c:showLegendKey val="0"/>
              <c:showVal val="1"/>
              <c:showCatName val="0"/>
              <c:showSerName val="0"/>
              <c:showPercent val="0"/>
              <c:showBubbleSize val="0"/>
            </c:dLbl>
            <c:dLbl>
              <c:idx val="3"/>
              <c:layout>
                <c:manualLayout>
                  <c:x val="-2.65471974833821E-2"/>
                  <c:y val="3.1884508737263992E-2"/>
                </c:manualLayout>
              </c:layout>
              <c:dLblPos val="r"/>
              <c:showLegendKey val="0"/>
              <c:showVal val="1"/>
              <c:showCatName val="0"/>
              <c:showSerName val="0"/>
              <c:showPercent val="0"/>
              <c:showBubbleSize val="0"/>
            </c:dLbl>
            <c:dLbl>
              <c:idx val="4"/>
              <c:layout>
                <c:manualLayout>
                  <c:x val="-1.4521642374151242E-3"/>
                  <c:y val="-1.678132038803373E-3"/>
                </c:manualLayout>
              </c:layout>
              <c:dLblPos val="r"/>
              <c:showLegendKey val="0"/>
              <c:showVal val="1"/>
              <c:showCatName val="0"/>
              <c:showSerName val="0"/>
              <c:showPercent val="0"/>
              <c:showBubbleSize val="0"/>
            </c:dLbl>
            <c:txPr>
              <a:bodyPr/>
              <a:lstStyle/>
              <a:p>
                <a:pPr>
                  <a:defRPr sz="1800" b="1">
                    <a:solidFill>
                      <a:schemeClr val="tx1">
                        <a:lumMod val="50000"/>
                        <a:lumOff val="50000"/>
                      </a:schemeClr>
                    </a:solidFill>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Sheet1!$F$2:$F$6</c:f>
              <c:numCache>
                <c:formatCode>0</c:formatCode>
                <c:ptCount val="5"/>
                <c:pt idx="0">
                  <c:v>6</c:v>
                </c:pt>
                <c:pt idx="1">
                  <c:v>8</c:v>
                </c:pt>
                <c:pt idx="2">
                  <c:v>8</c:v>
                </c:pt>
                <c:pt idx="3">
                  <c:v>13</c:v>
                </c:pt>
                <c:pt idx="4">
                  <c:v>11</c:v>
                </c:pt>
              </c:numCache>
            </c:numRef>
          </c:val>
          <c:smooth val="0"/>
        </c:ser>
        <c:dLbls>
          <c:showLegendKey val="0"/>
          <c:showVal val="0"/>
          <c:showCatName val="0"/>
          <c:showSerName val="0"/>
          <c:showPercent val="0"/>
          <c:showBubbleSize val="0"/>
        </c:dLbls>
        <c:marker val="1"/>
        <c:smooth val="0"/>
        <c:axId val="65186432"/>
        <c:axId val="70988160"/>
      </c:lineChart>
      <c:dateAx>
        <c:axId val="65186432"/>
        <c:scaling>
          <c:orientation val="minMax"/>
          <c:max val="41034"/>
          <c:min val="40484"/>
        </c:scaling>
        <c:delete val="0"/>
        <c:axPos val="b"/>
        <c:numFmt formatCode="[$-409]mmm\-yy;@" sourceLinked="0"/>
        <c:majorTickMark val="out"/>
        <c:minorTickMark val="none"/>
        <c:tickLblPos val="nextTo"/>
        <c:txPr>
          <a:bodyPr/>
          <a:lstStyle/>
          <a:p>
            <a:pPr>
              <a:defRPr sz="1400">
                <a:solidFill>
                  <a:schemeClr val="tx1">
                    <a:lumMod val="75000"/>
                    <a:lumOff val="25000"/>
                  </a:schemeClr>
                </a:solidFill>
                <a:latin typeface="Arial" pitchFamily="34" charset="0"/>
                <a:cs typeface="Arial" pitchFamily="34" charset="0"/>
              </a:defRPr>
            </a:pPr>
            <a:endParaRPr lang="en-US"/>
          </a:p>
        </c:txPr>
        <c:crossAx val="70988160"/>
        <c:crosses val="autoZero"/>
        <c:auto val="1"/>
        <c:lblOffset val="100"/>
        <c:baseTimeUnit val="days"/>
        <c:majorUnit val="105"/>
        <c:majorTimeUnit val="days"/>
      </c:dateAx>
      <c:valAx>
        <c:axId val="70988160"/>
        <c:scaling>
          <c:orientation val="minMax"/>
          <c:max val="30"/>
          <c:min val="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200">
                <a:solidFill>
                  <a:schemeClr val="tx1">
                    <a:lumMod val="75000"/>
                    <a:lumOff val="25000"/>
                  </a:schemeClr>
                </a:solidFill>
                <a:latin typeface="Arial" pitchFamily="34" charset="0"/>
                <a:cs typeface="Arial" pitchFamily="34" charset="0"/>
              </a:defRPr>
            </a:pPr>
            <a:endParaRPr lang="en-US"/>
          </a:p>
        </c:txPr>
        <c:crossAx val="65186432"/>
        <c:crosses val="autoZero"/>
        <c:crossBetween val="midCat"/>
        <c:majorUnit val="10"/>
      </c:valAx>
    </c:plotArea>
    <c:legend>
      <c:legendPos val="t"/>
      <c:layout>
        <c:manualLayout>
          <c:xMode val="edge"/>
          <c:yMode val="edge"/>
          <c:x val="3.6259498666242652E-2"/>
          <c:y val="7.6083315037526716E-2"/>
          <c:w val="0.89999998870702036"/>
          <c:h val="8.386431829824606E-2"/>
        </c:manualLayout>
      </c:layout>
      <c:overlay val="0"/>
      <c:spPr>
        <a:noFill/>
        <a:ln>
          <a:noFill/>
        </a:ln>
      </c:spPr>
      <c:txPr>
        <a:bodyPr/>
        <a:lstStyle/>
        <a:p>
          <a:pPr>
            <a:defRPr sz="1600">
              <a:latin typeface="Arial" pitchFamily="34" charset="0"/>
              <a:cs typeface="Arial" pitchFamily="34" charset="0"/>
            </a:defRPr>
          </a:pPr>
          <a:endParaRPr lang="en-US"/>
        </a:p>
      </c:txPr>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3267019719880147E-2"/>
          <c:y val="4.2686214907327248E-2"/>
          <c:w val="0.93345864399693401"/>
          <c:h val="0.83459169418338841"/>
        </c:manualLayout>
      </c:layout>
      <c:barChart>
        <c:barDir val="col"/>
        <c:grouping val="clustered"/>
        <c:varyColors val="0"/>
        <c:ser>
          <c:idx val="0"/>
          <c:order val="0"/>
          <c:tx>
            <c:strRef>
              <c:f>Sheet1!$B$1</c:f>
              <c:strCache>
                <c:ptCount val="1"/>
                <c:pt idx="0">
                  <c:v>First bar = Total</c:v>
                </c:pt>
              </c:strCache>
            </c:strRef>
          </c:tx>
          <c:spPr>
            <a:noFill/>
            <a:ln>
              <a:noFill/>
            </a:ln>
            <a:effectLst/>
          </c:spPr>
          <c:invertIfNegative val="0"/>
          <c:dPt>
            <c:idx val="0"/>
            <c:invertIfNegative val="0"/>
            <c:bubble3D val="0"/>
            <c:spPr>
              <a:solidFill>
                <a:srgbClr val="6DB33F"/>
              </a:solidFill>
              <a:ln>
                <a:noFill/>
              </a:ln>
              <a:effectLst/>
            </c:spPr>
          </c:dPt>
          <c:dPt>
            <c:idx val="1"/>
            <c:invertIfNegative val="0"/>
            <c:bubble3D val="0"/>
            <c:spPr>
              <a:solidFill>
                <a:srgbClr val="FF0000"/>
              </a:solidFill>
              <a:ln>
                <a:noFill/>
              </a:ln>
              <a:effectLst/>
            </c:spPr>
          </c:dPt>
          <c:dPt>
            <c:idx val="2"/>
            <c:invertIfNegative val="0"/>
            <c:bubble3D val="0"/>
            <c:spPr>
              <a:solidFill>
                <a:schemeClr val="tx2">
                  <a:lumMod val="60000"/>
                  <a:lumOff val="40000"/>
                </a:schemeClr>
              </a:solidFill>
              <a:ln>
                <a:noFill/>
              </a:ln>
              <a:effectLst/>
            </c:spPr>
          </c:dPt>
          <c:dPt>
            <c:idx val="3"/>
            <c:invertIfNegative val="0"/>
            <c:bubble3D val="0"/>
            <c:spPr>
              <a:solidFill>
                <a:schemeClr val="accent3">
                  <a:lumMod val="50000"/>
                </a:schemeClr>
              </a:solidFill>
              <a:ln>
                <a:noFill/>
              </a:ln>
              <a:effectLst/>
            </c:spPr>
          </c:dPt>
          <c:dPt>
            <c:idx val="4"/>
            <c:invertIfNegative val="0"/>
            <c:bubble3D val="0"/>
            <c:spPr>
              <a:solidFill>
                <a:srgbClr val="FFC000"/>
              </a:solidFill>
              <a:ln>
                <a:noFill/>
              </a:ln>
              <a:effectLst/>
            </c:spPr>
          </c:dPt>
          <c:dPt>
            <c:idx val="5"/>
            <c:invertIfNegative val="0"/>
            <c:bubble3D val="0"/>
            <c:spPr>
              <a:solidFill>
                <a:schemeClr val="accent2">
                  <a:lumMod val="75000"/>
                </a:schemeClr>
              </a:solidFill>
              <a:ln>
                <a:noFill/>
              </a:ln>
              <a:effectLst/>
            </c:spPr>
          </c:dPt>
          <c:dPt>
            <c:idx val="6"/>
            <c:invertIfNegative val="0"/>
            <c:bubble3D val="0"/>
            <c:spPr>
              <a:solidFill>
                <a:schemeClr val="bg1">
                  <a:lumMod val="65000"/>
                </a:schemeClr>
              </a:solidFill>
              <a:ln>
                <a:noFill/>
              </a:ln>
              <a:effectLst/>
            </c:spPr>
          </c:dPt>
          <c:dPt>
            <c:idx val="7"/>
            <c:invertIfNegative val="0"/>
            <c:bubble3D val="0"/>
            <c:spPr>
              <a:solidFill>
                <a:schemeClr val="tx1">
                  <a:lumMod val="65000"/>
                  <a:lumOff val="35000"/>
                </a:schemeClr>
              </a:solidFill>
              <a:ln>
                <a:noFill/>
              </a:ln>
              <a:effectLst/>
            </c:spPr>
          </c:dPt>
          <c:dPt>
            <c:idx val="8"/>
            <c:invertIfNegative val="0"/>
            <c:bubble3D val="0"/>
            <c:spPr>
              <a:solidFill>
                <a:schemeClr val="tx2">
                  <a:lumMod val="75000"/>
                </a:schemeClr>
              </a:solidFill>
              <a:ln>
                <a:noFill/>
              </a:ln>
              <a:effectLst/>
            </c:spPr>
          </c:dPt>
          <c:dPt>
            <c:idx val="9"/>
            <c:invertIfNegative val="0"/>
            <c:bubble3D val="0"/>
            <c:spPr>
              <a:solidFill>
                <a:schemeClr val="bg1">
                  <a:lumMod val="65000"/>
                </a:schemeClr>
              </a:solidFill>
              <a:ln>
                <a:noFill/>
              </a:ln>
              <a:effectLst/>
            </c:spPr>
          </c:dPt>
          <c:dPt>
            <c:idx val="10"/>
            <c:invertIfNegative val="0"/>
            <c:bubble3D val="0"/>
            <c:spPr>
              <a:solidFill>
                <a:schemeClr val="tx1">
                  <a:lumMod val="65000"/>
                  <a:lumOff val="35000"/>
                </a:schemeClr>
              </a:solidFill>
              <a:ln>
                <a:noFill/>
              </a:ln>
              <a:effectLst/>
            </c:spPr>
          </c:dPt>
          <c:dPt>
            <c:idx val="11"/>
            <c:invertIfNegative val="0"/>
            <c:bubble3D val="0"/>
          </c:dPt>
          <c:dLbls>
            <c:dLbl>
              <c:idx val="5"/>
              <c:layout>
                <c:manualLayout>
                  <c:x val="0"/>
                  <c:y val="7.5572524389896742E-2"/>
                </c:manualLayout>
              </c:layout>
              <c:dLblPos val="outEnd"/>
              <c:showLegendKey val="0"/>
              <c:showVal val="1"/>
              <c:showCatName val="0"/>
              <c:showSerName val="0"/>
              <c:showPercent val="0"/>
              <c:showBubbleSize val="0"/>
            </c:dLbl>
            <c:dLbl>
              <c:idx val="6"/>
              <c:layout>
                <c:manualLayout>
                  <c:x val="-1.4750423896126947E-3"/>
                  <c:y val="8.6284395902125138E-2"/>
                </c:manualLayout>
              </c:layout>
              <c:dLblPos val="outEnd"/>
              <c:showLegendKey val="0"/>
              <c:showVal val="1"/>
              <c:showCatName val="0"/>
              <c:showSerName val="0"/>
              <c:showPercent val="0"/>
              <c:showBubbleSize val="0"/>
            </c:dLbl>
            <c:dLbl>
              <c:idx val="7"/>
              <c:layout>
                <c:manualLayout>
                  <c:x val="-4.424894896987326E-3"/>
                  <c:y val="8.9091313091361521E-2"/>
                </c:manualLayout>
              </c:layout>
              <c:dLblPos val="outEnd"/>
              <c:showLegendKey val="0"/>
              <c:showVal val="1"/>
              <c:showCatName val="0"/>
              <c:showSerName val="0"/>
              <c:showPercent val="0"/>
              <c:showBubbleSize val="0"/>
            </c:dLbl>
            <c:dLbl>
              <c:idx val="8"/>
              <c:layout>
                <c:manualLayout>
                  <c:x val="1.4749262536873156E-3"/>
                  <c:y val="9.0185420370840735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Sheet1!$A$2:$A$9</c:f>
              <c:strCache>
                <c:ptCount val="8"/>
                <c:pt idx="0">
                  <c:v>Da'wa</c:v>
                </c:pt>
                <c:pt idx="1">
                  <c:v>INA</c:v>
                </c:pt>
                <c:pt idx="2">
                  <c:v>Sadr</c:v>
                </c:pt>
                <c:pt idx="3">
                  <c:v>IFND</c:v>
                </c:pt>
                <c:pt idx="4">
                  <c:v>ISCI</c:v>
                </c:pt>
                <c:pt idx="5">
                  <c:v>NRT</c:v>
                </c:pt>
                <c:pt idx="6">
                  <c:v>(No vote)</c:v>
                </c:pt>
                <c:pt idx="7">
                  <c:v>(Und/ref)</c:v>
                </c:pt>
              </c:strCache>
            </c:strRef>
          </c:cat>
          <c:val>
            <c:numRef>
              <c:f>Sheet1!$B$2:$B$9</c:f>
              <c:numCache>
                <c:formatCode>General</c:formatCode>
                <c:ptCount val="8"/>
                <c:pt idx="0">
                  <c:v>22</c:v>
                </c:pt>
                <c:pt idx="1">
                  <c:v>12</c:v>
                </c:pt>
                <c:pt idx="2">
                  <c:v>10</c:v>
                </c:pt>
                <c:pt idx="3">
                  <c:v>5</c:v>
                </c:pt>
                <c:pt idx="4">
                  <c:v>4</c:v>
                </c:pt>
                <c:pt idx="5">
                  <c:v>2</c:v>
                </c:pt>
                <c:pt idx="6">
                  <c:v>13</c:v>
                </c:pt>
                <c:pt idx="7">
                  <c:v>11</c:v>
                </c:pt>
              </c:numCache>
            </c:numRef>
          </c:val>
        </c:ser>
        <c:ser>
          <c:idx val="1"/>
          <c:order val="1"/>
          <c:tx>
            <c:strRef>
              <c:f>Sheet1!$C$1</c:f>
              <c:strCache>
                <c:ptCount val="1"/>
                <c:pt idx="0">
                  <c:v>Second bar = Likely voters</c:v>
                </c:pt>
              </c:strCache>
            </c:strRef>
          </c:tx>
          <c:spPr>
            <a:noFill/>
          </c:spPr>
          <c:invertIfNegative val="0"/>
          <c:dPt>
            <c:idx val="0"/>
            <c:invertIfNegative val="0"/>
            <c:bubble3D val="0"/>
            <c:spPr>
              <a:solidFill>
                <a:srgbClr val="6DB33F"/>
              </a:solidFill>
            </c:spPr>
          </c:dPt>
          <c:dPt>
            <c:idx val="1"/>
            <c:invertIfNegative val="0"/>
            <c:bubble3D val="0"/>
            <c:spPr>
              <a:solidFill>
                <a:srgbClr val="FF0000"/>
              </a:solidFill>
            </c:spPr>
          </c:dPt>
          <c:dPt>
            <c:idx val="2"/>
            <c:invertIfNegative val="0"/>
            <c:bubble3D val="0"/>
            <c:spPr>
              <a:solidFill>
                <a:schemeClr val="tx2">
                  <a:lumMod val="60000"/>
                  <a:lumOff val="40000"/>
                </a:schemeClr>
              </a:solidFill>
            </c:spPr>
          </c:dPt>
          <c:dPt>
            <c:idx val="3"/>
            <c:invertIfNegative val="0"/>
            <c:bubble3D val="0"/>
            <c:spPr>
              <a:solidFill>
                <a:schemeClr val="accent3">
                  <a:lumMod val="50000"/>
                </a:schemeClr>
              </a:solidFill>
            </c:spPr>
          </c:dPt>
          <c:dPt>
            <c:idx val="4"/>
            <c:invertIfNegative val="0"/>
            <c:bubble3D val="0"/>
            <c:spPr>
              <a:solidFill>
                <a:srgbClr val="FFC000"/>
              </a:solidFill>
            </c:spPr>
          </c:dPt>
          <c:dPt>
            <c:idx val="5"/>
            <c:invertIfNegative val="0"/>
            <c:bubble3D val="0"/>
            <c:spPr>
              <a:solidFill>
                <a:schemeClr val="accent2">
                  <a:lumMod val="75000"/>
                </a:schemeClr>
              </a:solidFill>
            </c:spPr>
          </c:dPt>
          <c:dPt>
            <c:idx val="6"/>
            <c:invertIfNegative val="0"/>
            <c:bubble3D val="0"/>
            <c:spPr>
              <a:solidFill>
                <a:schemeClr val="accent6">
                  <a:lumMod val="75000"/>
                </a:schemeClr>
              </a:solidFill>
            </c:spPr>
          </c:dPt>
          <c:dPt>
            <c:idx val="7"/>
            <c:invertIfNegative val="0"/>
            <c:bubble3D val="0"/>
            <c:spPr>
              <a:solidFill>
                <a:schemeClr val="tx1">
                  <a:lumMod val="65000"/>
                  <a:lumOff val="35000"/>
                </a:schemeClr>
              </a:solidFill>
            </c:spPr>
          </c:dPt>
          <c:dPt>
            <c:idx val="8"/>
            <c:invertIfNegative val="0"/>
            <c:bubble3D val="0"/>
            <c:spPr>
              <a:solidFill>
                <a:schemeClr val="tx2">
                  <a:lumMod val="75000"/>
                </a:schemeClr>
              </a:solidFill>
            </c:spPr>
          </c:dPt>
          <c:dPt>
            <c:idx val="10"/>
            <c:invertIfNegative val="0"/>
            <c:bubble3D val="0"/>
            <c:spPr>
              <a:solidFill>
                <a:schemeClr val="tx1">
                  <a:lumMod val="65000"/>
                  <a:lumOff val="35000"/>
                </a:schemeClr>
              </a:solidFill>
            </c:spPr>
          </c:dPt>
          <c:dLbls>
            <c:dLbl>
              <c:idx val="5"/>
              <c:layout>
                <c:manualLayout>
                  <c:x val="-1.4749262536873156E-3"/>
                  <c:y val="7.5572524389896742E-2"/>
                </c:manualLayout>
              </c:layout>
              <c:dLblPos val="outEnd"/>
              <c:showLegendKey val="0"/>
              <c:showVal val="1"/>
              <c:showCatName val="0"/>
              <c:showSerName val="0"/>
              <c:showPercent val="0"/>
              <c:showBubbleSize val="0"/>
            </c:dLbl>
            <c:dLbl>
              <c:idx val="7"/>
              <c:layout>
                <c:manualLayout>
                  <c:x val="-1.4750423896126947E-3"/>
                  <c:y val="7.6328812421509615E-2"/>
                </c:manualLayout>
              </c:layout>
              <c:dLblPos val="outEnd"/>
              <c:showLegendKey val="0"/>
              <c:showVal val="1"/>
              <c:showCatName val="0"/>
              <c:showSerName val="0"/>
              <c:showPercent val="0"/>
              <c:showBubbleSize val="0"/>
            </c:dLbl>
            <c:dLbl>
              <c:idx val="9"/>
              <c:spPr/>
              <c:txPr>
                <a:bodyPr/>
                <a:lstStyle/>
                <a:p>
                  <a:pPr>
                    <a:defRPr sz="2000" b="1">
                      <a:solidFill>
                        <a:schemeClr val="tx1"/>
                      </a:solidFill>
                    </a:defRPr>
                  </a:pPr>
                  <a:endParaRPr lang="en-US"/>
                </a:p>
              </c:txPr>
              <c:dLblPos val="in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Sheet1!$A$2:$A$9</c:f>
              <c:strCache>
                <c:ptCount val="8"/>
                <c:pt idx="0">
                  <c:v>Da'wa</c:v>
                </c:pt>
                <c:pt idx="1">
                  <c:v>INA</c:v>
                </c:pt>
                <c:pt idx="2">
                  <c:v>Sadr</c:v>
                </c:pt>
                <c:pt idx="3">
                  <c:v>IFND</c:v>
                </c:pt>
                <c:pt idx="4">
                  <c:v>ISCI</c:v>
                </c:pt>
                <c:pt idx="5">
                  <c:v>NRT</c:v>
                </c:pt>
                <c:pt idx="6">
                  <c:v>(No vote)</c:v>
                </c:pt>
                <c:pt idx="7">
                  <c:v>(Und/ref)</c:v>
                </c:pt>
              </c:strCache>
            </c:strRef>
          </c:cat>
          <c:val>
            <c:numRef>
              <c:f>Sheet1!$C$2:$C$9</c:f>
              <c:numCache>
                <c:formatCode>General</c:formatCode>
                <c:ptCount val="8"/>
                <c:pt idx="0">
                  <c:v>30</c:v>
                </c:pt>
                <c:pt idx="1">
                  <c:v>12</c:v>
                </c:pt>
                <c:pt idx="2">
                  <c:v>12</c:v>
                </c:pt>
                <c:pt idx="3">
                  <c:v>6</c:v>
                </c:pt>
                <c:pt idx="4">
                  <c:v>6</c:v>
                </c:pt>
                <c:pt idx="5">
                  <c:v>2</c:v>
                </c:pt>
                <c:pt idx="6">
                  <c:v>0</c:v>
                </c:pt>
                <c:pt idx="7">
                  <c:v>10</c:v>
                </c:pt>
              </c:numCache>
            </c:numRef>
          </c:val>
        </c:ser>
        <c:dLbls>
          <c:showLegendKey val="0"/>
          <c:showVal val="0"/>
          <c:showCatName val="0"/>
          <c:showSerName val="0"/>
          <c:showPercent val="0"/>
          <c:showBubbleSize val="0"/>
        </c:dLbls>
        <c:gapWidth val="36"/>
        <c:overlap val="-20"/>
        <c:axId val="77678464"/>
        <c:axId val="77680000"/>
      </c:barChart>
      <c:catAx>
        <c:axId val="77678464"/>
        <c:scaling>
          <c:orientation val="minMax"/>
        </c:scaling>
        <c:delete val="0"/>
        <c:axPos val="b"/>
        <c:majorTickMark val="out"/>
        <c:minorTickMark val="none"/>
        <c:tickLblPos val="nextTo"/>
        <c:spPr>
          <a:noFill/>
          <a:ln>
            <a:noFill/>
          </a:ln>
        </c:spPr>
        <c:txPr>
          <a:bodyPr/>
          <a:lstStyle/>
          <a:p>
            <a:pPr>
              <a:defRPr sz="1800" b="1">
                <a:solidFill>
                  <a:schemeClr val="tx1"/>
                </a:solidFill>
                <a:latin typeface="Arial" pitchFamily="34" charset="0"/>
                <a:cs typeface="Arial" pitchFamily="34" charset="0"/>
              </a:defRPr>
            </a:pPr>
            <a:endParaRPr lang="en-US"/>
          </a:p>
        </c:txPr>
        <c:crossAx val="77680000"/>
        <c:crosses val="autoZero"/>
        <c:auto val="1"/>
        <c:lblAlgn val="ctr"/>
        <c:lblOffset val="100"/>
        <c:noMultiLvlLbl val="0"/>
      </c:catAx>
      <c:valAx>
        <c:axId val="77680000"/>
        <c:scaling>
          <c:orientation val="minMax"/>
          <c:max val="3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77678464"/>
        <c:crosses val="autoZero"/>
        <c:crossBetween val="between"/>
        <c:majorUnit val="10"/>
      </c:valAx>
    </c:plotArea>
    <c:legend>
      <c:legendPos val="t"/>
      <c:layout>
        <c:manualLayout>
          <c:xMode val="edge"/>
          <c:yMode val="edge"/>
          <c:x val="0.2472202866234641"/>
          <c:y val="0.1361836400974811"/>
          <c:w val="0.62060355840475689"/>
          <c:h val="4.8996486326305988E-2"/>
        </c:manualLayout>
      </c:layout>
      <c:overlay val="0"/>
      <c:txPr>
        <a:bodyPr/>
        <a:lstStyle/>
        <a:p>
          <a:pPr>
            <a:defRPr sz="18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646665694565956E-2"/>
          <c:y val="0.22434759751392594"/>
          <c:w val="0.93037802566345873"/>
          <c:h val="0.67635223025663604"/>
        </c:manualLayout>
      </c:layout>
      <c:barChart>
        <c:barDir val="col"/>
        <c:grouping val="clustered"/>
        <c:varyColors val="0"/>
        <c:ser>
          <c:idx val="0"/>
          <c:order val="0"/>
          <c:tx>
            <c:strRef>
              <c:f>Sheet1!$B$1</c:f>
              <c:strCache>
                <c:ptCount val="1"/>
                <c:pt idx="0">
                  <c:v>Islamic Da'wa Party</c:v>
                </c:pt>
              </c:strCache>
            </c:strRef>
          </c:tx>
          <c:spPr>
            <a:solidFill>
              <a:srgbClr val="6DB33F"/>
            </a:solidFill>
            <a:ln>
              <a:solidFill>
                <a:srgbClr val="6DB33F"/>
              </a:solidFill>
            </a:ln>
          </c:spPr>
          <c:invertIfNegative val="0"/>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3"/>
                <c:pt idx="0">
                  <c:v>Baghdad</c:v>
                </c:pt>
                <c:pt idx="1">
                  <c:v>South</c:v>
                </c:pt>
                <c:pt idx="2">
                  <c:v>West</c:v>
                </c:pt>
              </c:strCache>
            </c:strRef>
          </c:cat>
          <c:val>
            <c:numRef>
              <c:f>Sheet1!$B$2:$B$5</c:f>
              <c:numCache>
                <c:formatCode>General</c:formatCode>
                <c:ptCount val="3"/>
                <c:pt idx="0">
                  <c:v>27</c:v>
                </c:pt>
                <c:pt idx="1">
                  <c:v>38</c:v>
                </c:pt>
                <c:pt idx="2">
                  <c:v>9</c:v>
                </c:pt>
              </c:numCache>
            </c:numRef>
          </c:val>
        </c:ser>
        <c:ser>
          <c:idx val="1"/>
          <c:order val="1"/>
          <c:tx>
            <c:strRef>
              <c:f>Sheet1!$C$1</c:f>
              <c:strCache>
                <c:ptCount val="1"/>
                <c:pt idx="0">
                  <c:v>Iraqi National Accord</c:v>
                </c:pt>
              </c:strCache>
            </c:strRef>
          </c:tx>
          <c:spPr>
            <a:solidFill>
              <a:srgbClr val="FF0000"/>
            </a:solidFill>
            <a:ln>
              <a:noFill/>
            </a:ln>
          </c:spPr>
          <c:invertIfNegative val="0"/>
          <c:dPt>
            <c:idx val="0"/>
            <c:invertIfNegative val="0"/>
            <c:bubble3D val="0"/>
          </c:dPt>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3"/>
                <c:pt idx="0">
                  <c:v>Baghdad</c:v>
                </c:pt>
                <c:pt idx="1">
                  <c:v>South</c:v>
                </c:pt>
                <c:pt idx="2">
                  <c:v>West</c:v>
                </c:pt>
              </c:strCache>
            </c:strRef>
          </c:cat>
          <c:val>
            <c:numRef>
              <c:f>Sheet1!$C$2:$C$5</c:f>
              <c:numCache>
                <c:formatCode>General</c:formatCode>
                <c:ptCount val="3"/>
                <c:pt idx="0">
                  <c:v>16</c:v>
                </c:pt>
                <c:pt idx="1">
                  <c:v>6</c:v>
                </c:pt>
                <c:pt idx="2">
                  <c:v>23</c:v>
                </c:pt>
              </c:numCache>
            </c:numRef>
          </c:val>
        </c:ser>
        <c:ser>
          <c:idx val="2"/>
          <c:order val="2"/>
          <c:tx>
            <c:strRef>
              <c:f>Sheet1!$D$1</c:f>
              <c:strCache>
                <c:ptCount val="1"/>
                <c:pt idx="0">
                  <c:v>Sadr Trend</c:v>
                </c:pt>
              </c:strCache>
            </c:strRef>
          </c:tx>
          <c:spPr>
            <a:solidFill>
              <a:schemeClr val="tx2">
                <a:lumMod val="60000"/>
                <a:lumOff val="40000"/>
              </a:schemeClr>
            </a:solidFill>
            <a:ln>
              <a:noFill/>
            </a:ln>
          </c:spPr>
          <c:invertIfNegative val="0"/>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3"/>
                <c:pt idx="0">
                  <c:v>Baghdad</c:v>
                </c:pt>
                <c:pt idx="1">
                  <c:v>South</c:v>
                </c:pt>
                <c:pt idx="2">
                  <c:v>West</c:v>
                </c:pt>
              </c:strCache>
            </c:strRef>
          </c:cat>
          <c:val>
            <c:numRef>
              <c:f>Sheet1!$D$2:$D$5</c:f>
              <c:numCache>
                <c:formatCode>General</c:formatCode>
                <c:ptCount val="3"/>
                <c:pt idx="0">
                  <c:v>13</c:v>
                </c:pt>
                <c:pt idx="1">
                  <c:v>15</c:v>
                </c:pt>
                <c:pt idx="2">
                  <c:v>5</c:v>
                </c:pt>
              </c:numCache>
            </c:numRef>
          </c:val>
        </c:ser>
        <c:ser>
          <c:idx val="3"/>
          <c:order val="3"/>
          <c:tx>
            <c:strRef>
              <c:f>Sheet1!$E$1</c:f>
              <c:strCache>
                <c:ptCount val="1"/>
                <c:pt idx="0">
                  <c:v>ISCI</c:v>
                </c:pt>
              </c:strCache>
            </c:strRef>
          </c:tx>
          <c:spPr>
            <a:solidFill>
              <a:srgbClr val="FFC000"/>
            </a:solidFill>
          </c:spPr>
          <c:invertIfNegative val="0"/>
          <c:dLbls>
            <c:dLbl>
              <c:idx val="2"/>
              <c:spPr/>
              <c:txPr>
                <a:bodyPr/>
                <a:lstStyle/>
                <a:p>
                  <a:pPr>
                    <a:defRPr sz="2000" b="1">
                      <a:solidFill>
                        <a:schemeClr val="tx1"/>
                      </a:solidFill>
                    </a:defRPr>
                  </a:pPr>
                  <a:endParaRPr lang="en-US"/>
                </a:p>
              </c:txPr>
              <c:dLblPos val="in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3"/>
                <c:pt idx="0">
                  <c:v>Baghdad</c:v>
                </c:pt>
                <c:pt idx="1">
                  <c:v>South</c:v>
                </c:pt>
                <c:pt idx="2">
                  <c:v>West</c:v>
                </c:pt>
              </c:strCache>
            </c:strRef>
          </c:cat>
          <c:val>
            <c:numRef>
              <c:f>Sheet1!$E$2:$E$5</c:f>
              <c:numCache>
                <c:formatCode>General</c:formatCode>
                <c:ptCount val="3"/>
                <c:pt idx="0">
                  <c:v>9</c:v>
                </c:pt>
                <c:pt idx="1">
                  <c:v>5</c:v>
                </c:pt>
                <c:pt idx="2">
                  <c:v>1</c:v>
                </c:pt>
              </c:numCache>
            </c:numRef>
          </c:val>
        </c:ser>
        <c:ser>
          <c:idx val="4"/>
          <c:order val="4"/>
          <c:tx>
            <c:strRef>
              <c:f>Sheet1!$F$1</c:f>
              <c:strCache>
                <c:ptCount val="1"/>
                <c:pt idx="0">
                  <c:v>IFND</c:v>
                </c:pt>
              </c:strCache>
            </c:strRef>
          </c:tx>
          <c:spPr>
            <a:solidFill>
              <a:schemeClr val="bg2">
                <a:lumMod val="50000"/>
              </a:schemeClr>
            </a:solidFill>
          </c:spPr>
          <c:invertIfNegative val="0"/>
          <c:dLbls>
            <c:dLbl>
              <c:idx val="0"/>
              <c:layout>
                <c:manualLayout>
                  <c:x val="-1.4526966510881156E-3"/>
                  <c:y val="1.3537433607050104E-2"/>
                </c:manualLayout>
              </c:layout>
              <c:spPr/>
              <c:txPr>
                <a:bodyPr/>
                <a:lstStyle/>
                <a:p>
                  <a:pPr>
                    <a:defRPr sz="2000" b="1">
                      <a:solidFill>
                        <a:schemeClr val="tx1"/>
                      </a:solidFill>
                    </a:defRPr>
                  </a:pPr>
                  <a:endParaRPr lang="en-US"/>
                </a:p>
              </c:txPr>
              <c:dLblPos val="outEnd"/>
              <c:showLegendKey val="0"/>
              <c:showVal val="1"/>
              <c:showCatName val="0"/>
              <c:showSerName val="0"/>
              <c:showPercent val="0"/>
              <c:showBubbleSize val="0"/>
            </c:dLbl>
            <c:dLbl>
              <c:idx val="1"/>
              <c:spPr/>
              <c:txPr>
                <a:bodyPr/>
                <a:lstStyle/>
                <a:p>
                  <a:pPr>
                    <a:defRPr sz="2000" b="1">
                      <a:solidFill>
                        <a:schemeClr val="tx1"/>
                      </a:solidFill>
                    </a:defRPr>
                  </a:pPr>
                  <a:endParaRPr lang="en-US"/>
                </a:p>
              </c:txPr>
              <c:dLblPos val="in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3"/>
                <c:pt idx="0">
                  <c:v>Baghdad</c:v>
                </c:pt>
                <c:pt idx="1">
                  <c:v>South</c:v>
                </c:pt>
                <c:pt idx="2">
                  <c:v>West</c:v>
                </c:pt>
              </c:strCache>
            </c:strRef>
          </c:cat>
          <c:val>
            <c:numRef>
              <c:f>Sheet1!$F$2:$F$5</c:f>
              <c:numCache>
                <c:formatCode>General</c:formatCode>
                <c:ptCount val="3"/>
                <c:pt idx="0">
                  <c:v>2</c:v>
                </c:pt>
                <c:pt idx="1">
                  <c:v>1</c:v>
                </c:pt>
                <c:pt idx="2">
                  <c:v>16</c:v>
                </c:pt>
              </c:numCache>
            </c:numRef>
          </c:val>
        </c:ser>
        <c:dLbls>
          <c:showLegendKey val="0"/>
          <c:showVal val="0"/>
          <c:showCatName val="0"/>
          <c:showSerName val="0"/>
          <c:showPercent val="0"/>
          <c:showBubbleSize val="0"/>
        </c:dLbls>
        <c:gapWidth val="65"/>
        <c:axId val="77812864"/>
        <c:axId val="77814400"/>
      </c:barChart>
      <c:catAx>
        <c:axId val="77812864"/>
        <c:scaling>
          <c:orientation val="minMax"/>
        </c:scaling>
        <c:delete val="0"/>
        <c:axPos val="b"/>
        <c:numFmt formatCode="General" sourceLinked="1"/>
        <c:majorTickMark val="out"/>
        <c:minorTickMark val="none"/>
        <c:tickLblPos val="nextTo"/>
        <c:txPr>
          <a:bodyPr/>
          <a:lstStyle/>
          <a:p>
            <a:pPr>
              <a:defRPr sz="2000" b="1"/>
            </a:pPr>
            <a:endParaRPr lang="en-US"/>
          </a:p>
        </c:txPr>
        <c:crossAx val="77814400"/>
        <c:crosses val="autoZero"/>
        <c:auto val="1"/>
        <c:lblAlgn val="ctr"/>
        <c:lblOffset val="100"/>
        <c:noMultiLvlLbl val="0"/>
      </c:catAx>
      <c:valAx>
        <c:axId val="77814400"/>
        <c:scaling>
          <c:orientation val="minMax"/>
          <c:max val="4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a:solidFill>
                  <a:schemeClr val="tx1">
                    <a:lumMod val="75000"/>
                    <a:lumOff val="25000"/>
                  </a:schemeClr>
                </a:solidFill>
              </a:defRPr>
            </a:pPr>
            <a:endParaRPr lang="en-US"/>
          </a:p>
        </c:txPr>
        <c:crossAx val="77812864"/>
        <c:crosses val="autoZero"/>
        <c:crossBetween val="between"/>
        <c:majorUnit val="10"/>
      </c:valAx>
    </c:plotArea>
    <c:legend>
      <c:legendPos val="t"/>
      <c:layout>
        <c:manualLayout>
          <c:xMode val="edge"/>
          <c:yMode val="edge"/>
          <c:x val="5.1387256670451305E-2"/>
          <c:y val="0.12044700130195504"/>
          <c:w val="0.88962365090807272"/>
          <c:h val="6.4450006747758595E-2"/>
        </c:manualLayout>
      </c:layout>
      <c:overlay val="0"/>
      <c:spPr>
        <a:noFill/>
        <a:ln>
          <a:noFill/>
        </a:ln>
      </c:spPr>
      <c:txPr>
        <a:bodyPr/>
        <a:lstStyle/>
        <a:p>
          <a:pPr>
            <a:defRPr sz="1800" b="0">
              <a:solidFill>
                <a:schemeClr val="tx1"/>
              </a:solidFill>
            </a:defRPr>
          </a:pPr>
          <a:endParaRPr lang="en-US"/>
        </a:p>
      </c:txPr>
    </c:legend>
    <c:plotVisOnly val="1"/>
    <c:dispBlanksAs val="gap"/>
    <c:showDLblsOverMax val="0"/>
  </c:chart>
  <c:spPr>
    <a:noFill/>
    <a:ln>
      <a:noFill/>
    </a:ln>
  </c:spPr>
  <c:txPr>
    <a:bodyPr/>
    <a:lstStyle/>
    <a:p>
      <a:pPr>
        <a:defRPr sz="1400">
          <a:latin typeface="Arial" pitchFamily="34" charset="0"/>
          <a:cs typeface="Arial" pitchFamily="34" charset="0"/>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604746081051795E-2"/>
          <c:y val="0.16476399466460134"/>
          <c:w val="0.93101675937296824"/>
          <c:h val="0.75438901079987952"/>
        </c:manualLayout>
      </c:layout>
      <c:lineChart>
        <c:grouping val="standard"/>
        <c:varyColors val="0"/>
        <c:ser>
          <c:idx val="0"/>
          <c:order val="0"/>
          <c:tx>
            <c:strRef>
              <c:f>Sheet1!$B$1</c:f>
              <c:strCache>
                <c:ptCount val="1"/>
                <c:pt idx="0">
                  <c:v>Support</c:v>
                </c:pt>
              </c:strCache>
            </c:strRef>
          </c:tx>
          <c:spPr>
            <a:ln w="38100">
              <a:solidFill>
                <a:srgbClr val="6DB33F"/>
              </a:solidFill>
            </a:ln>
          </c:spPr>
          <c:marker>
            <c:symbol val="circle"/>
            <c:size val="6"/>
            <c:spPr>
              <a:solidFill>
                <a:srgbClr val="6DB33F"/>
              </a:solidFill>
              <a:ln>
                <a:solidFill>
                  <a:srgbClr val="6DB33F"/>
                </a:solidFill>
              </a:ln>
            </c:spPr>
          </c:marker>
          <c:dLbls>
            <c:dLbl>
              <c:idx val="0"/>
              <c:layout>
                <c:manualLayout>
                  <c:x val="-2.6369823241121408E-2"/>
                  <c:y val="-4.6714427090056368E-2"/>
                </c:manualLayout>
              </c:layout>
              <c:dLblPos val="r"/>
              <c:showLegendKey val="0"/>
              <c:showVal val="1"/>
              <c:showCatName val="0"/>
              <c:showSerName val="0"/>
              <c:showPercent val="0"/>
              <c:showBubbleSize val="0"/>
            </c:dLbl>
            <c:dLbl>
              <c:idx val="1"/>
              <c:layout>
                <c:manualLayout>
                  <c:x val="-2.5073746312684365E-2"/>
                  <c:y val="-6.0109289617486288E-2"/>
                </c:manualLayout>
              </c:layout>
              <c:showLegendKey val="0"/>
              <c:showVal val="1"/>
              <c:showCatName val="0"/>
              <c:showSerName val="0"/>
              <c:showPercent val="0"/>
              <c:showBubbleSize val="0"/>
            </c:dLbl>
            <c:dLbl>
              <c:idx val="2"/>
              <c:layout>
                <c:manualLayout>
                  <c:x val="-3.0881355538522285E-2"/>
                  <c:y val="-5.4644808743169349E-2"/>
                </c:manualLayout>
              </c:layout>
              <c:dLblPos val="r"/>
              <c:showLegendKey val="0"/>
              <c:showVal val="1"/>
              <c:showCatName val="0"/>
              <c:showSerName val="0"/>
              <c:showPercent val="0"/>
              <c:showBubbleSize val="0"/>
            </c:dLbl>
            <c:dLbl>
              <c:idx val="3"/>
              <c:showLegendKey val="0"/>
              <c:showVal val="1"/>
              <c:showCatName val="0"/>
              <c:showSerName val="0"/>
              <c:showPercent val="0"/>
              <c:showBubbleSize val="0"/>
            </c:dLbl>
            <c:dLbl>
              <c:idx val="4"/>
              <c:layout>
                <c:manualLayout>
                  <c:x val="-2.0145320137735078E-2"/>
                  <c:y val="-3.8517705778580956E-2"/>
                </c:manualLayout>
              </c:layout>
              <c:dLblPos val="r"/>
              <c:showLegendKey val="0"/>
              <c:showVal val="1"/>
              <c:showCatName val="0"/>
              <c:showSerName val="0"/>
              <c:showPercent val="0"/>
              <c:showBubbleSize val="0"/>
            </c:dLbl>
            <c:dLbl>
              <c:idx val="5"/>
              <c:showLegendKey val="0"/>
              <c:showVal val="1"/>
              <c:showCatName val="0"/>
              <c:showSerName val="0"/>
              <c:showPercent val="0"/>
              <c:showBubbleSize val="0"/>
            </c:dLbl>
            <c:dLbl>
              <c:idx val="6"/>
              <c:showLegendKey val="0"/>
              <c:showVal val="1"/>
              <c:showCatName val="0"/>
              <c:showSerName val="0"/>
              <c:showPercent val="0"/>
              <c:showBubbleSize val="0"/>
            </c:dLbl>
            <c:dLbl>
              <c:idx val="7"/>
              <c:layout>
                <c:manualLayout>
                  <c:x val="-2.0145320137735078E-2"/>
                  <c:y val="-2.7588744029947078E-2"/>
                </c:manualLayout>
              </c:layout>
              <c:dLblPos val="r"/>
              <c:showLegendKey val="0"/>
              <c:showVal val="1"/>
              <c:showCatName val="0"/>
              <c:showSerName val="0"/>
              <c:showPercent val="0"/>
              <c:showBubbleSize val="0"/>
            </c:dLbl>
            <c:dLbl>
              <c:idx val="9"/>
              <c:layout>
                <c:manualLayout>
                  <c:x val="-4.3249295672903247E-2"/>
                  <c:y val="3.5655737704918034E-2"/>
                </c:manualLayout>
              </c:layout>
              <c:dLblPos val="r"/>
              <c:showLegendKey val="0"/>
              <c:showVal val="1"/>
              <c:showCatName val="0"/>
              <c:showSerName val="0"/>
              <c:showPercent val="0"/>
              <c:showBubbleSize val="0"/>
            </c:dLbl>
            <c:dLbl>
              <c:idx val="10"/>
              <c:layout>
                <c:manualLayout>
                  <c:x val="-3.5604035734065322E-2"/>
                  <c:y val="4.1120218579234973E-2"/>
                </c:manualLayout>
              </c:layout>
              <c:dLblPos val="r"/>
              <c:showLegendKey val="0"/>
              <c:showVal val="1"/>
              <c:showCatName val="0"/>
              <c:showSerName val="0"/>
              <c:showPercent val="0"/>
              <c:showBubbleSize val="0"/>
            </c:dLbl>
            <c:dLbl>
              <c:idx val="11"/>
              <c:layout>
                <c:manualLayout>
                  <c:x val="-3.2545931758530183E-2"/>
                  <c:y val="4.1120218579234973E-2"/>
                </c:manualLayout>
              </c:layout>
              <c:dLblPos val="r"/>
              <c:showLegendKey val="0"/>
              <c:showVal val="1"/>
              <c:showCatName val="0"/>
              <c:showSerName val="0"/>
              <c:showPercent val="0"/>
              <c:showBubbleSize val="0"/>
            </c:dLbl>
            <c:dLbl>
              <c:idx val="12"/>
              <c:layout>
                <c:manualLayout>
                  <c:x val="-3.0848684052108166E-2"/>
                  <c:y val="3.5252786024697731E-2"/>
                </c:manualLayout>
              </c:layout>
              <c:dLblPos val="r"/>
              <c:showLegendKey val="0"/>
              <c:showVal val="1"/>
              <c:showCatName val="0"/>
              <c:showSerName val="0"/>
              <c:showPercent val="0"/>
              <c:showBubbleSize val="0"/>
            </c:dLbl>
            <c:dLbl>
              <c:idx val="13"/>
              <c:layout>
                <c:manualLayout>
                  <c:x val="-4.1720243685135688E-2"/>
                  <c:y val="3.5655737704918034E-2"/>
                </c:manualLayout>
              </c:layout>
              <c:dLblPos val="r"/>
              <c:showLegendKey val="0"/>
              <c:showVal val="1"/>
              <c:showCatName val="0"/>
              <c:showSerName val="0"/>
              <c:showPercent val="0"/>
              <c:showBubbleSize val="0"/>
            </c:dLbl>
            <c:dLbl>
              <c:idx val="14"/>
              <c:layout>
                <c:manualLayout>
                  <c:x val="-2.0145320137735019E-2"/>
                  <c:y val="3.5252786024697835E-2"/>
                </c:manualLayout>
              </c:layout>
              <c:dLblPos val="r"/>
              <c:showLegendKey val="0"/>
              <c:showVal val="1"/>
              <c:showCatName val="0"/>
              <c:showSerName val="0"/>
              <c:showPercent val="0"/>
              <c:showBubbleSize val="0"/>
            </c:dLbl>
            <c:dLbl>
              <c:idx val="15"/>
              <c:layout>
                <c:manualLayout>
                  <c:x val="-7.912904235594348E-3"/>
                  <c:y val="2.4323824276063853E-2"/>
                </c:manualLayout>
              </c:layout>
              <c:dLblPos val="r"/>
              <c:showLegendKey val="0"/>
              <c:showVal val="1"/>
              <c:showCatName val="0"/>
              <c:showSerName val="0"/>
              <c:showPercent val="0"/>
              <c:showBubbleSize val="0"/>
            </c:dLbl>
            <c:dLbl>
              <c:idx val="16"/>
              <c:layout>
                <c:manualLayout>
                  <c:x val="-2.3203424113270244E-2"/>
                  <c:y val="-3.5785465341422483E-2"/>
                </c:manualLayout>
              </c:layout>
              <c:dLblPos val="r"/>
              <c:showLegendKey val="0"/>
              <c:showVal val="1"/>
              <c:showCatName val="0"/>
              <c:showSerName val="0"/>
              <c:showPercent val="0"/>
              <c:showBubbleSize val="0"/>
            </c:dLbl>
            <c:dLbl>
              <c:idx val="17"/>
              <c:layout>
                <c:manualLayout>
                  <c:x val="-2.1674372125502661E-2"/>
                  <c:y val="2.9788305150380792E-2"/>
                </c:manualLayout>
              </c:layout>
              <c:dLblPos val="r"/>
              <c:showLegendKey val="0"/>
              <c:showVal val="1"/>
              <c:showCatName val="0"/>
              <c:showSerName val="0"/>
              <c:showPercent val="0"/>
              <c:showBubbleSize val="0"/>
            </c:dLbl>
            <c:dLbl>
              <c:idx val="18"/>
              <c:layout>
                <c:manualLayout>
                  <c:x val="-3.2377736039875753E-2"/>
                  <c:y val="-2.7588744029947078E-2"/>
                </c:manualLayout>
              </c:layout>
              <c:dLblPos val="r"/>
              <c:showLegendKey val="0"/>
              <c:showVal val="1"/>
              <c:showCatName val="0"/>
              <c:showSerName val="0"/>
              <c:showPercent val="0"/>
              <c:showBubbleSize val="0"/>
            </c:dLbl>
            <c:dLbl>
              <c:idx val="19"/>
              <c:layout>
                <c:manualLayout>
                  <c:x val="-2.4732476101037831E-2"/>
                  <c:y val="-3.0320984467105547E-2"/>
                </c:manualLayout>
              </c:layout>
              <c:dLblPos val="r"/>
              <c:showLegendKey val="0"/>
              <c:showVal val="1"/>
              <c:showCatName val="0"/>
              <c:showSerName val="0"/>
              <c:showPercent val="0"/>
              <c:showBubbleSize val="0"/>
            </c:dLbl>
            <c:dLbl>
              <c:idx val="20"/>
              <c:layout>
                <c:manualLayout>
                  <c:x val="-2.7790580076572997E-2"/>
                  <c:y val="-4.6714427090056312E-2"/>
                </c:manualLayout>
              </c:layout>
              <c:dLblPos val="r"/>
              <c:showLegendKey val="0"/>
              <c:showVal val="1"/>
              <c:showCatName val="0"/>
              <c:showSerName val="0"/>
              <c:showPercent val="0"/>
              <c:showBubbleSize val="0"/>
            </c:dLbl>
            <c:dLbl>
              <c:idx val="21"/>
              <c:layout>
                <c:manualLayout>
                  <c:x val="-2.4575871600120675E-2"/>
                  <c:y val="-3.2650273224043715E-2"/>
                </c:manualLayout>
              </c:layout>
              <c:dLblPos val="r"/>
              <c:showLegendKey val="0"/>
              <c:showVal val="1"/>
              <c:showCatName val="0"/>
              <c:showSerName val="0"/>
              <c:showPercent val="0"/>
              <c:showBubbleSize val="0"/>
            </c:dLbl>
            <c:spPr>
              <a:noFill/>
              <a:ln>
                <a:noFill/>
              </a:ln>
            </c:spPr>
            <c:txPr>
              <a:bodyPr/>
              <a:lstStyle/>
              <a:p>
                <a:pPr>
                  <a:defRPr sz="2000" b="1">
                    <a:solidFill>
                      <a:srgbClr val="6DB33F"/>
                    </a:solidFill>
                    <a:latin typeface="Arial" pitchFamily="34" charset="0"/>
                    <a:cs typeface="Arial" pitchFamily="34" charset="0"/>
                  </a:defRPr>
                </a:pPr>
                <a:endParaRPr lang="en-US"/>
              </a:p>
            </c:txPr>
            <c:dLblPos val="b"/>
            <c:showLegendKey val="0"/>
            <c:showVal val="1"/>
            <c:showCatName val="0"/>
            <c:showSerName val="0"/>
            <c:showPercent val="0"/>
            <c:showBubbleSize val="0"/>
            <c:showLeaderLines val="0"/>
          </c:dLbls>
          <c:cat>
            <c:numRef>
              <c:f>Sheet1!$A$2:$A$4</c:f>
              <c:numCache>
                <c:formatCode>m/d/yyyy</c:formatCode>
                <c:ptCount val="3"/>
                <c:pt idx="0">
                  <c:v>41019</c:v>
                </c:pt>
                <c:pt idx="1">
                  <c:v>40821</c:v>
                </c:pt>
                <c:pt idx="2">
                  <c:v>40732</c:v>
                </c:pt>
              </c:numCache>
            </c:numRef>
          </c:cat>
          <c:val>
            <c:numRef>
              <c:f>Sheet1!$B$2:$B$4</c:f>
              <c:numCache>
                <c:formatCode>General</c:formatCode>
                <c:ptCount val="3"/>
                <c:pt idx="0">
                  <c:v>64</c:v>
                </c:pt>
                <c:pt idx="1">
                  <c:v>58</c:v>
                </c:pt>
                <c:pt idx="2">
                  <c:v>62</c:v>
                </c:pt>
              </c:numCache>
            </c:numRef>
          </c:val>
          <c:smooth val="0"/>
        </c:ser>
        <c:ser>
          <c:idx val="1"/>
          <c:order val="1"/>
          <c:tx>
            <c:strRef>
              <c:f>Sheet1!$C$1</c:f>
              <c:strCache>
                <c:ptCount val="1"/>
                <c:pt idx="0">
                  <c:v>Oppose</c:v>
                </c:pt>
              </c:strCache>
            </c:strRef>
          </c:tx>
          <c:spPr>
            <a:ln w="38100">
              <a:solidFill>
                <a:schemeClr val="tx1">
                  <a:lumMod val="85000"/>
                  <a:lumOff val="15000"/>
                </a:schemeClr>
              </a:solidFill>
            </a:ln>
          </c:spPr>
          <c:marker>
            <c:symbol val="square"/>
            <c:size val="6"/>
            <c:spPr>
              <a:solidFill>
                <a:schemeClr val="tx1">
                  <a:lumMod val="85000"/>
                  <a:lumOff val="15000"/>
                </a:schemeClr>
              </a:solidFill>
              <a:ln>
                <a:solidFill>
                  <a:schemeClr val="tx1">
                    <a:lumMod val="65000"/>
                    <a:lumOff val="35000"/>
                  </a:schemeClr>
                </a:solidFill>
              </a:ln>
            </c:spPr>
          </c:marker>
          <c:dLbls>
            <c:dLbl>
              <c:idx val="0"/>
              <c:layout>
                <c:manualLayout>
                  <c:x val="-1.9705595428889972E-2"/>
                  <c:y val="5.3544813045910244E-2"/>
                </c:manualLayout>
              </c:layout>
              <c:dLblPos val="r"/>
              <c:showLegendKey val="0"/>
              <c:showVal val="1"/>
              <c:showCatName val="0"/>
              <c:showSerName val="0"/>
              <c:showPercent val="0"/>
              <c:showBubbleSize val="0"/>
            </c:dLbl>
            <c:dLbl>
              <c:idx val="1"/>
              <c:layout>
                <c:manualLayout>
                  <c:x val="-3.3196409077183936E-2"/>
                  <c:y val="6.7206230368744888E-2"/>
                </c:manualLayout>
              </c:layout>
              <c:dLblPos val="r"/>
              <c:showLegendKey val="0"/>
              <c:showVal val="1"/>
              <c:showCatName val="0"/>
              <c:showSerName val="0"/>
              <c:showPercent val="0"/>
              <c:showBubbleSize val="0"/>
            </c:dLbl>
            <c:dLbl>
              <c:idx val="2"/>
              <c:layout>
                <c:manualLayout>
                  <c:x val="-1.5876129421875364E-2"/>
                  <c:y val="5.627726862011101E-2"/>
                </c:manualLayout>
              </c:layout>
              <c:dLblPos val="r"/>
              <c:showLegendKey val="0"/>
              <c:showVal val="1"/>
              <c:showCatName val="0"/>
              <c:showSerName val="0"/>
              <c:showPercent val="0"/>
              <c:showBubbleSize val="0"/>
            </c:dLbl>
            <c:dLbl>
              <c:idx val="3"/>
              <c:layout>
                <c:manualLayout>
                  <c:x val="-3.0084158058224373E-2"/>
                  <c:y val="-3.1154425368960029E-2"/>
                </c:manualLayout>
              </c:layout>
              <c:dLblPos val="r"/>
              <c:showLegendKey val="0"/>
              <c:showVal val="1"/>
              <c:showCatName val="0"/>
              <c:showSerName val="0"/>
              <c:showPercent val="0"/>
              <c:showBubbleSize val="0"/>
            </c:dLbl>
            <c:dLbl>
              <c:idx val="4"/>
              <c:layout>
                <c:manualLayout>
                  <c:x val="-2.7026054082689203E-2"/>
                  <c:y val="2.8954864248526311E-2"/>
                </c:manualLayout>
              </c:layout>
              <c:dLblPos val="r"/>
              <c:showLegendKey val="0"/>
              <c:showVal val="1"/>
              <c:showCatName val="0"/>
              <c:showSerName val="0"/>
              <c:showPercent val="0"/>
              <c:showBubbleSize val="0"/>
            </c:dLbl>
            <c:dLbl>
              <c:idx val="5"/>
              <c:delete val="1"/>
            </c:dLbl>
            <c:dLbl>
              <c:idx val="6"/>
              <c:layout>
                <c:manualLayout>
                  <c:x val="-7.148378241710612E-3"/>
                  <c:y val="-2.0225463620326147E-2"/>
                </c:manualLayout>
              </c:layout>
              <c:dLblPos val="r"/>
              <c:showLegendKey val="0"/>
              <c:showVal val="1"/>
              <c:showCatName val="0"/>
              <c:showSerName val="0"/>
              <c:showPercent val="0"/>
              <c:showBubbleSize val="0"/>
            </c:dLbl>
            <c:dLbl>
              <c:idx val="7"/>
              <c:layout>
                <c:manualLayout>
                  <c:x val="-1.9380794143851285E-2"/>
                  <c:y val="2.8954864248526311E-2"/>
                </c:manualLayout>
              </c:layout>
              <c:dLblPos val="r"/>
              <c:showLegendKey val="0"/>
              <c:showVal val="1"/>
              <c:showCatName val="0"/>
              <c:showSerName val="0"/>
              <c:showPercent val="0"/>
              <c:showBubbleSize val="0"/>
            </c:dLbl>
            <c:dLbl>
              <c:idx val="9"/>
              <c:layout>
                <c:manualLayout>
                  <c:x val="-3.3142262033759542E-2"/>
                  <c:y val="-3.3886665806118446E-2"/>
                </c:manualLayout>
              </c:layout>
              <c:dLblPos val="r"/>
              <c:showLegendKey val="0"/>
              <c:showVal val="1"/>
              <c:showCatName val="0"/>
              <c:showSerName val="0"/>
              <c:showPercent val="0"/>
              <c:showBubbleSize val="0"/>
            </c:dLbl>
            <c:dLbl>
              <c:idx val="12"/>
              <c:layout>
                <c:manualLayout>
                  <c:x val="-3.0084158058224373E-2"/>
                  <c:y val="-4.7547867991910846E-2"/>
                </c:manualLayout>
              </c:layout>
              <c:dLblPos val="r"/>
              <c:showLegendKey val="0"/>
              <c:showVal val="1"/>
              <c:showCatName val="0"/>
              <c:showSerName val="0"/>
              <c:showPercent val="0"/>
              <c:showBubbleSize val="0"/>
            </c:dLbl>
            <c:dLbl>
              <c:idx val="13"/>
              <c:layout>
                <c:manualLayout>
                  <c:x val="-4.0955717691251899E-2"/>
                  <c:y val="-4.2486338797814209E-2"/>
                </c:manualLayout>
              </c:layout>
              <c:dLblPos val="r"/>
              <c:showLegendKey val="0"/>
              <c:showVal val="1"/>
              <c:showCatName val="0"/>
              <c:showSerName val="0"/>
              <c:showPercent val="0"/>
              <c:showBubbleSize val="0"/>
            </c:dLbl>
            <c:dLbl>
              <c:idx val="15"/>
              <c:layout>
                <c:manualLayout>
                  <c:x val="-7.1483782417105556E-3"/>
                  <c:y val="-3.1154425368960029E-2"/>
                </c:manualLayout>
              </c:layout>
              <c:dLblPos val="r"/>
              <c:showLegendKey val="0"/>
              <c:showVal val="1"/>
              <c:showCatName val="0"/>
              <c:showSerName val="0"/>
              <c:showPercent val="0"/>
              <c:showBubbleSize val="0"/>
            </c:dLbl>
            <c:dLbl>
              <c:idx val="16"/>
              <c:layout>
                <c:manualLayout>
                  <c:x val="-2.2438898119386454E-2"/>
                  <c:y val="2.8954864248526311E-2"/>
                </c:manualLayout>
              </c:layout>
              <c:dLblPos val="r"/>
              <c:showLegendKey val="0"/>
              <c:showVal val="1"/>
              <c:showCatName val="0"/>
              <c:showSerName val="0"/>
              <c:showPercent val="0"/>
              <c:showBubbleSize val="0"/>
            </c:dLbl>
            <c:dLbl>
              <c:idx val="18"/>
              <c:layout>
                <c:manualLayout>
                  <c:x val="-3.1613210045991956E-2"/>
                  <c:y val="3.168710468568478E-2"/>
                </c:manualLayout>
              </c:layout>
              <c:dLblPos val="r"/>
              <c:showLegendKey val="0"/>
              <c:showVal val="1"/>
              <c:showCatName val="0"/>
              <c:showSerName val="0"/>
              <c:showPercent val="0"/>
              <c:showBubbleSize val="0"/>
            </c:dLbl>
            <c:dLbl>
              <c:idx val="19"/>
              <c:layout>
                <c:manualLayout>
                  <c:x val="-2.3967950107154037E-2"/>
                  <c:y val="3.168710468568478E-2"/>
                </c:manualLayout>
              </c:layout>
              <c:dLblPos val="r"/>
              <c:showLegendKey val="0"/>
              <c:showVal val="1"/>
              <c:showCatName val="0"/>
              <c:showSerName val="0"/>
              <c:showPercent val="0"/>
              <c:showBubbleSize val="0"/>
            </c:dLbl>
            <c:dLbl>
              <c:idx val="20"/>
              <c:layout>
                <c:manualLayout>
                  <c:x val="-2.0909846131618868E-2"/>
                  <c:y val="4.2616066434318658E-2"/>
                </c:manualLayout>
              </c:layout>
              <c:dLblPos val="r"/>
              <c:showLegendKey val="0"/>
              <c:showVal val="1"/>
              <c:showCatName val="0"/>
              <c:showSerName val="0"/>
              <c:showPercent val="0"/>
              <c:showBubbleSize val="0"/>
            </c:dLbl>
            <c:dLbl>
              <c:idx val="21"/>
              <c:layout>
                <c:manualLayout>
                  <c:x val="-2.1806842728729705E-2"/>
                  <c:y val="3.1284153005464478E-2"/>
                </c:manualLayout>
              </c:layout>
              <c:dLblPos val="r"/>
              <c:showLegendKey val="0"/>
              <c:showVal val="1"/>
              <c:showCatName val="0"/>
              <c:showSerName val="0"/>
              <c:showPercent val="0"/>
              <c:showBubbleSize val="0"/>
            </c:dLbl>
            <c:spPr>
              <a:noFill/>
              <a:ln>
                <a:noFill/>
              </a:ln>
            </c:spPr>
            <c:txPr>
              <a:bodyPr/>
              <a:lstStyle/>
              <a:p>
                <a:pPr>
                  <a:defRPr sz="2000" b="1">
                    <a:solidFill>
                      <a:schemeClr val="tx1">
                        <a:lumMod val="85000"/>
                        <a:lumOff val="15000"/>
                      </a:schemeClr>
                    </a:solidFill>
                    <a:latin typeface="Arial" pitchFamily="34" charset="0"/>
                    <a:cs typeface="Arial" pitchFamily="34" charset="0"/>
                  </a:defRPr>
                </a:pPr>
                <a:endParaRPr lang="en-US"/>
              </a:p>
            </c:txPr>
            <c:dLblPos val="t"/>
            <c:showLegendKey val="0"/>
            <c:showVal val="1"/>
            <c:showCatName val="0"/>
            <c:showSerName val="0"/>
            <c:showPercent val="0"/>
            <c:showBubbleSize val="0"/>
            <c:showLeaderLines val="0"/>
          </c:dLbls>
          <c:cat>
            <c:numRef>
              <c:f>Sheet1!$A$2:$A$4</c:f>
              <c:numCache>
                <c:formatCode>m/d/yyyy</c:formatCode>
                <c:ptCount val="3"/>
                <c:pt idx="0">
                  <c:v>41019</c:v>
                </c:pt>
                <c:pt idx="1">
                  <c:v>40821</c:v>
                </c:pt>
                <c:pt idx="2">
                  <c:v>40732</c:v>
                </c:pt>
              </c:numCache>
            </c:numRef>
          </c:cat>
          <c:val>
            <c:numRef>
              <c:f>Sheet1!$C$2:$C$4</c:f>
              <c:numCache>
                <c:formatCode>General</c:formatCode>
                <c:ptCount val="3"/>
                <c:pt idx="0">
                  <c:v>22</c:v>
                </c:pt>
                <c:pt idx="1">
                  <c:v>24</c:v>
                </c:pt>
                <c:pt idx="2">
                  <c:v>21</c:v>
                </c:pt>
              </c:numCache>
            </c:numRef>
          </c:val>
          <c:smooth val="0"/>
        </c:ser>
        <c:dLbls>
          <c:showLegendKey val="0"/>
          <c:showVal val="0"/>
          <c:showCatName val="0"/>
          <c:showSerName val="0"/>
          <c:showPercent val="0"/>
          <c:showBubbleSize val="0"/>
        </c:dLbls>
        <c:marker val="1"/>
        <c:smooth val="0"/>
        <c:axId val="78017664"/>
        <c:axId val="78019200"/>
      </c:lineChart>
      <c:dateAx>
        <c:axId val="78017664"/>
        <c:scaling>
          <c:orientation val="minMax"/>
          <c:max val="41034"/>
          <c:min val="40725"/>
        </c:scaling>
        <c:delete val="0"/>
        <c:axPos val="b"/>
        <c:numFmt formatCode="[$-409]mmm\-yy;@" sourceLinked="0"/>
        <c:majorTickMark val="out"/>
        <c:minorTickMark val="none"/>
        <c:tickLblPos val="nextTo"/>
        <c:txPr>
          <a:bodyPr/>
          <a:lstStyle/>
          <a:p>
            <a:pPr>
              <a:defRPr sz="1400">
                <a:solidFill>
                  <a:schemeClr val="tx1">
                    <a:lumMod val="75000"/>
                    <a:lumOff val="25000"/>
                  </a:schemeClr>
                </a:solidFill>
                <a:latin typeface="Arial" pitchFamily="34" charset="0"/>
                <a:cs typeface="Arial" pitchFamily="34" charset="0"/>
              </a:defRPr>
            </a:pPr>
            <a:endParaRPr lang="en-US"/>
          </a:p>
        </c:txPr>
        <c:crossAx val="78019200"/>
        <c:crosses val="autoZero"/>
        <c:auto val="1"/>
        <c:lblOffset val="100"/>
        <c:baseTimeUnit val="days"/>
        <c:majorUnit val="3"/>
        <c:majorTimeUnit val="months"/>
      </c:dateAx>
      <c:valAx>
        <c:axId val="78019200"/>
        <c:scaling>
          <c:orientation val="minMax"/>
          <c:max val="80"/>
        </c:scaling>
        <c:delete val="0"/>
        <c:axPos val="l"/>
        <c:majorGridlines>
          <c:spPr>
            <a:ln>
              <a:solidFill>
                <a:schemeClr val="bg1">
                  <a:lumMod val="50000"/>
                  <a:alpha val="75000"/>
                </a:schemeClr>
              </a:solidFill>
              <a:prstDash val="dash"/>
            </a:ln>
          </c:spPr>
        </c:majorGridlines>
        <c:numFmt formatCode="@" sourceLinked="0"/>
        <c:majorTickMark val="out"/>
        <c:minorTickMark val="none"/>
        <c:tickLblPos val="nextTo"/>
        <c:spPr>
          <a:noFill/>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78017664"/>
        <c:crosses val="autoZero"/>
        <c:crossBetween val="midCat"/>
        <c:majorUnit val="20"/>
      </c:valAx>
      <c:spPr>
        <a:noFill/>
        <a:ln>
          <a:noFill/>
        </a:ln>
      </c:spPr>
    </c:plotArea>
    <c:legend>
      <c:legendPos val="t"/>
      <c:layout>
        <c:manualLayout>
          <c:xMode val="edge"/>
          <c:yMode val="edge"/>
          <c:x val="0.24561435904582724"/>
          <c:y val="9.8360655737704916E-2"/>
          <c:w val="0.5131691107418912"/>
          <c:h val="5.8698420894109544E-2"/>
        </c:manualLayout>
      </c:layout>
      <c:overlay val="0"/>
      <c:spPr>
        <a:noFill/>
        <a:ln>
          <a:noFill/>
        </a:ln>
      </c:spPr>
      <c:txPr>
        <a:bodyPr/>
        <a:lstStyle/>
        <a:p>
          <a:pPr>
            <a:defRPr sz="1800">
              <a:latin typeface="Arial" pitchFamily="34" charset="0"/>
              <a:cs typeface="Arial" pitchFamily="34" charset="0"/>
            </a:defRPr>
          </a:pPr>
          <a:endParaRPr lang="en-US"/>
        </a:p>
      </c:txPr>
    </c:legend>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2128645133576613E-2"/>
          <c:y val="0.22127175210460087"/>
          <c:w val="0.9076817977180347"/>
          <c:h val="0.65918053075176686"/>
        </c:manualLayout>
      </c:layout>
      <c:barChart>
        <c:barDir val="col"/>
        <c:grouping val="clustered"/>
        <c:varyColors val="0"/>
        <c:ser>
          <c:idx val="0"/>
          <c:order val="0"/>
          <c:tx>
            <c:strRef>
              <c:f>Sheet1!$B$1</c:f>
              <c:strCache>
                <c:ptCount val="1"/>
                <c:pt idx="0">
                  <c:v>Approve</c:v>
                </c:pt>
              </c:strCache>
            </c:strRef>
          </c:tx>
          <c:spPr>
            <a:solidFill>
              <a:srgbClr val="6DB33F"/>
            </a:solidFill>
            <a:ln>
              <a:solidFill>
                <a:srgbClr val="6DB33F"/>
              </a:solidFill>
            </a:ln>
            <a:effectLst/>
          </c:spPr>
          <c:invertIfNegative val="0"/>
          <c:dPt>
            <c:idx val="1"/>
            <c:invertIfNegative val="0"/>
            <c:bubble3D val="0"/>
            <c:spPr>
              <a:solidFill>
                <a:srgbClr val="6DB33F"/>
              </a:solidFill>
              <a:ln>
                <a:noFill/>
              </a:ln>
              <a:effectLst/>
            </c:spPr>
          </c:dPt>
          <c:dLbls>
            <c:dLbl>
              <c:idx val="2"/>
              <c:layout>
                <c:manualLayout>
                  <c:x val="0"/>
                  <c:y val="8.848883476985632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Sheet1!$A$2:$A$9</c:f>
              <c:strCache>
                <c:ptCount val="8"/>
                <c:pt idx="0">
                  <c:v>Total</c:v>
                </c:pt>
                <c:pt idx="1">
                  <c:v>Baghdad</c:v>
                </c:pt>
                <c:pt idx="2">
                  <c:v>South</c:v>
                </c:pt>
                <c:pt idx="3">
                  <c:v>West </c:v>
                </c:pt>
                <c:pt idx="4">
                  <c:v>North</c:v>
                </c:pt>
                <c:pt idx="5">
                  <c:v>Shia</c:v>
                </c:pt>
                <c:pt idx="6">
                  <c:v>Non-Kurd Sunni</c:v>
                </c:pt>
                <c:pt idx="7">
                  <c:v>Kurd</c:v>
                </c:pt>
              </c:strCache>
            </c:strRef>
          </c:cat>
          <c:val>
            <c:numRef>
              <c:f>Sheet1!$B$2:$B$9</c:f>
              <c:numCache>
                <c:formatCode>General</c:formatCode>
                <c:ptCount val="8"/>
                <c:pt idx="0">
                  <c:v>52</c:v>
                </c:pt>
                <c:pt idx="1">
                  <c:v>39</c:v>
                </c:pt>
                <c:pt idx="2">
                  <c:v>42</c:v>
                </c:pt>
                <c:pt idx="3">
                  <c:v>64</c:v>
                </c:pt>
                <c:pt idx="4">
                  <c:v>76</c:v>
                </c:pt>
                <c:pt idx="5">
                  <c:v>41</c:v>
                </c:pt>
                <c:pt idx="6">
                  <c:v>68</c:v>
                </c:pt>
                <c:pt idx="7">
                  <c:v>76</c:v>
                </c:pt>
              </c:numCache>
            </c:numRef>
          </c:val>
        </c:ser>
        <c:ser>
          <c:idx val="1"/>
          <c:order val="1"/>
          <c:tx>
            <c:strRef>
              <c:f>Sheet1!$C$1</c:f>
              <c:strCache>
                <c:ptCount val="1"/>
                <c:pt idx="0">
                  <c:v>Disapprove</c:v>
                </c:pt>
              </c:strCache>
            </c:strRef>
          </c:tx>
          <c:spPr>
            <a:solidFill>
              <a:schemeClr val="bg1">
                <a:lumMod val="50000"/>
              </a:schemeClr>
            </a:solidFill>
          </c:spPr>
          <c:invertIfNegative val="0"/>
          <c:dLbls>
            <c:dLbl>
              <c:idx val="0"/>
              <c:layout>
                <c:manualLayout>
                  <c:x val="0"/>
                  <c:y val="0.10528561936937871"/>
                </c:manualLayout>
              </c:layout>
              <c:dLblPos val="outEnd"/>
              <c:showLegendKey val="0"/>
              <c:showVal val="1"/>
              <c:showCatName val="0"/>
              <c:showSerName val="0"/>
              <c:showPercent val="0"/>
              <c:showBubbleSize val="0"/>
            </c:dLbl>
            <c:dLbl>
              <c:idx val="2"/>
              <c:layout>
                <c:manualLayout>
                  <c:x val="-2.9958507467157986E-3"/>
                  <c:y val="0.10265201692473205"/>
                </c:manualLayout>
              </c:layout>
              <c:dLblPos val="outEnd"/>
              <c:showLegendKey val="0"/>
              <c:showVal val="1"/>
              <c:showCatName val="0"/>
              <c:showSerName val="0"/>
              <c:showPercent val="0"/>
              <c:showBubbleSize val="0"/>
            </c:dLbl>
            <c:dLbl>
              <c:idx val="4"/>
              <c:layout>
                <c:manualLayout>
                  <c:x val="1.4978074264782172E-3"/>
                  <c:y val="6.6669127460551952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Sheet1!$A$2:$A$9</c:f>
              <c:strCache>
                <c:ptCount val="8"/>
                <c:pt idx="0">
                  <c:v>Total</c:v>
                </c:pt>
                <c:pt idx="1">
                  <c:v>Baghdad</c:v>
                </c:pt>
                <c:pt idx="2">
                  <c:v>South</c:v>
                </c:pt>
                <c:pt idx="3">
                  <c:v>West </c:v>
                </c:pt>
                <c:pt idx="4">
                  <c:v>North</c:v>
                </c:pt>
                <c:pt idx="5">
                  <c:v>Shia</c:v>
                </c:pt>
                <c:pt idx="6">
                  <c:v>Non-Kurd Sunni</c:v>
                </c:pt>
                <c:pt idx="7">
                  <c:v>Kurd</c:v>
                </c:pt>
              </c:strCache>
            </c:strRef>
          </c:cat>
          <c:val>
            <c:numRef>
              <c:f>Sheet1!$C$2:$C$9</c:f>
              <c:numCache>
                <c:formatCode>General</c:formatCode>
                <c:ptCount val="8"/>
                <c:pt idx="0">
                  <c:v>35</c:v>
                </c:pt>
                <c:pt idx="1">
                  <c:v>34</c:v>
                </c:pt>
                <c:pt idx="2">
                  <c:v>50</c:v>
                </c:pt>
                <c:pt idx="3">
                  <c:v>28</c:v>
                </c:pt>
                <c:pt idx="4">
                  <c:v>7</c:v>
                </c:pt>
                <c:pt idx="5">
                  <c:v>46</c:v>
                </c:pt>
                <c:pt idx="6">
                  <c:v>20</c:v>
                </c:pt>
                <c:pt idx="7">
                  <c:v>11</c:v>
                </c:pt>
              </c:numCache>
            </c:numRef>
          </c:val>
        </c:ser>
        <c:dLbls>
          <c:showLegendKey val="0"/>
          <c:showVal val="0"/>
          <c:showCatName val="0"/>
          <c:showSerName val="0"/>
          <c:showPercent val="0"/>
          <c:showBubbleSize val="0"/>
        </c:dLbls>
        <c:gapWidth val="39"/>
        <c:axId val="78714368"/>
        <c:axId val="78715904"/>
      </c:barChart>
      <c:catAx>
        <c:axId val="78714368"/>
        <c:scaling>
          <c:orientation val="minMax"/>
        </c:scaling>
        <c:delete val="0"/>
        <c:axPos val="b"/>
        <c:numFmt formatCode="General" sourceLinked="1"/>
        <c:majorTickMark val="out"/>
        <c:minorTickMark val="none"/>
        <c:tickLblPos val="nextTo"/>
        <c:txPr>
          <a:bodyPr/>
          <a:lstStyle/>
          <a:p>
            <a:pPr>
              <a:defRPr sz="1400" b="1"/>
            </a:pPr>
            <a:endParaRPr lang="en-US"/>
          </a:p>
        </c:txPr>
        <c:crossAx val="78715904"/>
        <c:crosses val="autoZero"/>
        <c:auto val="1"/>
        <c:lblAlgn val="ctr"/>
        <c:lblOffset val="100"/>
        <c:noMultiLvlLbl val="0"/>
      </c:catAx>
      <c:valAx>
        <c:axId val="78715904"/>
        <c:scaling>
          <c:orientation val="minMax"/>
          <c:max val="8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solidFill>
                  <a:schemeClr val="tx1">
                    <a:lumMod val="75000"/>
                    <a:lumOff val="25000"/>
                  </a:schemeClr>
                </a:solidFill>
              </a:defRPr>
            </a:pPr>
            <a:endParaRPr lang="en-US"/>
          </a:p>
        </c:txPr>
        <c:crossAx val="78714368"/>
        <c:crosses val="autoZero"/>
        <c:crossBetween val="between"/>
        <c:majorUnit val="20"/>
      </c:valAx>
    </c:plotArea>
    <c:legend>
      <c:legendPos val="t"/>
      <c:layout>
        <c:manualLayout>
          <c:xMode val="edge"/>
          <c:yMode val="edge"/>
          <c:x val="0.31615366261035555"/>
          <c:y val="0.11178522578060392"/>
          <c:w val="0.40364276579299879"/>
          <c:h val="7.3302522079220542E-2"/>
        </c:manualLayout>
      </c:layout>
      <c:overlay val="0"/>
      <c:txPr>
        <a:bodyPr/>
        <a:lstStyle/>
        <a:p>
          <a:pPr>
            <a:defRPr sz="1800"/>
          </a:pPr>
          <a:endParaRPr lang="en-US"/>
        </a:p>
      </c:txPr>
    </c:legend>
    <c:plotVisOnly val="1"/>
    <c:dispBlanksAs val="gap"/>
    <c:showDLblsOverMax val="0"/>
  </c:chart>
  <c:spPr>
    <a:noFill/>
    <a:ln>
      <a:noFill/>
    </a:ln>
  </c:spPr>
  <c:txPr>
    <a:bodyPr/>
    <a:lstStyle/>
    <a:p>
      <a:pPr>
        <a:defRPr sz="14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4224188790560465"/>
          <c:y val="6.5314273153525476E-2"/>
          <c:w val="0.47475657910017882"/>
          <c:h val="0.84884927307654801"/>
        </c:manualLayout>
      </c:layout>
      <c:barChart>
        <c:barDir val="bar"/>
        <c:grouping val="clustered"/>
        <c:varyColors val="0"/>
        <c:ser>
          <c:idx val="0"/>
          <c:order val="0"/>
          <c:spPr>
            <a:solidFill>
              <a:srgbClr val="6DB33F"/>
            </a:solidFill>
            <a:ln>
              <a:noFill/>
            </a:ln>
            <a:effectLst/>
          </c:spPr>
          <c:invertIfNegative val="0"/>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Sheet1!$A$1:$A$9</c:f>
              <c:strCache>
                <c:ptCount val="9"/>
                <c:pt idx="0">
                  <c:v>Sectarianism</c:v>
                </c:pt>
                <c:pt idx="1">
                  <c:v>Political instability</c:v>
                </c:pt>
                <c:pt idx="2">
                  <c:v>Education</c:v>
                </c:pt>
                <c:pt idx="3">
                  <c:v>Infrastructure development</c:v>
                </c:pt>
                <c:pt idx="4">
                  <c:v>High prices</c:v>
                </c:pt>
                <c:pt idx="5">
                  <c:v>Corruption</c:v>
                </c:pt>
                <c:pt idx="6">
                  <c:v>Security</c:v>
                </c:pt>
                <c:pt idx="7">
                  <c:v>Basic services like electricity and water</c:v>
                </c:pt>
                <c:pt idx="8">
                  <c:v>Jobs and unemployment</c:v>
                </c:pt>
              </c:strCache>
            </c:strRef>
          </c:cat>
          <c:val>
            <c:numRef>
              <c:f>Sheet1!$B$1:$B$9</c:f>
              <c:numCache>
                <c:formatCode>General</c:formatCode>
                <c:ptCount val="9"/>
                <c:pt idx="0">
                  <c:v>5</c:v>
                </c:pt>
                <c:pt idx="1">
                  <c:v>6</c:v>
                </c:pt>
                <c:pt idx="2">
                  <c:v>8</c:v>
                </c:pt>
                <c:pt idx="3">
                  <c:v>10</c:v>
                </c:pt>
                <c:pt idx="4">
                  <c:v>17</c:v>
                </c:pt>
                <c:pt idx="5">
                  <c:v>23</c:v>
                </c:pt>
                <c:pt idx="6">
                  <c:v>27</c:v>
                </c:pt>
                <c:pt idx="7">
                  <c:v>42</c:v>
                </c:pt>
                <c:pt idx="8">
                  <c:v>55</c:v>
                </c:pt>
              </c:numCache>
            </c:numRef>
          </c:val>
        </c:ser>
        <c:dLbls>
          <c:showLegendKey val="0"/>
          <c:showVal val="0"/>
          <c:showCatName val="0"/>
          <c:showSerName val="0"/>
          <c:showPercent val="0"/>
          <c:showBubbleSize val="0"/>
        </c:dLbls>
        <c:gapWidth val="42"/>
        <c:axId val="79685888"/>
        <c:axId val="81010688"/>
      </c:barChart>
      <c:catAx>
        <c:axId val="79685888"/>
        <c:scaling>
          <c:orientation val="minMax"/>
        </c:scaling>
        <c:delete val="0"/>
        <c:axPos val="l"/>
        <c:numFmt formatCode="General" sourceLinked="1"/>
        <c:majorTickMark val="out"/>
        <c:minorTickMark val="none"/>
        <c:tickLblPos val="nextTo"/>
        <c:txPr>
          <a:bodyPr/>
          <a:lstStyle/>
          <a:p>
            <a:pPr>
              <a:defRPr sz="1400" b="1">
                <a:latin typeface="Arial" pitchFamily="34" charset="0"/>
                <a:cs typeface="Arial" pitchFamily="34" charset="0"/>
              </a:defRPr>
            </a:pPr>
            <a:endParaRPr lang="en-US"/>
          </a:p>
        </c:txPr>
        <c:crossAx val="81010688"/>
        <c:crosses val="autoZero"/>
        <c:auto val="1"/>
        <c:lblAlgn val="ctr"/>
        <c:lblOffset val="100"/>
        <c:noMultiLvlLbl val="0"/>
      </c:catAx>
      <c:valAx>
        <c:axId val="81010688"/>
        <c:scaling>
          <c:orientation val="minMax"/>
          <c:max val="60"/>
        </c:scaling>
        <c:delete val="0"/>
        <c:axPos val="b"/>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79685888"/>
        <c:crosses val="autoZero"/>
        <c:crossBetween val="between"/>
        <c:majorUnit val="20"/>
      </c:valAx>
      <c:spPr>
        <a:noFill/>
        <a:ln w="25400">
          <a:noFill/>
        </a:ln>
      </c:spPr>
    </c:plotArea>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35374631268436574"/>
          <c:y val="9.7901381659188449E-2"/>
          <c:w val="0.62264011799410024"/>
          <c:h val="0.81626216457088507"/>
        </c:manualLayout>
      </c:layout>
      <c:barChart>
        <c:barDir val="bar"/>
        <c:grouping val="clustered"/>
        <c:varyColors val="0"/>
        <c:ser>
          <c:idx val="0"/>
          <c:order val="0"/>
          <c:tx>
            <c:strRef>
              <c:f>Sheet1!$B$1</c:f>
              <c:strCache>
                <c:ptCount val="1"/>
                <c:pt idx="0">
                  <c:v>North</c:v>
                </c:pt>
              </c:strCache>
            </c:strRef>
          </c:tx>
          <c:spPr>
            <a:solidFill>
              <a:schemeClr val="bg1">
                <a:lumMod val="50000"/>
              </a:schemeClr>
            </a:solidFill>
          </c:spPr>
          <c:invertIfNegative val="0"/>
          <c:dLbls>
            <c:txPr>
              <a:bodyPr/>
              <a:lstStyle/>
              <a:p>
                <a:pPr>
                  <a:defRPr sz="18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Security</c:v>
                </c:pt>
                <c:pt idx="1">
                  <c:v>Corruption</c:v>
                </c:pt>
                <c:pt idx="2">
                  <c:v>Basic services</c:v>
                </c:pt>
                <c:pt idx="3">
                  <c:v>Jobs and unemployment</c:v>
                </c:pt>
              </c:strCache>
            </c:strRef>
          </c:cat>
          <c:val>
            <c:numRef>
              <c:f>Sheet1!$B$2:$B$5</c:f>
              <c:numCache>
                <c:formatCode>General</c:formatCode>
                <c:ptCount val="4"/>
                <c:pt idx="0">
                  <c:v>9</c:v>
                </c:pt>
                <c:pt idx="1">
                  <c:v>54</c:v>
                </c:pt>
                <c:pt idx="2">
                  <c:v>6</c:v>
                </c:pt>
                <c:pt idx="3">
                  <c:v>58</c:v>
                </c:pt>
              </c:numCache>
            </c:numRef>
          </c:val>
        </c:ser>
        <c:ser>
          <c:idx val="1"/>
          <c:order val="1"/>
          <c:tx>
            <c:strRef>
              <c:f>Sheet1!$C$1</c:f>
              <c:strCache>
                <c:ptCount val="1"/>
                <c:pt idx="0">
                  <c:v>South</c:v>
                </c:pt>
              </c:strCache>
            </c:strRef>
          </c:tx>
          <c:spPr>
            <a:solidFill>
              <a:schemeClr val="bg1">
                <a:lumMod val="65000"/>
              </a:schemeClr>
            </a:solidFill>
          </c:spPr>
          <c:invertIfNegative val="0"/>
          <c:dLbls>
            <c:txPr>
              <a:bodyPr/>
              <a:lstStyle/>
              <a:p>
                <a:pPr>
                  <a:defRPr sz="18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Security</c:v>
                </c:pt>
                <c:pt idx="1">
                  <c:v>Corruption</c:v>
                </c:pt>
                <c:pt idx="2">
                  <c:v>Basic services</c:v>
                </c:pt>
                <c:pt idx="3">
                  <c:v>Jobs and unemployment</c:v>
                </c:pt>
              </c:strCache>
            </c:strRef>
          </c:cat>
          <c:val>
            <c:numRef>
              <c:f>Sheet1!$C$2:$C$5</c:f>
              <c:numCache>
                <c:formatCode>General</c:formatCode>
                <c:ptCount val="4"/>
                <c:pt idx="0">
                  <c:v>19</c:v>
                </c:pt>
                <c:pt idx="1">
                  <c:v>10</c:v>
                </c:pt>
                <c:pt idx="2">
                  <c:v>71</c:v>
                </c:pt>
                <c:pt idx="3">
                  <c:v>62</c:v>
                </c:pt>
              </c:numCache>
            </c:numRef>
          </c:val>
        </c:ser>
        <c:ser>
          <c:idx val="2"/>
          <c:order val="2"/>
          <c:tx>
            <c:strRef>
              <c:f>Sheet1!$D$1</c:f>
              <c:strCache>
                <c:ptCount val="1"/>
                <c:pt idx="0">
                  <c:v>West</c:v>
                </c:pt>
              </c:strCache>
            </c:strRef>
          </c:tx>
          <c:invertIfNegative val="0"/>
          <c:dLbls>
            <c:txPr>
              <a:bodyPr/>
              <a:lstStyle/>
              <a:p>
                <a:pPr>
                  <a:defRPr sz="18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Security</c:v>
                </c:pt>
                <c:pt idx="1">
                  <c:v>Corruption</c:v>
                </c:pt>
                <c:pt idx="2">
                  <c:v>Basic services</c:v>
                </c:pt>
                <c:pt idx="3">
                  <c:v>Jobs and unemployment</c:v>
                </c:pt>
              </c:strCache>
            </c:strRef>
          </c:cat>
          <c:val>
            <c:numRef>
              <c:f>Sheet1!$D$2:$D$5</c:f>
              <c:numCache>
                <c:formatCode>General</c:formatCode>
                <c:ptCount val="4"/>
                <c:pt idx="0">
                  <c:v>47</c:v>
                </c:pt>
                <c:pt idx="1">
                  <c:v>19</c:v>
                </c:pt>
                <c:pt idx="2">
                  <c:v>29</c:v>
                </c:pt>
                <c:pt idx="3">
                  <c:v>47</c:v>
                </c:pt>
              </c:numCache>
            </c:numRef>
          </c:val>
        </c:ser>
        <c:ser>
          <c:idx val="3"/>
          <c:order val="3"/>
          <c:tx>
            <c:strRef>
              <c:f>Sheet1!$E$1</c:f>
              <c:strCache>
                <c:ptCount val="1"/>
                <c:pt idx="0">
                  <c:v>Baghdad</c:v>
                </c:pt>
              </c:strCache>
            </c:strRef>
          </c:tx>
          <c:spPr>
            <a:solidFill>
              <a:srgbClr val="6DB33F"/>
            </a:solidFill>
          </c:spPr>
          <c:invertIfNegative val="0"/>
          <c:dLbls>
            <c:txPr>
              <a:bodyPr/>
              <a:lstStyle/>
              <a:p>
                <a:pPr>
                  <a:defRPr sz="18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Security</c:v>
                </c:pt>
                <c:pt idx="1">
                  <c:v>Corruption</c:v>
                </c:pt>
                <c:pt idx="2">
                  <c:v>Basic services</c:v>
                </c:pt>
                <c:pt idx="3">
                  <c:v>Jobs and unemployment</c:v>
                </c:pt>
              </c:strCache>
            </c:strRef>
          </c:cat>
          <c:val>
            <c:numRef>
              <c:f>Sheet1!$E$2:$E$5</c:f>
              <c:numCache>
                <c:formatCode>General</c:formatCode>
                <c:ptCount val="4"/>
                <c:pt idx="0">
                  <c:v>28</c:v>
                </c:pt>
                <c:pt idx="1">
                  <c:v>31</c:v>
                </c:pt>
                <c:pt idx="2">
                  <c:v>31</c:v>
                </c:pt>
                <c:pt idx="3">
                  <c:v>51</c:v>
                </c:pt>
              </c:numCache>
            </c:numRef>
          </c:val>
        </c:ser>
        <c:dLbls>
          <c:showLegendKey val="0"/>
          <c:showVal val="0"/>
          <c:showCatName val="0"/>
          <c:showSerName val="0"/>
          <c:showPercent val="0"/>
          <c:showBubbleSize val="0"/>
        </c:dLbls>
        <c:gapWidth val="42"/>
        <c:axId val="56429184"/>
        <c:axId val="56443264"/>
      </c:barChart>
      <c:catAx>
        <c:axId val="56429184"/>
        <c:scaling>
          <c:orientation val="minMax"/>
        </c:scaling>
        <c:delete val="0"/>
        <c:axPos val="l"/>
        <c:numFmt formatCode="General" sourceLinked="1"/>
        <c:majorTickMark val="out"/>
        <c:minorTickMark val="none"/>
        <c:tickLblPos val="nextTo"/>
        <c:txPr>
          <a:bodyPr/>
          <a:lstStyle/>
          <a:p>
            <a:pPr>
              <a:defRPr b="1" baseline="0"/>
            </a:pPr>
            <a:endParaRPr lang="en-US"/>
          </a:p>
        </c:txPr>
        <c:crossAx val="56443264"/>
        <c:crosses val="autoZero"/>
        <c:auto val="0"/>
        <c:lblAlgn val="ctr"/>
        <c:lblOffset val="100"/>
        <c:noMultiLvlLbl val="0"/>
      </c:catAx>
      <c:valAx>
        <c:axId val="56443264"/>
        <c:scaling>
          <c:orientation val="minMax"/>
        </c:scaling>
        <c:delete val="0"/>
        <c:axPos val="b"/>
        <c:majorGridlines>
          <c:spPr>
            <a:ln>
              <a:solidFill>
                <a:schemeClr val="tx1">
                  <a:lumMod val="50000"/>
                  <a:lumOff val="50000"/>
                </a:schemeClr>
              </a:solidFill>
              <a:prstDash val="dash"/>
            </a:ln>
          </c:spPr>
        </c:majorGridlines>
        <c:numFmt formatCode="General" sourceLinked="1"/>
        <c:majorTickMark val="out"/>
        <c:minorTickMark val="none"/>
        <c:tickLblPos val="nextTo"/>
        <c:spPr>
          <a:ln>
            <a:noFill/>
          </a:ln>
        </c:spPr>
        <c:crossAx val="56429184"/>
        <c:crosses val="autoZero"/>
        <c:crossBetween val="between"/>
        <c:majorUnit val="20"/>
      </c:valAx>
    </c:plotArea>
    <c:legend>
      <c:legendPos val="t"/>
      <c:layout>
        <c:manualLayout>
          <c:xMode val="edge"/>
          <c:yMode val="edge"/>
          <c:x val="0.36343611362738948"/>
          <c:y val="1.3577961877359572E-2"/>
          <c:w val="0.51245371983369337"/>
          <c:h val="7.0358004882079148E-2"/>
        </c:manualLayout>
      </c:layout>
      <c:overlay val="0"/>
      <c:txPr>
        <a:bodyPr/>
        <a:lstStyle/>
        <a:p>
          <a:pPr>
            <a:defRPr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6578373649239789"/>
          <c:y val="6.7861512068770474E-2"/>
          <c:w val="0.50226147718377312"/>
          <c:h val="0.81817132207762222"/>
        </c:manualLayout>
      </c:layout>
      <c:barChart>
        <c:barDir val="bar"/>
        <c:grouping val="stacked"/>
        <c:varyColors val="0"/>
        <c:ser>
          <c:idx val="0"/>
          <c:order val="0"/>
          <c:tx>
            <c:strRef>
              <c:f>Sheet1!$B$1</c:f>
              <c:strCache>
                <c:ptCount val="1"/>
                <c:pt idx="0">
                  <c:v>Worse</c:v>
                </c:pt>
              </c:strCache>
            </c:strRef>
          </c:tx>
          <c:invertIfNegative val="0"/>
          <c:dLbls>
            <c:numFmt formatCode="#,##0;[White]#,##0" sourceLinked="0"/>
            <c:txPr>
              <a:bodyPr/>
              <a:lstStyle/>
              <a:p>
                <a:pPr>
                  <a:defRPr sz="1800" b="1"/>
                </a:pPr>
                <a:endParaRPr lang="en-US"/>
              </a:p>
            </c:txPr>
            <c:showLegendKey val="0"/>
            <c:showVal val="1"/>
            <c:showCatName val="0"/>
            <c:showSerName val="0"/>
            <c:showPercent val="0"/>
            <c:showBubbleSize val="0"/>
            <c:showLeaderLines val="0"/>
          </c:dLbls>
          <c:cat>
            <c:strRef>
              <c:f>Sheet1!$A$2:$A$12</c:f>
              <c:strCache>
                <c:ptCount val="11"/>
                <c:pt idx="0">
                  <c:v>Job opportunities</c:v>
                </c:pt>
                <c:pt idx="1">
                  <c:v>Electricity supply</c:v>
                </c:pt>
                <c:pt idx="2">
                  <c:v>Corruption</c:v>
                </c:pt>
                <c:pt idx="3">
                  <c:v>Distribution of oil revenues</c:v>
                </c:pt>
                <c:pt idx="4">
                  <c:v>Political instability</c:v>
                </c:pt>
                <c:pt idx="5">
                  <c:v>Interfence of countries in Iraq's internal affairs</c:v>
                </c:pt>
                <c:pt idx="6">
                  <c:v>Housing</c:v>
                </c:pt>
                <c:pt idx="7">
                  <c:v>Development of the oil industry</c:v>
                </c:pt>
                <c:pt idx="8">
                  <c:v>Water supply</c:v>
                </c:pt>
                <c:pt idx="9">
                  <c:v>Sectarianism</c:v>
                </c:pt>
                <c:pt idx="10">
                  <c:v>Security</c:v>
                </c:pt>
              </c:strCache>
            </c:strRef>
          </c:cat>
          <c:val>
            <c:numRef>
              <c:f>Sheet1!$B$2:$B$12</c:f>
              <c:numCache>
                <c:formatCode>General</c:formatCode>
                <c:ptCount val="11"/>
                <c:pt idx="0">
                  <c:v>-89</c:v>
                </c:pt>
                <c:pt idx="1">
                  <c:v>-77</c:v>
                </c:pt>
                <c:pt idx="2">
                  <c:v>-76</c:v>
                </c:pt>
                <c:pt idx="3">
                  <c:v>-68</c:v>
                </c:pt>
                <c:pt idx="4">
                  <c:v>-70</c:v>
                </c:pt>
                <c:pt idx="5">
                  <c:v>-65</c:v>
                </c:pt>
                <c:pt idx="6">
                  <c:v>-62</c:v>
                </c:pt>
                <c:pt idx="7">
                  <c:v>-44</c:v>
                </c:pt>
                <c:pt idx="8">
                  <c:v>-50</c:v>
                </c:pt>
                <c:pt idx="9">
                  <c:v>-42</c:v>
                </c:pt>
                <c:pt idx="10">
                  <c:v>-42</c:v>
                </c:pt>
              </c:numCache>
            </c:numRef>
          </c:val>
        </c:ser>
        <c:ser>
          <c:idx val="1"/>
          <c:order val="1"/>
          <c:tx>
            <c:strRef>
              <c:f>Sheet1!$C$1</c:f>
              <c:strCache>
                <c:ptCount val="1"/>
                <c:pt idx="0">
                  <c:v>Better</c:v>
                </c:pt>
              </c:strCache>
            </c:strRef>
          </c:tx>
          <c:invertIfNegative val="0"/>
          <c:dLbls>
            <c:txPr>
              <a:bodyPr/>
              <a:lstStyle/>
              <a:p>
                <a:pPr>
                  <a:defRPr sz="1800" b="1">
                    <a:solidFill>
                      <a:schemeClr val="bg1"/>
                    </a:solidFill>
                  </a:defRPr>
                </a:pPr>
                <a:endParaRPr lang="en-US"/>
              </a:p>
            </c:txPr>
            <c:dLblPos val="ctr"/>
            <c:showLegendKey val="0"/>
            <c:showVal val="1"/>
            <c:showCatName val="0"/>
            <c:showSerName val="0"/>
            <c:showPercent val="0"/>
            <c:showBubbleSize val="0"/>
            <c:showLeaderLines val="0"/>
          </c:dLbls>
          <c:cat>
            <c:strRef>
              <c:f>Sheet1!$A$2:$A$12</c:f>
              <c:strCache>
                <c:ptCount val="11"/>
                <c:pt idx="0">
                  <c:v>Job opportunities</c:v>
                </c:pt>
                <c:pt idx="1">
                  <c:v>Electricity supply</c:v>
                </c:pt>
                <c:pt idx="2">
                  <c:v>Corruption</c:v>
                </c:pt>
                <c:pt idx="3">
                  <c:v>Distribution of oil revenues</c:v>
                </c:pt>
                <c:pt idx="4">
                  <c:v>Political instability</c:v>
                </c:pt>
                <c:pt idx="5">
                  <c:v>Interfence of countries in Iraq's internal affairs</c:v>
                </c:pt>
                <c:pt idx="6">
                  <c:v>Housing</c:v>
                </c:pt>
                <c:pt idx="7">
                  <c:v>Development of the oil industry</c:v>
                </c:pt>
                <c:pt idx="8">
                  <c:v>Water supply</c:v>
                </c:pt>
                <c:pt idx="9">
                  <c:v>Sectarianism</c:v>
                </c:pt>
                <c:pt idx="10">
                  <c:v>Security</c:v>
                </c:pt>
              </c:strCache>
            </c:strRef>
          </c:cat>
          <c:val>
            <c:numRef>
              <c:f>Sheet1!$C$2:$C$12</c:f>
              <c:numCache>
                <c:formatCode>General</c:formatCode>
                <c:ptCount val="11"/>
                <c:pt idx="0">
                  <c:v>10</c:v>
                </c:pt>
                <c:pt idx="1">
                  <c:v>16</c:v>
                </c:pt>
                <c:pt idx="2">
                  <c:v>18</c:v>
                </c:pt>
                <c:pt idx="3">
                  <c:v>19</c:v>
                </c:pt>
                <c:pt idx="4">
                  <c:v>21</c:v>
                </c:pt>
                <c:pt idx="5">
                  <c:v>25</c:v>
                </c:pt>
                <c:pt idx="6">
                  <c:v>31</c:v>
                </c:pt>
                <c:pt idx="7">
                  <c:v>37</c:v>
                </c:pt>
                <c:pt idx="8">
                  <c:v>44</c:v>
                </c:pt>
                <c:pt idx="9">
                  <c:v>47</c:v>
                </c:pt>
                <c:pt idx="10">
                  <c:v>56</c:v>
                </c:pt>
              </c:numCache>
            </c:numRef>
          </c:val>
        </c:ser>
        <c:dLbls>
          <c:showLegendKey val="0"/>
          <c:showVal val="0"/>
          <c:showCatName val="0"/>
          <c:showSerName val="0"/>
          <c:showPercent val="0"/>
          <c:showBubbleSize val="0"/>
        </c:dLbls>
        <c:gapWidth val="54"/>
        <c:overlap val="100"/>
        <c:axId val="69960832"/>
        <c:axId val="69962368"/>
      </c:barChart>
      <c:catAx>
        <c:axId val="69960832"/>
        <c:scaling>
          <c:orientation val="minMax"/>
        </c:scaling>
        <c:delete val="0"/>
        <c:axPos val="l"/>
        <c:majorTickMark val="out"/>
        <c:minorTickMark val="out"/>
        <c:tickLblPos val="low"/>
        <c:txPr>
          <a:bodyPr/>
          <a:lstStyle/>
          <a:p>
            <a:pPr>
              <a:defRPr b="1"/>
            </a:pPr>
            <a:endParaRPr lang="en-US"/>
          </a:p>
        </c:txPr>
        <c:crossAx val="69962368"/>
        <c:crosses val="autoZero"/>
        <c:auto val="0"/>
        <c:lblAlgn val="ctr"/>
        <c:lblOffset val="100"/>
        <c:noMultiLvlLbl val="0"/>
      </c:catAx>
      <c:valAx>
        <c:axId val="69962368"/>
        <c:scaling>
          <c:orientation val="minMax"/>
          <c:max val="100"/>
          <c:min val="-100"/>
        </c:scaling>
        <c:delete val="0"/>
        <c:axPos val="b"/>
        <c:majorGridlines>
          <c:spPr>
            <a:ln>
              <a:solidFill>
                <a:schemeClr val="tx1">
                  <a:lumMod val="50000"/>
                  <a:lumOff val="50000"/>
                </a:schemeClr>
              </a:solidFill>
              <a:prstDash val="dash"/>
            </a:ln>
          </c:spPr>
        </c:majorGridlines>
        <c:numFmt formatCode="General" sourceLinked="0"/>
        <c:majorTickMark val="out"/>
        <c:minorTickMark val="none"/>
        <c:tickLblPos val="nextTo"/>
        <c:spPr>
          <a:ln>
            <a:noFill/>
          </a:ln>
        </c:spPr>
        <c:crossAx val="69960832"/>
        <c:crosses val="autoZero"/>
        <c:crossBetween val="between"/>
        <c:majorUnit val="20"/>
      </c:valAx>
    </c:plotArea>
    <c:legend>
      <c:legendPos val="t"/>
      <c:layout>
        <c:manualLayout>
          <c:xMode val="edge"/>
          <c:yMode val="edge"/>
          <c:x val="0.48098782060137218"/>
          <c:y val="9.0373789595095295E-3"/>
          <c:w val="0.2724464566929134"/>
          <c:h val="7.6748213621377528E-2"/>
        </c:manualLayout>
      </c:layout>
      <c:overlay val="0"/>
    </c:legend>
    <c:plotVisOnly val="1"/>
    <c:dispBlanksAs val="gap"/>
    <c:showDLblsOverMax val="0"/>
  </c:chart>
  <c:txPr>
    <a:bodyPr/>
    <a:lstStyle/>
    <a:p>
      <a:pPr>
        <a:defRPr sz="14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646665694565956E-2"/>
          <c:y val="0.28902429809910124"/>
          <c:w val="0.93037802566345873"/>
          <c:h val="0.61167561441183493"/>
        </c:manualLayout>
      </c:layout>
      <c:barChart>
        <c:barDir val="col"/>
        <c:grouping val="clustered"/>
        <c:varyColors val="0"/>
        <c:ser>
          <c:idx val="0"/>
          <c:order val="0"/>
          <c:tx>
            <c:strRef>
              <c:f>Sheet1!$B$1</c:f>
              <c:strCache>
                <c:ptCount val="1"/>
                <c:pt idx="0">
                  <c:v>Right</c:v>
                </c:pt>
              </c:strCache>
            </c:strRef>
          </c:tx>
          <c:spPr>
            <a:solidFill>
              <a:srgbClr val="6DB33F"/>
            </a:solidFill>
            <a:ln>
              <a:solidFill>
                <a:srgbClr val="6DB33F"/>
              </a:solidFill>
            </a:ln>
          </c:spPr>
          <c:invertIfNegative val="0"/>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Sheet1!$A$2:$A$6</c:f>
              <c:strCache>
                <c:ptCount val="5"/>
                <c:pt idx="0">
                  <c:v>Total</c:v>
                </c:pt>
                <c:pt idx="1">
                  <c:v>Baghdad</c:v>
                </c:pt>
                <c:pt idx="2">
                  <c:v>South</c:v>
                </c:pt>
                <c:pt idx="3">
                  <c:v>West</c:v>
                </c:pt>
                <c:pt idx="4">
                  <c:v>North</c:v>
                </c:pt>
              </c:strCache>
            </c:strRef>
          </c:cat>
          <c:val>
            <c:numRef>
              <c:f>Sheet1!$B$2:$B$6</c:f>
              <c:numCache>
                <c:formatCode>General</c:formatCode>
                <c:ptCount val="5"/>
                <c:pt idx="0">
                  <c:v>48</c:v>
                </c:pt>
                <c:pt idx="1">
                  <c:v>50</c:v>
                </c:pt>
                <c:pt idx="2">
                  <c:v>65</c:v>
                </c:pt>
                <c:pt idx="3">
                  <c:v>35</c:v>
                </c:pt>
                <c:pt idx="4">
                  <c:v>26</c:v>
                </c:pt>
              </c:numCache>
            </c:numRef>
          </c:val>
        </c:ser>
        <c:ser>
          <c:idx val="1"/>
          <c:order val="1"/>
          <c:tx>
            <c:strRef>
              <c:f>Sheet1!$C$1</c:f>
              <c:strCache>
                <c:ptCount val="1"/>
                <c:pt idx="0">
                  <c:v>Wrong</c:v>
                </c:pt>
              </c:strCache>
            </c:strRef>
          </c:tx>
          <c:spPr>
            <a:solidFill>
              <a:schemeClr val="bg1">
                <a:lumMod val="50000"/>
              </a:schemeClr>
            </a:solidFill>
            <a:ln>
              <a:solidFill>
                <a:schemeClr val="bg1">
                  <a:lumMod val="50000"/>
                </a:schemeClr>
              </a:solidFill>
            </a:ln>
          </c:spPr>
          <c:invertIfNegative val="0"/>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Sheet1!$A$2:$A$6</c:f>
              <c:strCache>
                <c:ptCount val="5"/>
                <c:pt idx="0">
                  <c:v>Total</c:v>
                </c:pt>
                <c:pt idx="1">
                  <c:v>Baghdad</c:v>
                </c:pt>
                <c:pt idx="2">
                  <c:v>South</c:v>
                </c:pt>
                <c:pt idx="3">
                  <c:v>West</c:v>
                </c:pt>
                <c:pt idx="4">
                  <c:v>North</c:v>
                </c:pt>
              </c:strCache>
            </c:strRef>
          </c:cat>
          <c:val>
            <c:numRef>
              <c:f>Sheet1!$C$2:$C$6</c:f>
              <c:numCache>
                <c:formatCode>General</c:formatCode>
                <c:ptCount val="5"/>
                <c:pt idx="0">
                  <c:v>44</c:v>
                </c:pt>
                <c:pt idx="1">
                  <c:v>35</c:v>
                </c:pt>
                <c:pt idx="2">
                  <c:v>32</c:v>
                </c:pt>
                <c:pt idx="3">
                  <c:v>58</c:v>
                </c:pt>
                <c:pt idx="4">
                  <c:v>64</c:v>
                </c:pt>
              </c:numCache>
            </c:numRef>
          </c:val>
        </c:ser>
        <c:dLbls>
          <c:showLegendKey val="0"/>
          <c:showVal val="0"/>
          <c:showCatName val="0"/>
          <c:showSerName val="0"/>
          <c:showPercent val="0"/>
          <c:showBubbleSize val="0"/>
        </c:dLbls>
        <c:gapWidth val="65"/>
        <c:axId val="35766656"/>
        <c:axId val="35768192"/>
      </c:barChart>
      <c:catAx>
        <c:axId val="35766656"/>
        <c:scaling>
          <c:orientation val="minMax"/>
        </c:scaling>
        <c:delete val="0"/>
        <c:axPos val="b"/>
        <c:numFmt formatCode="General" sourceLinked="1"/>
        <c:majorTickMark val="out"/>
        <c:minorTickMark val="none"/>
        <c:tickLblPos val="nextTo"/>
        <c:txPr>
          <a:bodyPr/>
          <a:lstStyle/>
          <a:p>
            <a:pPr>
              <a:defRPr sz="1800" b="1"/>
            </a:pPr>
            <a:endParaRPr lang="en-US"/>
          </a:p>
        </c:txPr>
        <c:crossAx val="35768192"/>
        <c:crosses val="autoZero"/>
        <c:auto val="1"/>
        <c:lblAlgn val="ctr"/>
        <c:lblOffset val="100"/>
        <c:noMultiLvlLbl val="0"/>
      </c:catAx>
      <c:valAx>
        <c:axId val="35768192"/>
        <c:scaling>
          <c:orientation val="minMax"/>
          <c:max val="8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a:solidFill>
                  <a:schemeClr val="tx1">
                    <a:lumMod val="75000"/>
                    <a:lumOff val="25000"/>
                  </a:schemeClr>
                </a:solidFill>
              </a:defRPr>
            </a:pPr>
            <a:endParaRPr lang="en-US"/>
          </a:p>
        </c:txPr>
        <c:crossAx val="35766656"/>
        <c:crosses val="autoZero"/>
        <c:crossBetween val="between"/>
        <c:majorUnit val="20"/>
      </c:valAx>
    </c:plotArea>
    <c:legend>
      <c:legendPos val="t"/>
      <c:layout>
        <c:manualLayout>
          <c:xMode val="edge"/>
          <c:yMode val="edge"/>
          <c:x val="0.29253490075107852"/>
          <c:y val="0.10054649989158537"/>
          <c:w val="0.36091778458248275"/>
          <c:h val="6.0283745138879838E-2"/>
        </c:manualLayout>
      </c:layout>
      <c:overlay val="0"/>
      <c:spPr>
        <a:noFill/>
        <a:ln>
          <a:noFill/>
        </a:ln>
      </c:spPr>
      <c:txPr>
        <a:bodyPr/>
        <a:lstStyle/>
        <a:p>
          <a:pPr>
            <a:defRPr sz="1800">
              <a:solidFill>
                <a:schemeClr val="tx1"/>
              </a:solidFill>
            </a:defRPr>
          </a:pPr>
          <a:endParaRPr lang="en-US"/>
        </a:p>
      </c:txPr>
    </c:legend>
    <c:plotVisOnly val="1"/>
    <c:dispBlanksAs val="gap"/>
    <c:showDLblsOverMax val="0"/>
  </c:chart>
  <c:spPr>
    <a:noFill/>
    <a:ln>
      <a:noFill/>
    </a:ln>
  </c:spPr>
  <c:txPr>
    <a:bodyPr/>
    <a:lstStyle/>
    <a:p>
      <a:pPr>
        <a:defRPr sz="1400">
          <a:latin typeface="Arial" pitchFamily="34" charset="0"/>
          <a:cs typeface="Arial" pitchFamily="34" charset="0"/>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2128645133576613E-2"/>
          <c:y val="0.17913411299025442"/>
          <c:w val="0.9076817977180347"/>
          <c:h val="0.70131816986611351"/>
        </c:manualLayout>
      </c:layout>
      <c:barChart>
        <c:barDir val="col"/>
        <c:grouping val="clustered"/>
        <c:varyColors val="0"/>
        <c:ser>
          <c:idx val="0"/>
          <c:order val="0"/>
          <c:tx>
            <c:strRef>
              <c:f>Sheet1!$B$1</c:f>
              <c:strCache>
                <c:ptCount val="1"/>
                <c:pt idx="0">
                  <c:v>Better</c:v>
                </c:pt>
              </c:strCache>
            </c:strRef>
          </c:tx>
          <c:spPr>
            <a:solidFill>
              <a:srgbClr val="6DB33F"/>
            </a:solidFill>
            <a:ln>
              <a:solidFill>
                <a:srgbClr val="6DB33F"/>
              </a:solidFill>
            </a:ln>
            <a:effectLst/>
          </c:spPr>
          <c:invertIfNegative val="0"/>
          <c:dPt>
            <c:idx val="1"/>
            <c:invertIfNegative val="0"/>
            <c:bubble3D val="0"/>
            <c:spPr>
              <a:solidFill>
                <a:srgbClr val="6DB33F"/>
              </a:solidFill>
              <a:ln>
                <a:noFill/>
              </a:ln>
              <a:effectLst/>
            </c:spPr>
          </c:dPt>
          <c:dLbls>
            <c:dLbl>
              <c:idx val="2"/>
              <c:layout>
                <c:manualLayout>
                  <c:x val="0"/>
                  <c:y val="6.4786412768036442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Sheet1!$A$2:$A$6</c:f>
              <c:strCache>
                <c:ptCount val="5"/>
                <c:pt idx="0">
                  <c:v>Total</c:v>
                </c:pt>
                <c:pt idx="1">
                  <c:v>Baghdad</c:v>
                </c:pt>
                <c:pt idx="2">
                  <c:v>South</c:v>
                </c:pt>
                <c:pt idx="3">
                  <c:v>West </c:v>
                </c:pt>
                <c:pt idx="4">
                  <c:v>North</c:v>
                </c:pt>
              </c:strCache>
            </c:strRef>
          </c:cat>
          <c:val>
            <c:numRef>
              <c:f>Sheet1!$B$2:$B$6</c:f>
              <c:numCache>
                <c:formatCode>General</c:formatCode>
                <c:ptCount val="5"/>
                <c:pt idx="0">
                  <c:v>25</c:v>
                </c:pt>
                <c:pt idx="1">
                  <c:v>24</c:v>
                </c:pt>
                <c:pt idx="2">
                  <c:v>6</c:v>
                </c:pt>
                <c:pt idx="3">
                  <c:v>23</c:v>
                </c:pt>
                <c:pt idx="4">
                  <c:v>80</c:v>
                </c:pt>
              </c:numCache>
            </c:numRef>
          </c:val>
        </c:ser>
        <c:ser>
          <c:idx val="1"/>
          <c:order val="1"/>
          <c:tx>
            <c:strRef>
              <c:f>Sheet1!$C$1</c:f>
              <c:strCache>
                <c:ptCount val="1"/>
                <c:pt idx="0">
                  <c:v>Worse</c:v>
                </c:pt>
              </c:strCache>
            </c:strRef>
          </c:tx>
          <c:spPr>
            <a:solidFill>
              <a:schemeClr val="bg1">
                <a:lumMod val="50000"/>
              </a:schemeClr>
            </a:solidFill>
          </c:spPr>
          <c:invertIfNegative val="0"/>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Sheet1!$A$2:$A$6</c:f>
              <c:strCache>
                <c:ptCount val="5"/>
                <c:pt idx="0">
                  <c:v>Total</c:v>
                </c:pt>
                <c:pt idx="1">
                  <c:v>Baghdad</c:v>
                </c:pt>
                <c:pt idx="2">
                  <c:v>South</c:v>
                </c:pt>
                <c:pt idx="3">
                  <c:v>West </c:v>
                </c:pt>
                <c:pt idx="4">
                  <c:v>North</c:v>
                </c:pt>
              </c:strCache>
            </c:strRef>
          </c:cat>
          <c:val>
            <c:numRef>
              <c:f>Sheet1!$C$2:$C$6</c:f>
              <c:numCache>
                <c:formatCode>General</c:formatCode>
                <c:ptCount val="5"/>
                <c:pt idx="0">
                  <c:v>69</c:v>
                </c:pt>
                <c:pt idx="1">
                  <c:v>64</c:v>
                </c:pt>
                <c:pt idx="2">
                  <c:v>92</c:v>
                </c:pt>
                <c:pt idx="3">
                  <c:v>68</c:v>
                </c:pt>
                <c:pt idx="4">
                  <c:v>15</c:v>
                </c:pt>
              </c:numCache>
            </c:numRef>
          </c:val>
        </c:ser>
        <c:dLbls>
          <c:showLegendKey val="0"/>
          <c:showVal val="0"/>
          <c:showCatName val="0"/>
          <c:showSerName val="0"/>
          <c:showPercent val="0"/>
          <c:showBubbleSize val="0"/>
        </c:dLbls>
        <c:gapWidth val="39"/>
        <c:axId val="70029696"/>
        <c:axId val="70031232"/>
      </c:barChart>
      <c:catAx>
        <c:axId val="70029696"/>
        <c:scaling>
          <c:orientation val="minMax"/>
        </c:scaling>
        <c:delete val="0"/>
        <c:axPos val="b"/>
        <c:numFmt formatCode="General" sourceLinked="1"/>
        <c:majorTickMark val="out"/>
        <c:minorTickMark val="none"/>
        <c:tickLblPos val="nextTo"/>
        <c:txPr>
          <a:bodyPr/>
          <a:lstStyle/>
          <a:p>
            <a:pPr>
              <a:defRPr sz="1800" b="1"/>
            </a:pPr>
            <a:endParaRPr lang="en-US"/>
          </a:p>
        </c:txPr>
        <c:crossAx val="70031232"/>
        <c:crosses val="autoZero"/>
        <c:auto val="1"/>
        <c:lblAlgn val="ctr"/>
        <c:lblOffset val="100"/>
        <c:noMultiLvlLbl val="0"/>
      </c:catAx>
      <c:valAx>
        <c:axId val="70031232"/>
        <c:scaling>
          <c:orientation val="minMax"/>
          <c:max val="10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solidFill>
                  <a:schemeClr val="tx1">
                    <a:lumMod val="75000"/>
                    <a:lumOff val="25000"/>
                  </a:schemeClr>
                </a:solidFill>
              </a:defRPr>
            </a:pPr>
            <a:endParaRPr lang="en-US"/>
          </a:p>
        </c:txPr>
        <c:crossAx val="70029696"/>
        <c:crosses val="autoZero"/>
        <c:crossBetween val="between"/>
        <c:majorUnit val="20"/>
      </c:valAx>
    </c:plotArea>
    <c:legend>
      <c:legendPos val="t"/>
      <c:layout>
        <c:manualLayout>
          <c:xMode val="edge"/>
          <c:yMode val="edge"/>
          <c:x val="0.31465573723699758"/>
          <c:y val="1.6975447532500632E-2"/>
          <c:w val="0.40364276579299879"/>
          <c:h val="7.3302522079220542E-2"/>
        </c:manualLayout>
      </c:layout>
      <c:overlay val="0"/>
      <c:txPr>
        <a:bodyPr/>
        <a:lstStyle/>
        <a:p>
          <a:pPr>
            <a:defRPr sz="1800"/>
          </a:pPr>
          <a:endParaRPr lang="en-US"/>
        </a:p>
      </c:txPr>
    </c:legend>
    <c:plotVisOnly val="1"/>
    <c:dispBlanksAs val="gap"/>
    <c:showDLblsOverMax val="0"/>
  </c:chart>
  <c:spPr>
    <a:noFill/>
    <a:ln>
      <a:noFill/>
    </a:ln>
  </c:spPr>
  <c:txPr>
    <a:bodyPr/>
    <a:lstStyle/>
    <a:p>
      <a:pPr>
        <a:defRPr sz="1400">
          <a:latin typeface="Arial" pitchFamily="34" charset="0"/>
          <a:cs typeface="Arial" pitchFamily="34" charset="0"/>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4424894896987437E-2"/>
          <c:y val="0.16476399466460134"/>
          <c:w val="0.93101675937296824"/>
          <c:h val="0.75438901079987952"/>
        </c:manualLayout>
      </c:layout>
      <c:lineChart>
        <c:grouping val="standard"/>
        <c:varyColors val="0"/>
        <c:ser>
          <c:idx val="0"/>
          <c:order val="0"/>
          <c:tx>
            <c:strRef>
              <c:f>Sheet1!$B$1</c:f>
              <c:strCache>
                <c:ptCount val="1"/>
                <c:pt idx="0">
                  <c:v>Shia right directon</c:v>
                </c:pt>
              </c:strCache>
            </c:strRef>
          </c:tx>
          <c:spPr>
            <a:ln w="38100">
              <a:solidFill>
                <a:srgbClr val="6DB33F"/>
              </a:solidFill>
            </a:ln>
          </c:spPr>
          <c:marker>
            <c:symbol val="circle"/>
            <c:size val="6"/>
            <c:spPr>
              <a:solidFill>
                <a:srgbClr val="6DB33F"/>
              </a:solidFill>
              <a:ln>
                <a:solidFill>
                  <a:srgbClr val="6DB33F"/>
                </a:solidFill>
              </a:ln>
            </c:spPr>
          </c:marker>
          <c:dLbls>
            <c:dLbl>
              <c:idx val="0"/>
              <c:layout>
                <c:manualLayout>
                  <c:x val="-2.6369823241121408E-2"/>
                  <c:y val="-4.6714427090056368E-2"/>
                </c:manualLayout>
              </c:layout>
              <c:dLblPos val="r"/>
              <c:showLegendKey val="0"/>
              <c:showVal val="1"/>
              <c:showCatName val="0"/>
              <c:showSerName val="0"/>
              <c:showPercent val="0"/>
              <c:showBubbleSize val="0"/>
            </c:dLbl>
            <c:dLbl>
              <c:idx val="1"/>
              <c:layout>
                <c:manualLayout>
                  <c:x val="-2.9498525073746312E-2"/>
                  <c:y val="4.6448087431693992E-2"/>
                </c:manualLayout>
              </c:layout>
              <c:showLegendKey val="0"/>
              <c:showVal val="1"/>
              <c:showCatName val="0"/>
              <c:showSerName val="0"/>
              <c:showPercent val="0"/>
              <c:showBubbleSize val="0"/>
            </c:dLbl>
            <c:dLbl>
              <c:idx val="2"/>
              <c:layout>
                <c:manualLayout>
                  <c:x val="-2.7931503031147602E-2"/>
                  <c:y val="6.0109289617486336E-2"/>
                </c:manualLayout>
              </c:layout>
              <c:dLblPos val="r"/>
              <c:showLegendKey val="0"/>
              <c:showVal val="1"/>
              <c:showCatName val="0"/>
              <c:showSerName val="0"/>
              <c:showPercent val="0"/>
              <c:showBubbleSize val="0"/>
            </c:dLbl>
            <c:dLbl>
              <c:idx val="3"/>
              <c:layout>
                <c:manualLayout>
                  <c:x val="-3.5398230088495575E-2"/>
                  <c:y val="5.4644808743169397E-2"/>
                </c:manualLayout>
              </c:layout>
              <c:showLegendKey val="0"/>
              <c:showVal val="1"/>
              <c:showCatName val="0"/>
              <c:showSerName val="0"/>
              <c:showPercent val="0"/>
              <c:showBubbleSize val="0"/>
            </c:dLbl>
            <c:dLbl>
              <c:idx val="4"/>
              <c:layout>
                <c:manualLayout>
                  <c:x val="-2.8994843564908369E-2"/>
                  <c:y val="-4.6714427090056368E-2"/>
                </c:manualLayout>
              </c:layout>
              <c:dLblPos val="r"/>
              <c:showLegendKey val="0"/>
              <c:showVal val="1"/>
              <c:showCatName val="0"/>
              <c:showSerName val="0"/>
              <c:showPercent val="0"/>
              <c:showBubbleSize val="0"/>
            </c:dLbl>
            <c:dLbl>
              <c:idx val="5"/>
              <c:showLegendKey val="0"/>
              <c:showVal val="1"/>
              <c:showCatName val="0"/>
              <c:showSerName val="0"/>
              <c:showPercent val="0"/>
              <c:showBubbleSize val="0"/>
            </c:dLbl>
            <c:dLbl>
              <c:idx val="6"/>
              <c:showLegendKey val="0"/>
              <c:showVal val="1"/>
              <c:showCatName val="0"/>
              <c:showSerName val="0"/>
              <c:showPercent val="0"/>
              <c:showBubbleSize val="0"/>
            </c:dLbl>
            <c:dLbl>
              <c:idx val="7"/>
              <c:layout>
                <c:manualLayout>
                  <c:x val="-2.0145320137735078E-2"/>
                  <c:y val="-2.7588744029947078E-2"/>
                </c:manualLayout>
              </c:layout>
              <c:dLblPos val="r"/>
              <c:showLegendKey val="0"/>
              <c:showVal val="1"/>
              <c:showCatName val="0"/>
              <c:showSerName val="0"/>
              <c:showPercent val="0"/>
              <c:showBubbleSize val="0"/>
            </c:dLbl>
            <c:dLbl>
              <c:idx val="9"/>
              <c:layout>
                <c:manualLayout>
                  <c:x val="-4.3249295672903247E-2"/>
                  <c:y val="3.5655737704918034E-2"/>
                </c:manualLayout>
              </c:layout>
              <c:dLblPos val="r"/>
              <c:showLegendKey val="0"/>
              <c:showVal val="1"/>
              <c:showCatName val="0"/>
              <c:showSerName val="0"/>
              <c:showPercent val="0"/>
              <c:showBubbleSize val="0"/>
            </c:dLbl>
            <c:dLbl>
              <c:idx val="10"/>
              <c:layout>
                <c:manualLayout>
                  <c:x val="-3.5604035734065322E-2"/>
                  <c:y val="4.1120218579234973E-2"/>
                </c:manualLayout>
              </c:layout>
              <c:dLblPos val="r"/>
              <c:showLegendKey val="0"/>
              <c:showVal val="1"/>
              <c:showCatName val="0"/>
              <c:showSerName val="0"/>
              <c:showPercent val="0"/>
              <c:showBubbleSize val="0"/>
            </c:dLbl>
            <c:dLbl>
              <c:idx val="11"/>
              <c:layout>
                <c:manualLayout>
                  <c:x val="-3.2545931758530183E-2"/>
                  <c:y val="4.1120218579234973E-2"/>
                </c:manualLayout>
              </c:layout>
              <c:dLblPos val="r"/>
              <c:showLegendKey val="0"/>
              <c:showVal val="1"/>
              <c:showCatName val="0"/>
              <c:showSerName val="0"/>
              <c:showPercent val="0"/>
              <c:showBubbleSize val="0"/>
            </c:dLbl>
            <c:dLbl>
              <c:idx val="12"/>
              <c:layout>
                <c:manualLayout>
                  <c:x val="-3.0848684052108166E-2"/>
                  <c:y val="3.5252786024697731E-2"/>
                </c:manualLayout>
              </c:layout>
              <c:dLblPos val="r"/>
              <c:showLegendKey val="0"/>
              <c:showVal val="1"/>
              <c:showCatName val="0"/>
              <c:showSerName val="0"/>
              <c:showPercent val="0"/>
              <c:showBubbleSize val="0"/>
            </c:dLbl>
            <c:dLbl>
              <c:idx val="13"/>
              <c:layout>
                <c:manualLayout>
                  <c:x val="-4.1720243685135688E-2"/>
                  <c:y val="3.5655737704918034E-2"/>
                </c:manualLayout>
              </c:layout>
              <c:dLblPos val="r"/>
              <c:showLegendKey val="0"/>
              <c:showVal val="1"/>
              <c:showCatName val="0"/>
              <c:showSerName val="0"/>
              <c:showPercent val="0"/>
              <c:showBubbleSize val="0"/>
            </c:dLbl>
            <c:dLbl>
              <c:idx val="14"/>
              <c:layout>
                <c:manualLayout>
                  <c:x val="-2.0145320137735019E-2"/>
                  <c:y val="3.5252786024697835E-2"/>
                </c:manualLayout>
              </c:layout>
              <c:dLblPos val="r"/>
              <c:showLegendKey val="0"/>
              <c:showVal val="1"/>
              <c:showCatName val="0"/>
              <c:showSerName val="0"/>
              <c:showPercent val="0"/>
              <c:showBubbleSize val="0"/>
            </c:dLbl>
            <c:dLbl>
              <c:idx val="15"/>
              <c:layout>
                <c:manualLayout>
                  <c:x val="-7.912904235594348E-3"/>
                  <c:y val="2.4323824276063853E-2"/>
                </c:manualLayout>
              </c:layout>
              <c:dLblPos val="r"/>
              <c:showLegendKey val="0"/>
              <c:showVal val="1"/>
              <c:showCatName val="0"/>
              <c:showSerName val="0"/>
              <c:showPercent val="0"/>
              <c:showBubbleSize val="0"/>
            </c:dLbl>
            <c:dLbl>
              <c:idx val="16"/>
              <c:layout>
                <c:manualLayout>
                  <c:x val="-2.3203424113270244E-2"/>
                  <c:y val="-3.5785465341422483E-2"/>
                </c:manualLayout>
              </c:layout>
              <c:dLblPos val="r"/>
              <c:showLegendKey val="0"/>
              <c:showVal val="1"/>
              <c:showCatName val="0"/>
              <c:showSerName val="0"/>
              <c:showPercent val="0"/>
              <c:showBubbleSize val="0"/>
            </c:dLbl>
            <c:dLbl>
              <c:idx val="17"/>
              <c:layout>
                <c:manualLayout>
                  <c:x val="-2.1674372125502661E-2"/>
                  <c:y val="2.9788305150380792E-2"/>
                </c:manualLayout>
              </c:layout>
              <c:dLblPos val="r"/>
              <c:showLegendKey val="0"/>
              <c:showVal val="1"/>
              <c:showCatName val="0"/>
              <c:showSerName val="0"/>
              <c:showPercent val="0"/>
              <c:showBubbleSize val="0"/>
            </c:dLbl>
            <c:dLbl>
              <c:idx val="18"/>
              <c:layout>
                <c:manualLayout>
                  <c:x val="-3.2377736039875753E-2"/>
                  <c:y val="-2.7588744029947078E-2"/>
                </c:manualLayout>
              </c:layout>
              <c:dLblPos val="r"/>
              <c:showLegendKey val="0"/>
              <c:showVal val="1"/>
              <c:showCatName val="0"/>
              <c:showSerName val="0"/>
              <c:showPercent val="0"/>
              <c:showBubbleSize val="0"/>
            </c:dLbl>
            <c:dLbl>
              <c:idx val="19"/>
              <c:layout>
                <c:manualLayout>
                  <c:x val="-2.4732476101037831E-2"/>
                  <c:y val="-3.0320984467105547E-2"/>
                </c:manualLayout>
              </c:layout>
              <c:dLblPos val="r"/>
              <c:showLegendKey val="0"/>
              <c:showVal val="1"/>
              <c:showCatName val="0"/>
              <c:showSerName val="0"/>
              <c:showPercent val="0"/>
              <c:showBubbleSize val="0"/>
            </c:dLbl>
            <c:dLbl>
              <c:idx val="20"/>
              <c:layout>
                <c:manualLayout>
                  <c:x val="-2.7790580076572997E-2"/>
                  <c:y val="-4.6714427090056312E-2"/>
                </c:manualLayout>
              </c:layout>
              <c:dLblPos val="r"/>
              <c:showLegendKey val="0"/>
              <c:showVal val="1"/>
              <c:showCatName val="0"/>
              <c:showSerName val="0"/>
              <c:showPercent val="0"/>
              <c:showBubbleSize val="0"/>
            </c:dLbl>
            <c:dLbl>
              <c:idx val="21"/>
              <c:layout>
                <c:manualLayout>
                  <c:x val="-2.4575871600120675E-2"/>
                  <c:y val="-3.2650273224043715E-2"/>
                </c:manualLayout>
              </c:layout>
              <c:dLblPos val="r"/>
              <c:showLegendKey val="0"/>
              <c:showVal val="1"/>
              <c:showCatName val="0"/>
              <c:showSerName val="0"/>
              <c:showPercent val="0"/>
              <c:showBubbleSize val="0"/>
            </c:dLbl>
            <c:spPr>
              <a:noFill/>
              <a:ln>
                <a:noFill/>
              </a:ln>
            </c:spPr>
            <c:txPr>
              <a:bodyPr/>
              <a:lstStyle/>
              <a:p>
                <a:pPr>
                  <a:defRPr sz="2000" b="1">
                    <a:solidFill>
                      <a:srgbClr val="6DB33F"/>
                    </a:solidFill>
                    <a:latin typeface="Arial" pitchFamily="34" charset="0"/>
                    <a:cs typeface="Arial" pitchFamily="34" charset="0"/>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41019</c:v>
                </c:pt>
                <c:pt idx="1">
                  <c:v>40821</c:v>
                </c:pt>
                <c:pt idx="2">
                  <c:v>40732</c:v>
                </c:pt>
                <c:pt idx="3">
                  <c:v>40625</c:v>
                </c:pt>
                <c:pt idx="4">
                  <c:v>40484</c:v>
                </c:pt>
              </c:numCache>
            </c:numRef>
          </c:cat>
          <c:val>
            <c:numRef>
              <c:f>Sheet1!$B$2:$B$6</c:f>
              <c:numCache>
                <c:formatCode>General</c:formatCode>
                <c:ptCount val="5"/>
                <c:pt idx="0">
                  <c:v>60</c:v>
                </c:pt>
                <c:pt idx="1">
                  <c:v>44</c:v>
                </c:pt>
                <c:pt idx="2">
                  <c:v>45</c:v>
                </c:pt>
                <c:pt idx="3">
                  <c:v>41</c:v>
                </c:pt>
                <c:pt idx="4">
                  <c:v>59</c:v>
                </c:pt>
              </c:numCache>
            </c:numRef>
          </c:val>
          <c:smooth val="0"/>
        </c:ser>
        <c:ser>
          <c:idx val="1"/>
          <c:order val="1"/>
          <c:tx>
            <c:strRef>
              <c:f>Sheet1!$C$1</c:f>
              <c:strCache>
                <c:ptCount val="1"/>
                <c:pt idx="0">
                  <c:v>Non-Kurd Sunni right direction</c:v>
                </c:pt>
              </c:strCache>
            </c:strRef>
          </c:tx>
          <c:spPr>
            <a:ln w="38100">
              <a:solidFill>
                <a:srgbClr val="458440"/>
              </a:solidFill>
            </a:ln>
          </c:spPr>
          <c:marker>
            <c:symbol val="square"/>
            <c:size val="6"/>
            <c:spPr>
              <a:solidFill>
                <a:srgbClr val="458440"/>
              </a:solidFill>
              <a:ln>
                <a:noFill/>
              </a:ln>
            </c:spPr>
          </c:marker>
          <c:dLbls>
            <c:dLbl>
              <c:idx val="0"/>
              <c:layout>
                <c:manualLayout>
                  <c:x val="-1.9705595428889972E-2"/>
                  <c:y val="3.7151370422959427E-2"/>
                </c:manualLayout>
              </c:layout>
              <c:dLblPos val="r"/>
              <c:showLegendKey val="0"/>
              <c:showVal val="1"/>
              <c:showCatName val="0"/>
              <c:showSerName val="0"/>
              <c:showPercent val="0"/>
              <c:showBubbleSize val="0"/>
            </c:dLbl>
            <c:dLbl>
              <c:idx val="1"/>
              <c:layout>
                <c:manualLayout>
                  <c:x val="-2.4346851555059987E-2"/>
                  <c:y val="5.3545028182952543E-2"/>
                </c:manualLayout>
              </c:layout>
              <c:dLblPos val="r"/>
              <c:showLegendKey val="0"/>
              <c:showVal val="1"/>
              <c:showCatName val="0"/>
              <c:showSerName val="0"/>
              <c:showPercent val="0"/>
              <c:showBubbleSize val="0"/>
            </c:dLbl>
            <c:dLbl>
              <c:idx val="2"/>
              <c:layout>
                <c:manualLayout>
                  <c:x val="-3.3575244466123151E-2"/>
                  <c:y val="5.3545028182952543E-2"/>
                </c:manualLayout>
              </c:layout>
              <c:dLblPos val="r"/>
              <c:showLegendKey val="0"/>
              <c:showVal val="1"/>
              <c:showCatName val="0"/>
              <c:showSerName val="0"/>
              <c:showPercent val="0"/>
              <c:showBubbleSize val="0"/>
            </c:dLbl>
            <c:dLbl>
              <c:idx val="3"/>
              <c:layout>
                <c:manualLayout>
                  <c:x val="-2.8609272292290898E-2"/>
                  <c:y val="4.8080547308635598E-2"/>
                </c:manualLayout>
              </c:layout>
              <c:dLblPos val="r"/>
              <c:showLegendKey val="0"/>
              <c:showVal val="1"/>
              <c:showCatName val="0"/>
              <c:showSerName val="0"/>
              <c:showPercent val="0"/>
              <c:showBubbleSize val="0"/>
            </c:dLbl>
            <c:dLbl>
              <c:idx val="4"/>
              <c:layout>
                <c:manualLayout>
                  <c:x val="-2.8501149745662323E-2"/>
                  <c:y val="6.1741749494428053E-2"/>
                </c:manualLayout>
              </c:layout>
              <c:dLblPos val="r"/>
              <c:showLegendKey val="0"/>
              <c:showVal val="1"/>
              <c:showCatName val="0"/>
              <c:showSerName val="0"/>
              <c:showPercent val="0"/>
              <c:showBubbleSize val="0"/>
            </c:dLbl>
            <c:dLbl>
              <c:idx val="5"/>
              <c:delete val="1"/>
            </c:dLbl>
            <c:dLbl>
              <c:idx val="6"/>
              <c:layout>
                <c:manualLayout>
                  <c:x val="-7.148378241710612E-3"/>
                  <c:y val="-2.0225463620326147E-2"/>
                </c:manualLayout>
              </c:layout>
              <c:dLblPos val="r"/>
              <c:showLegendKey val="0"/>
              <c:showVal val="1"/>
              <c:showCatName val="0"/>
              <c:showSerName val="0"/>
              <c:showPercent val="0"/>
              <c:showBubbleSize val="0"/>
            </c:dLbl>
            <c:dLbl>
              <c:idx val="7"/>
              <c:layout>
                <c:manualLayout>
                  <c:x val="-1.9380794143851285E-2"/>
                  <c:y val="2.8954864248526311E-2"/>
                </c:manualLayout>
              </c:layout>
              <c:dLblPos val="r"/>
              <c:showLegendKey val="0"/>
              <c:showVal val="1"/>
              <c:showCatName val="0"/>
              <c:showSerName val="0"/>
              <c:showPercent val="0"/>
              <c:showBubbleSize val="0"/>
            </c:dLbl>
            <c:dLbl>
              <c:idx val="9"/>
              <c:layout>
                <c:manualLayout>
                  <c:x val="-3.3142262033759542E-2"/>
                  <c:y val="-3.3886665806118446E-2"/>
                </c:manualLayout>
              </c:layout>
              <c:dLblPos val="r"/>
              <c:showLegendKey val="0"/>
              <c:showVal val="1"/>
              <c:showCatName val="0"/>
              <c:showSerName val="0"/>
              <c:showPercent val="0"/>
              <c:showBubbleSize val="0"/>
            </c:dLbl>
            <c:dLbl>
              <c:idx val="12"/>
              <c:layout>
                <c:manualLayout>
                  <c:x val="-3.0084158058224373E-2"/>
                  <c:y val="-4.7547867991910846E-2"/>
                </c:manualLayout>
              </c:layout>
              <c:dLblPos val="r"/>
              <c:showLegendKey val="0"/>
              <c:showVal val="1"/>
              <c:showCatName val="0"/>
              <c:showSerName val="0"/>
              <c:showPercent val="0"/>
              <c:showBubbleSize val="0"/>
            </c:dLbl>
            <c:dLbl>
              <c:idx val="13"/>
              <c:layout>
                <c:manualLayout>
                  <c:x val="-4.0955717691251899E-2"/>
                  <c:y val="-4.2486338797814209E-2"/>
                </c:manualLayout>
              </c:layout>
              <c:dLblPos val="r"/>
              <c:showLegendKey val="0"/>
              <c:showVal val="1"/>
              <c:showCatName val="0"/>
              <c:showSerName val="0"/>
              <c:showPercent val="0"/>
              <c:showBubbleSize val="0"/>
            </c:dLbl>
            <c:dLbl>
              <c:idx val="15"/>
              <c:layout>
                <c:manualLayout>
                  <c:x val="-7.1483782417105556E-3"/>
                  <c:y val="-3.1154425368960029E-2"/>
                </c:manualLayout>
              </c:layout>
              <c:dLblPos val="r"/>
              <c:showLegendKey val="0"/>
              <c:showVal val="1"/>
              <c:showCatName val="0"/>
              <c:showSerName val="0"/>
              <c:showPercent val="0"/>
              <c:showBubbleSize val="0"/>
            </c:dLbl>
            <c:dLbl>
              <c:idx val="16"/>
              <c:layout>
                <c:manualLayout>
                  <c:x val="-2.2438898119386454E-2"/>
                  <c:y val="2.8954864248526311E-2"/>
                </c:manualLayout>
              </c:layout>
              <c:dLblPos val="r"/>
              <c:showLegendKey val="0"/>
              <c:showVal val="1"/>
              <c:showCatName val="0"/>
              <c:showSerName val="0"/>
              <c:showPercent val="0"/>
              <c:showBubbleSize val="0"/>
            </c:dLbl>
            <c:dLbl>
              <c:idx val="18"/>
              <c:layout>
                <c:manualLayout>
                  <c:x val="-3.1613210045991956E-2"/>
                  <c:y val="3.168710468568478E-2"/>
                </c:manualLayout>
              </c:layout>
              <c:dLblPos val="r"/>
              <c:showLegendKey val="0"/>
              <c:showVal val="1"/>
              <c:showCatName val="0"/>
              <c:showSerName val="0"/>
              <c:showPercent val="0"/>
              <c:showBubbleSize val="0"/>
            </c:dLbl>
            <c:dLbl>
              <c:idx val="19"/>
              <c:layout>
                <c:manualLayout>
                  <c:x val="-2.3967950107154037E-2"/>
                  <c:y val="3.168710468568478E-2"/>
                </c:manualLayout>
              </c:layout>
              <c:dLblPos val="r"/>
              <c:showLegendKey val="0"/>
              <c:showVal val="1"/>
              <c:showCatName val="0"/>
              <c:showSerName val="0"/>
              <c:showPercent val="0"/>
              <c:showBubbleSize val="0"/>
            </c:dLbl>
            <c:dLbl>
              <c:idx val="20"/>
              <c:layout>
                <c:manualLayout>
                  <c:x val="-2.0909846131618868E-2"/>
                  <c:y val="4.2616066434318658E-2"/>
                </c:manualLayout>
              </c:layout>
              <c:dLblPos val="r"/>
              <c:showLegendKey val="0"/>
              <c:showVal val="1"/>
              <c:showCatName val="0"/>
              <c:showSerName val="0"/>
              <c:showPercent val="0"/>
              <c:showBubbleSize val="0"/>
            </c:dLbl>
            <c:dLbl>
              <c:idx val="21"/>
              <c:layout>
                <c:manualLayout>
                  <c:x val="-2.1806842728729705E-2"/>
                  <c:y val="3.1284153005464478E-2"/>
                </c:manualLayout>
              </c:layout>
              <c:dLblPos val="r"/>
              <c:showLegendKey val="0"/>
              <c:showVal val="1"/>
              <c:showCatName val="0"/>
              <c:showSerName val="0"/>
              <c:showPercent val="0"/>
              <c:showBubbleSize val="0"/>
            </c:dLbl>
            <c:spPr>
              <a:noFill/>
              <a:ln>
                <a:noFill/>
              </a:ln>
            </c:spPr>
            <c:txPr>
              <a:bodyPr/>
              <a:lstStyle/>
              <a:p>
                <a:pPr>
                  <a:defRPr sz="2000" b="1">
                    <a:solidFill>
                      <a:srgbClr val="458440"/>
                    </a:solidFill>
                    <a:latin typeface="Arial" pitchFamily="34" charset="0"/>
                    <a:cs typeface="Arial" pitchFamily="34" charset="0"/>
                  </a:defRPr>
                </a:pPr>
                <a:endParaRPr lang="en-US"/>
              </a:p>
            </c:txPr>
            <c:dLblPos val="t"/>
            <c:showLegendKey val="0"/>
            <c:showVal val="1"/>
            <c:showCatName val="0"/>
            <c:showSerName val="0"/>
            <c:showPercent val="0"/>
            <c:showBubbleSize val="0"/>
            <c:showLeaderLines val="0"/>
          </c:dLbls>
          <c:cat>
            <c:numRef>
              <c:f>Sheet1!$A$2:$A$6</c:f>
              <c:numCache>
                <c:formatCode>m/d/yyyy</c:formatCode>
                <c:ptCount val="5"/>
                <c:pt idx="0">
                  <c:v>41019</c:v>
                </c:pt>
                <c:pt idx="1">
                  <c:v>40821</c:v>
                </c:pt>
                <c:pt idx="2">
                  <c:v>40732</c:v>
                </c:pt>
                <c:pt idx="3">
                  <c:v>40625</c:v>
                </c:pt>
                <c:pt idx="4">
                  <c:v>40484</c:v>
                </c:pt>
              </c:numCache>
            </c:numRef>
          </c:cat>
          <c:val>
            <c:numRef>
              <c:f>Sheet1!$C$2:$C$6</c:f>
              <c:numCache>
                <c:formatCode>General</c:formatCode>
                <c:ptCount val="5"/>
                <c:pt idx="0">
                  <c:v>26</c:v>
                </c:pt>
                <c:pt idx="1">
                  <c:v>11</c:v>
                </c:pt>
                <c:pt idx="2">
                  <c:v>24</c:v>
                </c:pt>
                <c:pt idx="3">
                  <c:v>21</c:v>
                </c:pt>
                <c:pt idx="4">
                  <c:v>32</c:v>
                </c:pt>
              </c:numCache>
            </c:numRef>
          </c:val>
          <c:smooth val="0"/>
        </c:ser>
        <c:ser>
          <c:idx val="2"/>
          <c:order val="2"/>
          <c:tx>
            <c:strRef>
              <c:f>Sheet1!$D$1</c:f>
              <c:strCache>
                <c:ptCount val="1"/>
                <c:pt idx="0">
                  <c:v>Kurd right direction</c:v>
                </c:pt>
              </c:strCache>
            </c:strRef>
          </c:tx>
          <c:spPr>
            <a:ln>
              <a:solidFill>
                <a:schemeClr val="bg1">
                  <a:lumMod val="50000"/>
                </a:schemeClr>
              </a:solidFill>
            </a:ln>
          </c:spPr>
          <c:marker>
            <c:spPr>
              <a:solidFill>
                <a:schemeClr val="bg1">
                  <a:lumMod val="50000"/>
                </a:schemeClr>
              </a:solidFill>
              <a:ln>
                <a:noFill/>
              </a:ln>
            </c:spPr>
          </c:marker>
          <c:dLbls>
            <c:dLbl>
              <c:idx val="0"/>
              <c:layout>
                <c:manualLayout>
                  <c:x val="-1.9174041297935103E-2"/>
                  <c:y val="5.737704918032787E-2"/>
                </c:manualLayout>
              </c:layout>
              <c:showLegendKey val="0"/>
              <c:showVal val="1"/>
              <c:showCatName val="0"/>
              <c:showSerName val="0"/>
              <c:showPercent val="0"/>
              <c:showBubbleSize val="0"/>
            </c:dLbl>
            <c:dLbl>
              <c:idx val="1"/>
              <c:layout>
                <c:manualLayout>
                  <c:x val="-2.9498525073746312E-2"/>
                  <c:y val="-5.1912568306010931E-2"/>
                </c:manualLayout>
              </c:layout>
              <c:showLegendKey val="0"/>
              <c:showVal val="1"/>
              <c:showCatName val="0"/>
              <c:showSerName val="0"/>
              <c:showPercent val="0"/>
              <c:showBubbleSize val="0"/>
            </c:dLbl>
            <c:dLbl>
              <c:idx val="2"/>
              <c:layout>
                <c:manualLayout>
                  <c:x val="-2.5073746312684365E-2"/>
                  <c:y val="-5.4644808743169397E-2"/>
                </c:manualLayout>
              </c:layout>
              <c:showLegendKey val="0"/>
              <c:showVal val="1"/>
              <c:showCatName val="0"/>
              <c:showSerName val="0"/>
              <c:showPercent val="0"/>
              <c:showBubbleSize val="0"/>
            </c:dLbl>
            <c:dLbl>
              <c:idx val="3"/>
              <c:layout>
                <c:manualLayout>
                  <c:x val="-2.5073746312684365E-2"/>
                  <c:y val="-6.0109289617486336E-2"/>
                </c:manualLayout>
              </c:layout>
              <c:showLegendKey val="0"/>
              <c:showVal val="1"/>
              <c:showCatName val="0"/>
              <c:showSerName val="0"/>
              <c:showPercent val="0"/>
              <c:showBubbleSize val="0"/>
            </c:dLbl>
            <c:dLbl>
              <c:idx val="4"/>
              <c:layout>
                <c:manualLayout>
                  <c:x val="-2.0648967551622526E-2"/>
                  <c:y val="-4.9180327868852458E-2"/>
                </c:manualLayout>
              </c:layout>
              <c:showLegendKey val="0"/>
              <c:showVal val="1"/>
              <c:showCatName val="0"/>
              <c:showSerName val="0"/>
              <c:showPercent val="0"/>
              <c:showBubbleSize val="0"/>
            </c:dLbl>
            <c:txPr>
              <a:bodyPr/>
              <a:lstStyle/>
              <a:p>
                <a:pPr>
                  <a:defRPr sz="2000" b="1">
                    <a:solidFill>
                      <a:schemeClr val="bg1">
                        <a:lumMod val="50000"/>
                      </a:schemeClr>
                    </a:solidFill>
                    <a:latin typeface="Arial" pitchFamily="34" charset="0"/>
                    <a:cs typeface="Arial" pitchFamily="34" charset="0"/>
                  </a:defRPr>
                </a:pPr>
                <a:endParaRPr lang="en-US"/>
              </a:p>
            </c:txPr>
            <c:showLegendKey val="0"/>
            <c:showVal val="1"/>
            <c:showCatName val="0"/>
            <c:showSerName val="0"/>
            <c:showPercent val="0"/>
            <c:showBubbleSize val="0"/>
            <c:showLeaderLines val="0"/>
          </c:dLbls>
          <c:cat>
            <c:numRef>
              <c:f>Sheet1!$A$2:$A$6</c:f>
              <c:numCache>
                <c:formatCode>m/d/yyyy</c:formatCode>
                <c:ptCount val="5"/>
                <c:pt idx="0">
                  <c:v>41019</c:v>
                </c:pt>
                <c:pt idx="1">
                  <c:v>40821</c:v>
                </c:pt>
                <c:pt idx="2">
                  <c:v>40732</c:v>
                </c:pt>
                <c:pt idx="3">
                  <c:v>40625</c:v>
                </c:pt>
                <c:pt idx="4">
                  <c:v>40484</c:v>
                </c:pt>
              </c:numCache>
            </c:numRef>
          </c:cat>
          <c:val>
            <c:numRef>
              <c:f>Sheet1!$D$2:$D$6</c:f>
              <c:numCache>
                <c:formatCode>0</c:formatCode>
                <c:ptCount val="5"/>
                <c:pt idx="0">
                  <c:v>30</c:v>
                </c:pt>
                <c:pt idx="1">
                  <c:v>48</c:v>
                </c:pt>
                <c:pt idx="2">
                  <c:v>49</c:v>
                </c:pt>
                <c:pt idx="3">
                  <c:v>71</c:v>
                </c:pt>
                <c:pt idx="4">
                  <c:v>49</c:v>
                </c:pt>
              </c:numCache>
            </c:numRef>
          </c:val>
          <c:smooth val="0"/>
        </c:ser>
        <c:dLbls>
          <c:showLegendKey val="0"/>
          <c:showVal val="0"/>
          <c:showCatName val="0"/>
          <c:showSerName val="0"/>
          <c:showPercent val="0"/>
          <c:showBubbleSize val="0"/>
        </c:dLbls>
        <c:marker val="1"/>
        <c:smooth val="0"/>
        <c:axId val="70288896"/>
        <c:axId val="70290432"/>
      </c:lineChart>
      <c:dateAx>
        <c:axId val="70288896"/>
        <c:scaling>
          <c:orientation val="minMax"/>
          <c:max val="41034"/>
          <c:min val="40484"/>
        </c:scaling>
        <c:delete val="0"/>
        <c:axPos val="b"/>
        <c:numFmt formatCode="[$-409]mmm\-yy;@" sourceLinked="0"/>
        <c:majorTickMark val="out"/>
        <c:minorTickMark val="none"/>
        <c:tickLblPos val="nextTo"/>
        <c:txPr>
          <a:bodyPr/>
          <a:lstStyle/>
          <a:p>
            <a:pPr>
              <a:defRPr sz="1400">
                <a:solidFill>
                  <a:schemeClr val="tx1">
                    <a:lumMod val="75000"/>
                    <a:lumOff val="25000"/>
                  </a:schemeClr>
                </a:solidFill>
                <a:latin typeface="Arial" pitchFamily="34" charset="0"/>
                <a:cs typeface="Arial" pitchFamily="34" charset="0"/>
              </a:defRPr>
            </a:pPr>
            <a:endParaRPr lang="en-US"/>
          </a:p>
        </c:txPr>
        <c:crossAx val="70290432"/>
        <c:crosses val="autoZero"/>
        <c:auto val="1"/>
        <c:lblOffset val="100"/>
        <c:baseTimeUnit val="days"/>
        <c:majorUnit val="105"/>
        <c:majorTimeUnit val="days"/>
      </c:dateAx>
      <c:valAx>
        <c:axId val="70290432"/>
        <c:scaling>
          <c:orientation val="minMax"/>
          <c:max val="80"/>
        </c:scaling>
        <c:delete val="0"/>
        <c:axPos val="l"/>
        <c:majorGridlines>
          <c:spPr>
            <a:ln>
              <a:solidFill>
                <a:schemeClr val="bg1">
                  <a:lumMod val="50000"/>
                  <a:alpha val="75000"/>
                </a:schemeClr>
              </a:solidFill>
              <a:prstDash val="dash"/>
            </a:ln>
          </c:spPr>
        </c:majorGridlines>
        <c:numFmt formatCode="@" sourceLinked="0"/>
        <c:majorTickMark val="out"/>
        <c:minorTickMark val="none"/>
        <c:tickLblPos val="nextTo"/>
        <c:spPr>
          <a:noFill/>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70288896"/>
        <c:crosses val="autoZero"/>
        <c:crossBetween val="midCat"/>
        <c:majorUnit val="20"/>
      </c:valAx>
      <c:spPr>
        <a:noFill/>
        <a:ln>
          <a:noFill/>
        </a:ln>
      </c:spPr>
    </c:plotArea>
    <c:legend>
      <c:legendPos val="t"/>
      <c:layout>
        <c:manualLayout>
          <c:xMode val="edge"/>
          <c:yMode val="edge"/>
          <c:x val="3.4699904768541116E-2"/>
          <c:y val="6.8306010928961755E-2"/>
          <c:w val="0.92895291849580741"/>
          <c:h val="9.4798416591368687E-2"/>
        </c:manualLayout>
      </c:layout>
      <c:overlay val="0"/>
      <c:spPr>
        <a:noFill/>
        <a:ln>
          <a:noFill/>
        </a:ln>
      </c:spPr>
      <c:txPr>
        <a:bodyPr/>
        <a:lstStyle/>
        <a:p>
          <a:pPr>
            <a:defRPr sz="1600">
              <a:latin typeface="Arial" pitchFamily="34" charset="0"/>
              <a:cs typeface="Arial" pitchFamily="34" charset="0"/>
            </a:defRPr>
          </a:pPr>
          <a:endParaRPr lang="en-US"/>
        </a:p>
      </c:txPr>
    </c:legend>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35374631268436574"/>
          <c:y val="9.7901381659188449E-2"/>
          <c:w val="0.62264011799410024"/>
          <c:h val="0.81626216457088507"/>
        </c:manualLayout>
      </c:layout>
      <c:barChart>
        <c:barDir val="bar"/>
        <c:grouping val="clustered"/>
        <c:varyColors val="0"/>
        <c:ser>
          <c:idx val="0"/>
          <c:order val="0"/>
          <c:tx>
            <c:strRef>
              <c:f>Sheet1!$B$1</c:f>
              <c:strCache>
                <c:ptCount val="1"/>
                <c:pt idx="0">
                  <c:v>Kurd</c:v>
                </c:pt>
              </c:strCache>
            </c:strRef>
          </c:tx>
          <c:spPr>
            <a:solidFill>
              <a:schemeClr val="bg1">
                <a:lumMod val="50000"/>
              </a:schemeClr>
            </a:solidFill>
          </c:spPr>
          <c:invertIfNegative val="0"/>
          <c:dLbls>
            <c:txPr>
              <a:bodyPr/>
              <a:lstStyle/>
              <a:p>
                <a:pPr>
                  <a:defRPr sz="18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Corruption</c:v>
                </c:pt>
                <c:pt idx="1">
                  <c:v>Basic services</c:v>
                </c:pt>
                <c:pt idx="2">
                  <c:v>Jobs and unemployment</c:v>
                </c:pt>
                <c:pt idx="3">
                  <c:v>Security</c:v>
                </c:pt>
              </c:strCache>
            </c:strRef>
          </c:cat>
          <c:val>
            <c:numRef>
              <c:f>Sheet1!$B$2:$B$5</c:f>
              <c:numCache>
                <c:formatCode>General</c:formatCode>
                <c:ptCount val="4"/>
                <c:pt idx="0">
                  <c:v>47</c:v>
                </c:pt>
                <c:pt idx="1">
                  <c:v>11</c:v>
                </c:pt>
                <c:pt idx="2">
                  <c:v>56</c:v>
                </c:pt>
                <c:pt idx="3">
                  <c:v>11</c:v>
                </c:pt>
              </c:numCache>
            </c:numRef>
          </c:val>
        </c:ser>
        <c:ser>
          <c:idx val="1"/>
          <c:order val="1"/>
          <c:tx>
            <c:strRef>
              <c:f>Sheet1!$C$1</c:f>
              <c:strCache>
                <c:ptCount val="1"/>
                <c:pt idx="0">
                  <c:v>Shia</c:v>
                </c:pt>
              </c:strCache>
            </c:strRef>
          </c:tx>
          <c:spPr>
            <a:solidFill>
              <a:srgbClr val="9FD17D"/>
            </a:solidFill>
          </c:spPr>
          <c:invertIfNegative val="0"/>
          <c:dLbls>
            <c:txPr>
              <a:bodyPr/>
              <a:lstStyle/>
              <a:p>
                <a:pPr>
                  <a:defRPr sz="18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Corruption</c:v>
                </c:pt>
                <c:pt idx="1">
                  <c:v>Basic services</c:v>
                </c:pt>
                <c:pt idx="2">
                  <c:v>Jobs and unemployment</c:v>
                </c:pt>
                <c:pt idx="3">
                  <c:v>Security</c:v>
                </c:pt>
              </c:strCache>
            </c:strRef>
          </c:cat>
          <c:val>
            <c:numRef>
              <c:f>Sheet1!$C$2:$C$5</c:f>
              <c:numCache>
                <c:formatCode>General</c:formatCode>
                <c:ptCount val="4"/>
                <c:pt idx="0">
                  <c:v>18</c:v>
                </c:pt>
                <c:pt idx="1">
                  <c:v>54</c:v>
                </c:pt>
                <c:pt idx="2">
                  <c:v>57</c:v>
                </c:pt>
                <c:pt idx="3">
                  <c:v>23</c:v>
                </c:pt>
              </c:numCache>
            </c:numRef>
          </c:val>
        </c:ser>
        <c:ser>
          <c:idx val="2"/>
          <c:order val="2"/>
          <c:tx>
            <c:strRef>
              <c:f>Sheet1!$D$1</c:f>
              <c:strCache>
                <c:ptCount val="1"/>
                <c:pt idx="0">
                  <c:v>Non-Kurd Sunni</c:v>
                </c:pt>
              </c:strCache>
            </c:strRef>
          </c:tx>
          <c:spPr>
            <a:solidFill>
              <a:srgbClr val="6DB33F"/>
            </a:solidFill>
          </c:spPr>
          <c:invertIfNegative val="0"/>
          <c:dLbls>
            <c:txPr>
              <a:bodyPr/>
              <a:lstStyle/>
              <a:p>
                <a:pPr>
                  <a:defRPr sz="18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Corruption</c:v>
                </c:pt>
                <c:pt idx="1">
                  <c:v>Basic services</c:v>
                </c:pt>
                <c:pt idx="2">
                  <c:v>Jobs and unemployment</c:v>
                </c:pt>
                <c:pt idx="3">
                  <c:v>Security</c:v>
                </c:pt>
              </c:strCache>
            </c:strRef>
          </c:cat>
          <c:val>
            <c:numRef>
              <c:f>Sheet1!$D$2:$D$5</c:f>
              <c:numCache>
                <c:formatCode>General</c:formatCode>
                <c:ptCount val="4"/>
                <c:pt idx="0">
                  <c:v>22</c:v>
                </c:pt>
                <c:pt idx="1">
                  <c:v>31</c:v>
                </c:pt>
                <c:pt idx="2">
                  <c:v>47</c:v>
                </c:pt>
                <c:pt idx="3">
                  <c:v>48</c:v>
                </c:pt>
              </c:numCache>
            </c:numRef>
          </c:val>
        </c:ser>
        <c:dLbls>
          <c:showLegendKey val="0"/>
          <c:showVal val="0"/>
          <c:showCatName val="0"/>
          <c:showSerName val="0"/>
          <c:showPercent val="0"/>
          <c:showBubbleSize val="0"/>
        </c:dLbls>
        <c:gapWidth val="42"/>
        <c:axId val="70443392"/>
        <c:axId val="70444928"/>
      </c:barChart>
      <c:catAx>
        <c:axId val="70443392"/>
        <c:scaling>
          <c:orientation val="minMax"/>
        </c:scaling>
        <c:delete val="0"/>
        <c:axPos val="l"/>
        <c:numFmt formatCode="General" sourceLinked="1"/>
        <c:majorTickMark val="out"/>
        <c:minorTickMark val="none"/>
        <c:tickLblPos val="nextTo"/>
        <c:txPr>
          <a:bodyPr/>
          <a:lstStyle/>
          <a:p>
            <a:pPr>
              <a:defRPr b="1" baseline="0"/>
            </a:pPr>
            <a:endParaRPr lang="en-US"/>
          </a:p>
        </c:txPr>
        <c:crossAx val="70444928"/>
        <c:crosses val="autoZero"/>
        <c:auto val="0"/>
        <c:lblAlgn val="ctr"/>
        <c:lblOffset val="100"/>
        <c:noMultiLvlLbl val="0"/>
      </c:catAx>
      <c:valAx>
        <c:axId val="70444928"/>
        <c:scaling>
          <c:orientation val="minMax"/>
        </c:scaling>
        <c:delete val="0"/>
        <c:axPos val="b"/>
        <c:majorGridlines>
          <c:spPr>
            <a:ln>
              <a:solidFill>
                <a:schemeClr val="tx1">
                  <a:lumMod val="50000"/>
                  <a:lumOff val="50000"/>
                </a:schemeClr>
              </a:solidFill>
              <a:prstDash val="dash"/>
            </a:ln>
          </c:spPr>
        </c:majorGridlines>
        <c:numFmt formatCode="General" sourceLinked="1"/>
        <c:majorTickMark val="out"/>
        <c:minorTickMark val="none"/>
        <c:tickLblPos val="nextTo"/>
        <c:spPr>
          <a:ln>
            <a:noFill/>
          </a:ln>
        </c:spPr>
        <c:crossAx val="70443392"/>
        <c:crosses val="autoZero"/>
        <c:crossBetween val="between"/>
        <c:majorUnit val="20"/>
      </c:valAx>
    </c:plotArea>
    <c:legend>
      <c:legendPos val="t"/>
      <c:layout>
        <c:manualLayout>
          <c:xMode val="edge"/>
          <c:yMode val="edge"/>
          <c:x val="0.36343611362738948"/>
          <c:y val="1.3577961877359572E-2"/>
          <c:w val="0.51245371983369337"/>
          <c:h val="7.0358004882079148E-2"/>
        </c:manualLayout>
      </c:layout>
      <c:overlay val="0"/>
      <c:txPr>
        <a:bodyPr/>
        <a:lstStyle/>
        <a:p>
          <a:pPr>
            <a:defRPr b="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2942535944068938E-2"/>
          <c:y val="0.13482593130058354"/>
          <c:w val="0.93101675937296824"/>
          <c:h val="0.78953535098689187"/>
        </c:manualLayout>
      </c:layout>
      <c:lineChart>
        <c:grouping val="standard"/>
        <c:varyColors val="0"/>
        <c:ser>
          <c:idx val="0"/>
          <c:order val="0"/>
          <c:tx>
            <c:strRef>
              <c:f>Sheet1!$B$1</c:f>
              <c:strCache>
                <c:ptCount val="1"/>
                <c:pt idx="0">
                  <c:v>Shia worse</c:v>
                </c:pt>
              </c:strCache>
            </c:strRef>
          </c:tx>
          <c:spPr>
            <a:ln w="38100">
              <a:solidFill>
                <a:srgbClr val="6DB33F"/>
              </a:solidFill>
            </a:ln>
          </c:spPr>
          <c:marker>
            <c:symbol val="circle"/>
            <c:size val="6"/>
            <c:spPr>
              <a:solidFill>
                <a:srgbClr val="6DB33F"/>
              </a:solidFill>
              <a:ln>
                <a:solidFill>
                  <a:srgbClr val="6DB33F"/>
                </a:solidFill>
              </a:ln>
            </c:spPr>
          </c:marker>
          <c:dLbls>
            <c:dLbl>
              <c:idx val="0"/>
              <c:layout>
                <c:manualLayout>
                  <c:x val="-2.359882005899705E-2"/>
                  <c:y val="6.25E-2"/>
                </c:manualLayout>
              </c:layout>
              <c:showLegendKey val="0"/>
              <c:showVal val="1"/>
              <c:showCatName val="0"/>
              <c:showSerName val="0"/>
              <c:showPercent val="0"/>
              <c:showBubbleSize val="0"/>
            </c:dLbl>
            <c:dLbl>
              <c:idx val="1"/>
              <c:layout>
                <c:manualLayout>
                  <c:x val="-2.359882005899705E-2"/>
                  <c:y val="5.7065193771099566E-2"/>
                </c:manualLayout>
              </c:layout>
              <c:showLegendKey val="0"/>
              <c:showVal val="1"/>
              <c:showCatName val="0"/>
              <c:showSerName val="0"/>
              <c:showPercent val="0"/>
              <c:showBubbleSize val="0"/>
            </c:dLbl>
            <c:dLbl>
              <c:idx val="2"/>
              <c:layout>
                <c:manualLayout>
                  <c:x val="-2.9498525073746312E-2"/>
                  <c:y val="5.6610968754088414E-2"/>
                </c:manualLayout>
              </c:layout>
              <c:showLegendKey val="0"/>
              <c:showVal val="1"/>
              <c:showCatName val="0"/>
              <c:showSerName val="0"/>
              <c:showPercent val="0"/>
              <c:showBubbleSize val="0"/>
            </c:dLbl>
            <c:dLbl>
              <c:idx val="3"/>
              <c:layout>
                <c:manualLayout>
                  <c:x val="-3.2448493717046431E-2"/>
                  <c:y val="5.6610968754088414E-2"/>
                </c:manualLayout>
              </c:layout>
              <c:showLegendKey val="0"/>
              <c:showVal val="1"/>
              <c:showCatName val="0"/>
              <c:showSerName val="0"/>
              <c:showPercent val="0"/>
              <c:showBubbleSize val="0"/>
            </c:dLbl>
            <c:txPr>
              <a:bodyPr/>
              <a:lstStyle/>
              <a:p>
                <a:pPr>
                  <a:defRPr b="1">
                    <a:solidFill>
                      <a:srgbClr val="6DB33F"/>
                    </a:solidFill>
                  </a:defRPr>
                </a:pPr>
                <a:endParaRPr lang="en-US"/>
              </a:p>
            </c:txPr>
            <c:showLegendKey val="0"/>
            <c:showVal val="1"/>
            <c:showCatName val="0"/>
            <c:showSerName val="0"/>
            <c:showPercent val="0"/>
            <c:showBubbleSize val="0"/>
            <c:showLeaderLines val="0"/>
          </c:dLbls>
          <c:cat>
            <c:numRef>
              <c:f>Sheet1!$A$2:$A$5</c:f>
              <c:numCache>
                <c:formatCode>m/d/yyyy</c:formatCode>
                <c:ptCount val="4"/>
                <c:pt idx="0">
                  <c:v>40625</c:v>
                </c:pt>
                <c:pt idx="1">
                  <c:v>40732</c:v>
                </c:pt>
                <c:pt idx="2">
                  <c:v>40821</c:v>
                </c:pt>
                <c:pt idx="3">
                  <c:v>41019</c:v>
                </c:pt>
              </c:numCache>
            </c:numRef>
          </c:cat>
          <c:val>
            <c:numRef>
              <c:f>Sheet1!$B$2:$B$5</c:f>
              <c:numCache>
                <c:formatCode>General</c:formatCode>
                <c:ptCount val="4"/>
                <c:pt idx="0">
                  <c:v>27</c:v>
                </c:pt>
                <c:pt idx="1">
                  <c:v>36</c:v>
                </c:pt>
                <c:pt idx="2">
                  <c:v>36</c:v>
                </c:pt>
                <c:pt idx="3">
                  <c:v>36</c:v>
                </c:pt>
              </c:numCache>
            </c:numRef>
          </c:val>
          <c:smooth val="0"/>
        </c:ser>
        <c:ser>
          <c:idx val="1"/>
          <c:order val="1"/>
          <c:tx>
            <c:strRef>
              <c:f>Sheet1!$C$1</c:f>
              <c:strCache>
                <c:ptCount val="1"/>
                <c:pt idx="0">
                  <c:v>Non-Kurd Sunni worse</c:v>
                </c:pt>
              </c:strCache>
            </c:strRef>
          </c:tx>
          <c:spPr>
            <a:ln w="38100">
              <a:solidFill>
                <a:srgbClr val="458440"/>
              </a:solidFill>
            </a:ln>
          </c:spPr>
          <c:marker>
            <c:symbol val="square"/>
            <c:size val="6"/>
            <c:spPr>
              <a:solidFill>
                <a:srgbClr val="458440"/>
              </a:solidFill>
              <a:ln>
                <a:solidFill>
                  <a:srgbClr val="458440"/>
                </a:solidFill>
              </a:ln>
            </c:spPr>
          </c:marker>
          <c:dLbls>
            <c:dLbl>
              <c:idx val="0"/>
              <c:layout>
                <c:manualLayout>
                  <c:x val="-2.8038348082595869E-2"/>
                  <c:y val="-5.4205002582039655E-2"/>
                </c:manualLayout>
              </c:layout>
              <c:dLblPos val="r"/>
              <c:showLegendKey val="0"/>
              <c:showVal val="1"/>
              <c:showCatName val="0"/>
              <c:showSerName val="0"/>
              <c:showPercent val="0"/>
              <c:showBubbleSize val="0"/>
            </c:dLbl>
            <c:dLbl>
              <c:idx val="1"/>
              <c:layout>
                <c:manualLayout>
                  <c:x val="-2.5088495575221238E-2"/>
                  <c:y val="-5.4205002582039655E-2"/>
                </c:manualLayout>
              </c:layout>
              <c:dLblPos val="r"/>
              <c:showLegendKey val="0"/>
              <c:showVal val="1"/>
              <c:showCatName val="0"/>
              <c:showSerName val="0"/>
              <c:showPercent val="0"/>
              <c:showBubbleSize val="0"/>
            </c:dLbl>
            <c:dLbl>
              <c:idx val="2"/>
              <c:layout>
                <c:manualLayout>
                  <c:x val="-2.8038348082595817E-2"/>
                  <c:y val="-5.4205002582039682E-2"/>
                </c:manualLayout>
              </c:layout>
              <c:dLblPos val="r"/>
              <c:showLegendKey val="0"/>
              <c:showVal val="1"/>
              <c:showCatName val="0"/>
              <c:showSerName val="0"/>
              <c:showPercent val="0"/>
              <c:showBubbleSize val="0"/>
            </c:dLbl>
            <c:dLbl>
              <c:idx val="3"/>
              <c:layout>
                <c:manualLayout>
                  <c:x val="-3.3938169233270511E-2"/>
                  <c:y val="5.3355838050728382E-2"/>
                </c:manualLayout>
              </c:layout>
              <c:dLblPos val="r"/>
              <c:showLegendKey val="0"/>
              <c:showVal val="1"/>
              <c:showCatName val="0"/>
              <c:showSerName val="0"/>
              <c:showPercent val="0"/>
              <c:showBubbleSize val="0"/>
            </c:dLbl>
            <c:dLbl>
              <c:idx val="5"/>
              <c:delete val="1"/>
            </c:dLbl>
            <c:dLbl>
              <c:idx val="6"/>
              <c:delete val="1"/>
            </c:dLbl>
            <c:txPr>
              <a:bodyPr/>
              <a:lstStyle/>
              <a:p>
                <a:pPr>
                  <a:defRPr sz="1800" b="1">
                    <a:solidFill>
                      <a:srgbClr val="458440"/>
                    </a:solidFill>
                    <a:latin typeface="Arial" pitchFamily="34" charset="0"/>
                    <a:cs typeface="Arial" pitchFamily="34" charset="0"/>
                  </a:defRPr>
                </a:pPr>
                <a:endParaRPr lang="en-US"/>
              </a:p>
            </c:txPr>
            <c:dLblPos val="b"/>
            <c:showLegendKey val="0"/>
            <c:showVal val="1"/>
            <c:showCatName val="0"/>
            <c:showSerName val="0"/>
            <c:showPercent val="0"/>
            <c:showBubbleSize val="0"/>
            <c:showLeaderLines val="0"/>
          </c:dLbls>
          <c:cat>
            <c:numRef>
              <c:f>Sheet1!$A$2:$A$5</c:f>
              <c:numCache>
                <c:formatCode>m/d/yyyy</c:formatCode>
                <c:ptCount val="4"/>
                <c:pt idx="0">
                  <c:v>40625</c:v>
                </c:pt>
                <c:pt idx="1">
                  <c:v>40732</c:v>
                </c:pt>
                <c:pt idx="2">
                  <c:v>40821</c:v>
                </c:pt>
                <c:pt idx="3">
                  <c:v>41019</c:v>
                </c:pt>
              </c:numCache>
            </c:numRef>
          </c:cat>
          <c:val>
            <c:numRef>
              <c:f>Sheet1!$C$2:$C$5</c:f>
              <c:numCache>
                <c:formatCode>General</c:formatCode>
                <c:ptCount val="4"/>
                <c:pt idx="0">
                  <c:v>47</c:v>
                </c:pt>
                <c:pt idx="1">
                  <c:v>52</c:v>
                </c:pt>
                <c:pt idx="2">
                  <c:v>71</c:v>
                </c:pt>
                <c:pt idx="3">
                  <c:v>58</c:v>
                </c:pt>
              </c:numCache>
            </c:numRef>
          </c:val>
          <c:smooth val="0"/>
        </c:ser>
        <c:ser>
          <c:idx val="2"/>
          <c:order val="2"/>
          <c:tx>
            <c:strRef>
              <c:f>Sheet1!$D$1</c:f>
              <c:strCache>
                <c:ptCount val="1"/>
                <c:pt idx="0">
                  <c:v>Kurd worse</c:v>
                </c:pt>
              </c:strCache>
            </c:strRef>
          </c:tx>
          <c:spPr>
            <a:ln>
              <a:solidFill>
                <a:schemeClr val="bg1">
                  <a:lumMod val="50000"/>
                </a:schemeClr>
              </a:solidFill>
            </a:ln>
          </c:spPr>
          <c:marker>
            <c:spPr>
              <a:solidFill>
                <a:schemeClr val="bg1">
                  <a:lumMod val="50000"/>
                </a:schemeClr>
              </a:solidFill>
              <a:ln>
                <a:solidFill>
                  <a:schemeClr val="bg1">
                    <a:lumMod val="50000"/>
                  </a:schemeClr>
                </a:solidFill>
              </a:ln>
            </c:spPr>
          </c:marker>
          <c:dLbls>
            <c:dLbl>
              <c:idx val="0"/>
              <c:layout>
                <c:manualLayout>
                  <c:x val="-2.8023598820058997E-2"/>
                  <c:y val="-5.0949871878679574E-2"/>
                </c:manualLayout>
              </c:layout>
              <c:showLegendKey val="0"/>
              <c:showVal val="1"/>
              <c:showCatName val="0"/>
              <c:showSerName val="0"/>
              <c:showPercent val="0"/>
              <c:showBubbleSize val="0"/>
            </c:dLbl>
            <c:dLbl>
              <c:idx val="1"/>
              <c:layout>
                <c:manualLayout>
                  <c:x val="-2.5073746312684365E-2"/>
                  <c:y val="-5.3780420316383998E-2"/>
                </c:manualLayout>
              </c:layout>
              <c:showLegendKey val="0"/>
              <c:showVal val="1"/>
              <c:showCatName val="0"/>
              <c:showSerName val="0"/>
              <c:showPercent val="0"/>
              <c:showBubbleSize val="0"/>
            </c:dLbl>
            <c:dLbl>
              <c:idx val="2"/>
              <c:layout>
                <c:manualLayout>
                  <c:x val="-2.8023598820058997E-2"/>
                  <c:y val="-5.0949871878679519E-2"/>
                </c:manualLayout>
              </c:layout>
              <c:showLegendKey val="0"/>
              <c:showVal val="1"/>
              <c:showCatName val="0"/>
              <c:showSerName val="0"/>
              <c:showPercent val="0"/>
              <c:showBubbleSize val="0"/>
            </c:dLbl>
            <c:dLbl>
              <c:idx val="3"/>
              <c:layout>
                <c:manualLayout>
                  <c:x val="-1.9174157433860591E-2"/>
                  <c:y val="-5.0949871878679574E-2"/>
                </c:manualLayout>
              </c:layout>
              <c:showLegendKey val="0"/>
              <c:showVal val="1"/>
              <c:showCatName val="0"/>
              <c:showSerName val="0"/>
              <c:showPercent val="0"/>
              <c:showBubbleSize val="0"/>
            </c:dLbl>
            <c:txPr>
              <a:bodyPr/>
              <a:lstStyle/>
              <a:p>
                <a:pPr>
                  <a:defRPr b="1">
                    <a:solidFill>
                      <a:schemeClr val="bg1">
                        <a:lumMod val="50000"/>
                      </a:schemeClr>
                    </a:solidFill>
                  </a:defRPr>
                </a:pPr>
                <a:endParaRPr lang="en-US"/>
              </a:p>
            </c:txPr>
            <c:showLegendKey val="0"/>
            <c:showVal val="1"/>
            <c:showCatName val="0"/>
            <c:showSerName val="0"/>
            <c:showPercent val="0"/>
            <c:showBubbleSize val="0"/>
            <c:showLeaderLines val="0"/>
          </c:dLbls>
          <c:cat>
            <c:numRef>
              <c:f>Sheet1!$A$2:$A$5</c:f>
              <c:numCache>
                <c:formatCode>m/d/yyyy</c:formatCode>
                <c:ptCount val="4"/>
                <c:pt idx="0">
                  <c:v>40625</c:v>
                </c:pt>
                <c:pt idx="1">
                  <c:v>40732</c:v>
                </c:pt>
                <c:pt idx="2">
                  <c:v>40821</c:v>
                </c:pt>
                <c:pt idx="3">
                  <c:v>41019</c:v>
                </c:pt>
              </c:numCache>
            </c:numRef>
          </c:cat>
          <c:val>
            <c:numRef>
              <c:f>Sheet1!$D$2:$D$5</c:f>
              <c:numCache>
                <c:formatCode>General</c:formatCode>
                <c:ptCount val="4"/>
                <c:pt idx="0">
                  <c:v>28</c:v>
                </c:pt>
                <c:pt idx="1">
                  <c:v>36</c:v>
                </c:pt>
                <c:pt idx="2">
                  <c:v>56</c:v>
                </c:pt>
                <c:pt idx="3">
                  <c:v>61</c:v>
                </c:pt>
              </c:numCache>
            </c:numRef>
          </c:val>
          <c:smooth val="0"/>
        </c:ser>
        <c:dLbls>
          <c:showLegendKey val="0"/>
          <c:showVal val="0"/>
          <c:showCatName val="0"/>
          <c:showSerName val="0"/>
          <c:showPercent val="0"/>
          <c:showBubbleSize val="0"/>
        </c:dLbls>
        <c:marker val="1"/>
        <c:smooth val="0"/>
        <c:axId val="129907328"/>
        <c:axId val="129913216"/>
      </c:lineChart>
      <c:dateAx>
        <c:axId val="129907328"/>
        <c:scaling>
          <c:orientation val="minMax"/>
          <c:max val="41034"/>
          <c:min val="40603"/>
        </c:scaling>
        <c:delete val="0"/>
        <c:axPos val="b"/>
        <c:numFmt formatCode="[$-409]mmm\-yy;@" sourceLinked="0"/>
        <c:majorTickMark val="out"/>
        <c:minorTickMark val="none"/>
        <c:tickLblPos val="nextTo"/>
        <c:txPr>
          <a:bodyPr/>
          <a:lstStyle/>
          <a:p>
            <a:pPr>
              <a:defRPr sz="1400">
                <a:solidFill>
                  <a:schemeClr val="tx1">
                    <a:lumMod val="75000"/>
                    <a:lumOff val="25000"/>
                  </a:schemeClr>
                </a:solidFill>
                <a:latin typeface="Arial" pitchFamily="34" charset="0"/>
                <a:cs typeface="Arial" pitchFamily="34" charset="0"/>
              </a:defRPr>
            </a:pPr>
            <a:endParaRPr lang="en-US"/>
          </a:p>
        </c:txPr>
        <c:crossAx val="129913216"/>
        <c:crosses val="autoZero"/>
        <c:auto val="1"/>
        <c:lblOffset val="100"/>
        <c:baseTimeUnit val="days"/>
        <c:majorUnit val="3"/>
        <c:majorTimeUnit val="months"/>
      </c:dateAx>
      <c:valAx>
        <c:axId val="129913216"/>
        <c:scaling>
          <c:orientation val="minMax"/>
          <c:max val="80"/>
        </c:scaling>
        <c:delete val="0"/>
        <c:axPos val="l"/>
        <c:majorGridlines>
          <c:spPr>
            <a:ln>
              <a:solidFill>
                <a:schemeClr val="bg1">
                  <a:lumMod val="50000"/>
                  <a:alpha val="75000"/>
                </a:schemeClr>
              </a:solidFill>
              <a:prstDash val="dash"/>
            </a:ln>
          </c:spPr>
        </c:majorGridlines>
        <c:numFmt formatCode="@" sourceLinked="0"/>
        <c:majorTickMark val="out"/>
        <c:minorTickMark val="none"/>
        <c:tickLblPos val="nextTo"/>
        <c:spPr>
          <a:noFill/>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129907328"/>
        <c:crosses val="autoZero"/>
        <c:crossBetween val="midCat"/>
        <c:majorUnit val="20"/>
      </c:valAx>
      <c:spPr>
        <a:noFill/>
        <a:ln>
          <a:noFill/>
        </a:ln>
      </c:spPr>
    </c:plotArea>
    <c:legend>
      <c:legendPos val="t"/>
      <c:layout>
        <c:manualLayout>
          <c:xMode val="edge"/>
          <c:yMode val="edge"/>
          <c:x val="0.15792232829303418"/>
          <c:y val="3.1136032814748627E-2"/>
          <c:w val="0.69017443616008189"/>
          <c:h val="7.3336389731305171E-2"/>
        </c:manualLayout>
      </c:layout>
      <c:overlay val="0"/>
      <c:spPr>
        <a:noFill/>
        <a:ln>
          <a:noFill/>
        </a:ln>
      </c:spPr>
      <c:txPr>
        <a:bodyPr/>
        <a:lstStyle/>
        <a:p>
          <a:pPr>
            <a:defRPr sz="1800">
              <a:latin typeface="Arial" pitchFamily="34" charset="0"/>
              <a:cs typeface="Arial" pitchFamily="34" charset="0"/>
            </a:defRPr>
          </a:pPr>
          <a:endParaRPr lang="en-US"/>
        </a:p>
      </c:txPr>
    </c:legend>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2128645133576613E-2"/>
          <c:y val="0.2687066312959529"/>
          <c:w val="0.92787135486642336"/>
          <c:h val="0.61174567304307836"/>
        </c:manualLayout>
      </c:layout>
      <c:barChart>
        <c:barDir val="col"/>
        <c:grouping val="clustered"/>
        <c:varyColors val="0"/>
        <c:ser>
          <c:idx val="0"/>
          <c:order val="0"/>
          <c:spPr>
            <a:solidFill>
              <a:srgbClr val="6DB33F"/>
            </a:solidFill>
            <a:ln>
              <a:solidFill>
                <a:srgbClr val="6DB33F"/>
              </a:solidFill>
            </a:ln>
            <a:effectLst/>
          </c:spPr>
          <c:invertIfNegative val="0"/>
          <c:dPt>
            <c:idx val="1"/>
            <c:invertIfNegative val="0"/>
            <c:bubble3D val="0"/>
            <c:spPr>
              <a:solidFill>
                <a:srgbClr val="6DB33F"/>
              </a:solidFill>
              <a:ln>
                <a:noFill/>
              </a:ln>
              <a:effectLst/>
            </c:spPr>
          </c:dPt>
          <c:dLbls>
            <c:dLbl>
              <c:idx val="2"/>
              <c:layout>
                <c:manualLayout>
                  <c:x val="0"/>
                  <c:y val="7.5320862691352505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Total</c:v>
                </c:pt>
                <c:pt idx="1">
                  <c:v>Shia</c:v>
                </c:pt>
                <c:pt idx="2">
                  <c:v>Non-Kurd Sunni</c:v>
                </c:pt>
                <c:pt idx="3">
                  <c:v>Kurd</c:v>
                </c:pt>
              </c:strCache>
            </c:strRef>
          </c:cat>
          <c:val>
            <c:numRef>
              <c:f>Sheet1!$B$2:$B$5</c:f>
              <c:numCache>
                <c:formatCode>General</c:formatCode>
                <c:ptCount val="4"/>
                <c:pt idx="0">
                  <c:v>35</c:v>
                </c:pt>
                <c:pt idx="1">
                  <c:v>23</c:v>
                </c:pt>
                <c:pt idx="2">
                  <c:v>58</c:v>
                </c:pt>
                <c:pt idx="3">
                  <c:v>53</c:v>
                </c:pt>
              </c:numCache>
            </c:numRef>
          </c:val>
        </c:ser>
        <c:ser>
          <c:idx val="1"/>
          <c:order val="1"/>
          <c:spPr>
            <a:solidFill>
              <a:schemeClr val="bg1">
                <a:lumMod val="50000"/>
              </a:schemeClr>
            </a:solidFill>
          </c:spPr>
          <c:invertIfNegative val="0"/>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Total</c:v>
                </c:pt>
                <c:pt idx="1">
                  <c:v>Shia</c:v>
                </c:pt>
                <c:pt idx="2">
                  <c:v>Non-Kurd Sunni</c:v>
                </c:pt>
                <c:pt idx="3">
                  <c:v>Kurd</c:v>
                </c:pt>
              </c:strCache>
            </c:strRef>
          </c:cat>
          <c:val>
            <c:numRef>
              <c:f>Sheet1!$C$2:$C$5</c:f>
              <c:numCache>
                <c:formatCode>General</c:formatCode>
                <c:ptCount val="4"/>
                <c:pt idx="0">
                  <c:v>56</c:v>
                </c:pt>
                <c:pt idx="1">
                  <c:v>68</c:v>
                </c:pt>
                <c:pt idx="2">
                  <c:v>38</c:v>
                </c:pt>
                <c:pt idx="3">
                  <c:v>26</c:v>
                </c:pt>
              </c:numCache>
            </c:numRef>
          </c:val>
        </c:ser>
        <c:dLbls>
          <c:showLegendKey val="0"/>
          <c:showVal val="0"/>
          <c:showCatName val="0"/>
          <c:showSerName val="0"/>
          <c:showPercent val="0"/>
          <c:showBubbleSize val="0"/>
        </c:dLbls>
        <c:gapWidth val="39"/>
        <c:axId val="70523904"/>
        <c:axId val="70546176"/>
      </c:barChart>
      <c:catAx>
        <c:axId val="70523904"/>
        <c:scaling>
          <c:orientation val="minMax"/>
        </c:scaling>
        <c:delete val="0"/>
        <c:axPos val="b"/>
        <c:numFmt formatCode="General" sourceLinked="1"/>
        <c:majorTickMark val="out"/>
        <c:minorTickMark val="none"/>
        <c:tickLblPos val="nextTo"/>
        <c:txPr>
          <a:bodyPr/>
          <a:lstStyle/>
          <a:p>
            <a:pPr>
              <a:defRPr sz="1800" b="1"/>
            </a:pPr>
            <a:endParaRPr lang="en-US"/>
          </a:p>
        </c:txPr>
        <c:crossAx val="70546176"/>
        <c:crosses val="autoZero"/>
        <c:auto val="1"/>
        <c:lblAlgn val="ctr"/>
        <c:lblOffset val="100"/>
        <c:noMultiLvlLbl val="0"/>
      </c:catAx>
      <c:valAx>
        <c:axId val="70546176"/>
        <c:scaling>
          <c:orientation val="minMax"/>
          <c:max val="8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solidFill>
                  <a:schemeClr val="tx1">
                    <a:lumMod val="75000"/>
                    <a:lumOff val="25000"/>
                  </a:schemeClr>
                </a:solidFill>
              </a:defRPr>
            </a:pPr>
            <a:endParaRPr lang="en-US"/>
          </a:p>
        </c:txPr>
        <c:crossAx val="70523904"/>
        <c:crosses val="autoZero"/>
        <c:crossBetween val="between"/>
        <c:majorUnit val="20"/>
      </c:valAx>
    </c:plotArea>
    <c:plotVisOnly val="1"/>
    <c:dispBlanksAs val="gap"/>
    <c:showDLblsOverMax val="0"/>
  </c:chart>
  <c:spPr>
    <a:noFill/>
    <a:ln>
      <a:noFill/>
    </a:ln>
  </c:spPr>
  <c:txPr>
    <a:bodyPr/>
    <a:lstStyle/>
    <a:p>
      <a:pPr>
        <a:defRPr sz="1400">
          <a:latin typeface="Arial" pitchFamily="34" charset="0"/>
          <a:cs typeface="Arial" pitchFamily="34" charset="0"/>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646665694565956E-2"/>
          <c:y val="0.3138998538605895"/>
          <c:w val="0.93037802566345873"/>
          <c:h val="0.59880608743802399"/>
        </c:manualLayout>
      </c:layout>
      <c:barChart>
        <c:barDir val="col"/>
        <c:grouping val="clustered"/>
        <c:varyColors val="0"/>
        <c:ser>
          <c:idx val="0"/>
          <c:order val="0"/>
          <c:tx>
            <c:strRef>
              <c:f>Sheet1!$B$1</c:f>
              <c:strCache>
                <c:ptCount val="1"/>
                <c:pt idx="0">
                  <c:v>Too much power</c:v>
                </c:pt>
              </c:strCache>
            </c:strRef>
          </c:tx>
          <c:spPr>
            <a:solidFill>
              <a:srgbClr val="6DB33F"/>
            </a:solidFill>
            <a:ln>
              <a:solidFill>
                <a:srgbClr val="6DB33F"/>
              </a:solidFill>
            </a:ln>
          </c:spPr>
          <c:invertIfNegative val="0"/>
          <c:dLbls>
            <c:dLbl>
              <c:idx val="6"/>
              <c:layout>
                <c:manualLayout>
                  <c:x val="6.0206972133297759E-3"/>
                  <c:y val="1.4454745576157918E-2"/>
                </c:manualLayout>
              </c:layout>
              <c:spPr/>
              <c:txPr>
                <a:bodyPr/>
                <a:lstStyle/>
                <a:p>
                  <a:pPr>
                    <a:defRPr sz="2000">
                      <a:solidFill>
                        <a:schemeClr val="tx1"/>
                      </a:solidFill>
                    </a:defRPr>
                  </a:pPr>
                  <a:endParaRPr lang="en-US"/>
                </a:p>
              </c:txPr>
              <c:dLblPos val="outEnd"/>
              <c:showLegendKey val="0"/>
              <c:showVal val="1"/>
              <c:showCatName val="0"/>
              <c:showSerName val="0"/>
              <c:showPercent val="0"/>
              <c:showBubbleSize val="0"/>
            </c:dLbl>
            <c:txPr>
              <a:bodyPr/>
              <a:lstStyle/>
              <a:p>
                <a:pPr>
                  <a:defRPr sz="2000">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Total</c:v>
                </c:pt>
                <c:pt idx="1">
                  <c:v>Shia</c:v>
                </c:pt>
                <c:pt idx="2">
                  <c:v>non-Kurd Sunni</c:v>
                </c:pt>
                <c:pt idx="3">
                  <c:v>Kurd</c:v>
                </c:pt>
              </c:strCache>
            </c:strRef>
          </c:cat>
          <c:val>
            <c:numRef>
              <c:f>Sheet1!$B$2:$B$5</c:f>
              <c:numCache>
                <c:formatCode>General</c:formatCode>
                <c:ptCount val="4"/>
                <c:pt idx="0">
                  <c:v>46</c:v>
                </c:pt>
                <c:pt idx="1">
                  <c:v>36</c:v>
                </c:pt>
                <c:pt idx="2">
                  <c:v>69</c:v>
                </c:pt>
                <c:pt idx="3">
                  <c:v>58</c:v>
                </c:pt>
              </c:numCache>
            </c:numRef>
          </c:val>
        </c:ser>
        <c:ser>
          <c:idx val="1"/>
          <c:order val="1"/>
          <c:tx>
            <c:strRef>
              <c:f>Sheet1!$C$1</c:f>
              <c:strCache>
                <c:ptCount val="1"/>
                <c:pt idx="0">
                  <c:v>Just the right amount</c:v>
                </c:pt>
              </c:strCache>
            </c:strRef>
          </c:tx>
          <c:spPr>
            <a:solidFill>
              <a:srgbClr val="9FD17D"/>
            </a:solidFill>
            <a:ln>
              <a:noFill/>
            </a:ln>
          </c:spPr>
          <c:invertIfNegative val="0"/>
          <c:dLbls>
            <c:dLbl>
              <c:idx val="2"/>
              <c:layout>
                <c:manualLayout>
                  <c:x val="0"/>
                  <c:y val="6.4274405215477101E-2"/>
                </c:manualLayout>
              </c:layout>
              <c:dLblPos val="outEnd"/>
              <c:showLegendKey val="0"/>
              <c:showVal val="1"/>
              <c:showCatName val="0"/>
              <c:showSerName val="0"/>
              <c:showPercent val="0"/>
              <c:showBubbleSize val="0"/>
            </c:dLbl>
            <c:txPr>
              <a:bodyPr/>
              <a:lstStyle/>
              <a:p>
                <a:pPr>
                  <a:defRPr sz="2000">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Total</c:v>
                </c:pt>
                <c:pt idx="1">
                  <c:v>Shia</c:v>
                </c:pt>
                <c:pt idx="2">
                  <c:v>non-Kurd Sunni</c:v>
                </c:pt>
                <c:pt idx="3">
                  <c:v>Kurd</c:v>
                </c:pt>
              </c:strCache>
            </c:strRef>
          </c:cat>
          <c:val>
            <c:numRef>
              <c:f>Sheet1!$C$2:$C$5</c:f>
              <c:numCache>
                <c:formatCode>General</c:formatCode>
                <c:ptCount val="4"/>
                <c:pt idx="0">
                  <c:v>32</c:v>
                </c:pt>
                <c:pt idx="1">
                  <c:v>41</c:v>
                </c:pt>
                <c:pt idx="2">
                  <c:v>17</c:v>
                </c:pt>
                <c:pt idx="3">
                  <c:v>12</c:v>
                </c:pt>
              </c:numCache>
            </c:numRef>
          </c:val>
        </c:ser>
        <c:ser>
          <c:idx val="2"/>
          <c:order val="2"/>
          <c:tx>
            <c:strRef>
              <c:f>Sheet1!$D$1</c:f>
              <c:strCache>
                <c:ptCount val="1"/>
                <c:pt idx="0">
                  <c:v>Not enough</c:v>
                </c:pt>
              </c:strCache>
            </c:strRef>
          </c:tx>
          <c:spPr>
            <a:solidFill>
              <a:schemeClr val="bg1">
                <a:lumMod val="50000"/>
              </a:schemeClr>
            </a:solidFill>
          </c:spPr>
          <c:invertIfNegative val="0"/>
          <c:dLbls>
            <c:dLbl>
              <c:idx val="2"/>
              <c:layout>
                <c:manualLayout>
                  <c:x val="-1.505174303332444E-3"/>
                  <c:y val="5.4883075740015622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Total</c:v>
                </c:pt>
                <c:pt idx="1">
                  <c:v>Shia</c:v>
                </c:pt>
                <c:pt idx="2">
                  <c:v>non-Kurd Sunni</c:v>
                </c:pt>
                <c:pt idx="3">
                  <c:v>Kurd</c:v>
                </c:pt>
              </c:strCache>
            </c:strRef>
          </c:cat>
          <c:val>
            <c:numRef>
              <c:f>Sheet1!$D$2:$D$5</c:f>
              <c:numCache>
                <c:formatCode>General</c:formatCode>
                <c:ptCount val="4"/>
                <c:pt idx="0">
                  <c:v>14</c:v>
                </c:pt>
                <c:pt idx="1">
                  <c:v>14</c:v>
                </c:pt>
                <c:pt idx="2">
                  <c:v>7</c:v>
                </c:pt>
                <c:pt idx="3">
                  <c:v>23</c:v>
                </c:pt>
              </c:numCache>
            </c:numRef>
          </c:val>
        </c:ser>
        <c:dLbls>
          <c:showLegendKey val="0"/>
          <c:showVal val="0"/>
          <c:showCatName val="0"/>
          <c:showSerName val="0"/>
          <c:showPercent val="0"/>
          <c:showBubbleSize val="0"/>
        </c:dLbls>
        <c:gapWidth val="65"/>
        <c:axId val="59397248"/>
        <c:axId val="59398784"/>
      </c:barChart>
      <c:catAx>
        <c:axId val="59397248"/>
        <c:scaling>
          <c:orientation val="minMax"/>
        </c:scaling>
        <c:delete val="0"/>
        <c:axPos val="b"/>
        <c:numFmt formatCode="General" sourceLinked="1"/>
        <c:majorTickMark val="out"/>
        <c:minorTickMark val="none"/>
        <c:tickLblPos val="nextTo"/>
        <c:txPr>
          <a:bodyPr/>
          <a:lstStyle/>
          <a:p>
            <a:pPr>
              <a:defRPr sz="1800"/>
            </a:pPr>
            <a:endParaRPr lang="en-US"/>
          </a:p>
        </c:txPr>
        <c:crossAx val="59398784"/>
        <c:crosses val="autoZero"/>
        <c:auto val="1"/>
        <c:lblAlgn val="ctr"/>
        <c:lblOffset val="100"/>
        <c:noMultiLvlLbl val="0"/>
      </c:catAx>
      <c:valAx>
        <c:axId val="59398784"/>
        <c:scaling>
          <c:orientation val="minMax"/>
          <c:max val="8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b="0"/>
            </a:pPr>
            <a:endParaRPr lang="en-US"/>
          </a:p>
        </c:txPr>
        <c:crossAx val="59397248"/>
        <c:crosses val="autoZero"/>
        <c:crossBetween val="between"/>
        <c:majorUnit val="20"/>
      </c:valAx>
    </c:plotArea>
    <c:legend>
      <c:legendPos val="t"/>
      <c:legendEntry>
        <c:idx val="0"/>
        <c:txPr>
          <a:bodyPr/>
          <a:lstStyle/>
          <a:p>
            <a:pPr>
              <a:defRPr sz="1800" b="0"/>
            </a:pPr>
            <a:endParaRPr lang="en-US"/>
          </a:p>
        </c:txPr>
      </c:legendEntry>
      <c:legendEntry>
        <c:idx val="1"/>
        <c:txPr>
          <a:bodyPr/>
          <a:lstStyle/>
          <a:p>
            <a:pPr>
              <a:defRPr sz="1800" b="0"/>
            </a:pPr>
            <a:endParaRPr lang="en-US"/>
          </a:p>
        </c:txPr>
      </c:legendEntry>
      <c:layout>
        <c:manualLayout>
          <c:xMode val="edge"/>
          <c:yMode val="edge"/>
          <c:x val="0.15073360654814821"/>
          <c:y val="9.3685723681929664E-2"/>
          <c:w val="0.7604611095552376"/>
          <c:h val="6.4450006747758595E-2"/>
        </c:manualLayout>
      </c:layout>
      <c:overlay val="0"/>
      <c:spPr>
        <a:noFill/>
        <a:ln>
          <a:noFill/>
        </a:ln>
      </c:spPr>
      <c:txPr>
        <a:bodyPr/>
        <a:lstStyle/>
        <a:p>
          <a:pPr>
            <a:defRPr sz="1800" b="0"/>
          </a:pPr>
          <a:endParaRPr lang="en-US"/>
        </a:p>
      </c:txPr>
    </c:legend>
    <c:plotVisOnly val="1"/>
    <c:dispBlanksAs val="gap"/>
    <c:showDLblsOverMax val="0"/>
  </c:chart>
  <c:spPr>
    <a:noFill/>
    <a:ln>
      <a:noFill/>
    </a:ln>
  </c:spPr>
  <c:txPr>
    <a:bodyPr/>
    <a:lstStyle/>
    <a:p>
      <a:pPr>
        <a:defRPr sz="1200" b="1">
          <a:latin typeface="Arial" pitchFamily="34" charset="0"/>
          <a:cs typeface="Arial" pitchFamily="34" charset="0"/>
        </a:defRPr>
      </a:pPr>
      <a:endParaRPr lang="en-US"/>
    </a:p>
  </c:txPr>
  <c:externalData r:id="rId1">
    <c:autoUpdate val="0"/>
  </c:externalData>
  <c:userShapes r:id="rId2"/>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3612156218755131E-2"/>
          <c:y val="0.38753476402345738"/>
          <c:w val="0.95638784378124486"/>
          <c:h val="0.492917540315574"/>
        </c:manualLayout>
      </c:layout>
      <c:barChart>
        <c:barDir val="col"/>
        <c:grouping val="clustered"/>
        <c:varyColors val="0"/>
        <c:ser>
          <c:idx val="0"/>
          <c:order val="0"/>
          <c:spPr>
            <a:solidFill>
              <a:srgbClr val="6DB33F"/>
            </a:solidFill>
            <a:ln>
              <a:solidFill>
                <a:srgbClr val="6DB33F"/>
              </a:solidFill>
            </a:ln>
            <a:effectLst/>
          </c:spPr>
          <c:invertIfNegative val="0"/>
          <c:dPt>
            <c:idx val="1"/>
            <c:invertIfNegative val="0"/>
            <c:bubble3D val="0"/>
            <c:spPr>
              <a:solidFill>
                <a:srgbClr val="6DB33F"/>
              </a:solidFill>
              <a:ln>
                <a:noFill/>
              </a:ln>
              <a:effectLst/>
            </c:spPr>
          </c:dPt>
          <c:dLbls>
            <c:dLbl>
              <c:idx val="2"/>
              <c:layout>
                <c:manualLayout>
                  <c:x val="0"/>
                  <c:y val="7.5320862691352505E-2"/>
                </c:manualLayout>
              </c:layout>
              <c:dLblPos val="outEnd"/>
              <c:showLegendKey val="0"/>
              <c:showVal val="1"/>
              <c:showCatName val="0"/>
              <c:showSerName val="0"/>
              <c:showPercent val="0"/>
              <c:showBubbleSize val="0"/>
            </c:dLbl>
            <c:dLbl>
              <c:idx val="3"/>
              <c:layout>
                <c:manualLayout>
                  <c:x val="-1.0446223104016404E-16"/>
                  <c:y val="6.9599334883252581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Sheet1!$A$2:$A$9</c:f>
              <c:strCache>
                <c:ptCount val="8"/>
                <c:pt idx="0">
                  <c:v>Total</c:v>
                </c:pt>
                <c:pt idx="1">
                  <c:v>Shia</c:v>
                </c:pt>
                <c:pt idx="2">
                  <c:v>Non-Kurd Sunni</c:v>
                </c:pt>
                <c:pt idx="3">
                  <c:v>Kurd</c:v>
                </c:pt>
                <c:pt idx="4">
                  <c:v>Total</c:v>
                </c:pt>
                <c:pt idx="5">
                  <c:v>Shia</c:v>
                </c:pt>
                <c:pt idx="6">
                  <c:v>Non-Kurd Sunni</c:v>
                </c:pt>
                <c:pt idx="7">
                  <c:v>Kurd</c:v>
                </c:pt>
              </c:strCache>
            </c:strRef>
          </c:cat>
          <c:val>
            <c:numRef>
              <c:f>Sheet1!$B$2:$B$9</c:f>
              <c:numCache>
                <c:formatCode>General</c:formatCode>
                <c:ptCount val="8"/>
                <c:pt idx="0">
                  <c:v>51</c:v>
                </c:pt>
                <c:pt idx="1">
                  <c:v>68</c:v>
                </c:pt>
                <c:pt idx="2">
                  <c:v>30</c:v>
                </c:pt>
                <c:pt idx="3">
                  <c:v>9</c:v>
                </c:pt>
                <c:pt idx="4">
                  <c:v>35</c:v>
                </c:pt>
                <c:pt idx="5">
                  <c:v>46</c:v>
                </c:pt>
                <c:pt idx="6">
                  <c:v>14</c:v>
                </c:pt>
                <c:pt idx="7">
                  <c:v>24</c:v>
                </c:pt>
              </c:numCache>
            </c:numRef>
          </c:val>
        </c:ser>
        <c:ser>
          <c:idx val="1"/>
          <c:order val="1"/>
          <c:spPr>
            <a:solidFill>
              <a:schemeClr val="bg1">
                <a:lumMod val="50000"/>
              </a:schemeClr>
            </a:solidFill>
          </c:spPr>
          <c:invertIfNegative val="0"/>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Sheet1!$A$2:$A$9</c:f>
              <c:strCache>
                <c:ptCount val="8"/>
                <c:pt idx="0">
                  <c:v>Total</c:v>
                </c:pt>
                <c:pt idx="1">
                  <c:v>Shia</c:v>
                </c:pt>
                <c:pt idx="2">
                  <c:v>Non-Kurd Sunni</c:v>
                </c:pt>
                <c:pt idx="3">
                  <c:v>Kurd</c:v>
                </c:pt>
                <c:pt idx="4">
                  <c:v>Total</c:v>
                </c:pt>
                <c:pt idx="5">
                  <c:v>Shia</c:v>
                </c:pt>
                <c:pt idx="6">
                  <c:v>Non-Kurd Sunni</c:v>
                </c:pt>
                <c:pt idx="7">
                  <c:v>Kurd</c:v>
                </c:pt>
              </c:strCache>
            </c:strRef>
          </c:cat>
          <c:val>
            <c:numRef>
              <c:f>Sheet1!$C$2:$C$9</c:f>
              <c:numCache>
                <c:formatCode>General</c:formatCode>
                <c:ptCount val="8"/>
                <c:pt idx="0">
                  <c:v>37</c:v>
                </c:pt>
                <c:pt idx="1">
                  <c:v>22</c:v>
                </c:pt>
                <c:pt idx="2">
                  <c:v>61</c:v>
                </c:pt>
                <c:pt idx="3">
                  <c:v>66</c:v>
                </c:pt>
                <c:pt idx="4">
                  <c:v>46</c:v>
                </c:pt>
                <c:pt idx="5">
                  <c:v>37</c:v>
                </c:pt>
                <c:pt idx="6">
                  <c:v>68</c:v>
                </c:pt>
                <c:pt idx="7">
                  <c:v>54</c:v>
                </c:pt>
              </c:numCache>
            </c:numRef>
          </c:val>
        </c:ser>
        <c:dLbls>
          <c:showLegendKey val="0"/>
          <c:showVal val="0"/>
          <c:showCatName val="0"/>
          <c:showSerName val="0"/>
          <c:showPercent val="0"/>
          <c:showBubbleSize val="0"/>
        </c:dLbls>
        <c:gapWidth val="39"/>
        <c:axId val="70698880"/>
        <c:axId val="70700416"/>
      </c:barChart>
      <c:catAx>
        <c:axId val="70698880"/>
        <c:scaling>
          <c:orientation val="minMax"/>
        </c:scaling>
        <c:delete val="0"/>
        <c:axPos val="b"/>
        <c:numFmt formatCode="General" sourceLinked="1"/>
        <c:majorTickMark val="out"/>
        <c:minorTickMark val="none"/>
        <c:tickLblPos val="nextTo"/>
        <c:txPr>
          <a:bodyPr/>
          <a:lstStyle/>
          <a:p>
            <a:pPr>
              <a:defRPr sz="1400" b="1"/>
            </a:pPr>
            <a:endParaRPr lang="en-US"/>
          </a:p>
        </c:txPr>
        <c:crossAx val="70700416"/>
        <c:crosses val="autoZero"/>
        <c:auto val="1"/>
        <c:lblAlgn val="ctr"/>
        <c:lblOffset val="100"/>
        <c:noMultiLvlLbl val="0"/>
      </c:catAx>
      <c:valAx>
        <c:axId val="70700416"/>
        <c:scaling>
          <c:orientation val="minMax"/>
          <c:max val="8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solidFill>
                  <a:schemeClr val="tx1">
                    <a:lumMod val="75000"/>
                    <a:lumOff val="25000"/>
                  </a:schemeClr>
                </a:solidFill>
              </a:defRPr>
            </a:pPr>
            <a:endParaRPr lang="en-US"/>
          </a:p>
        </c:txPr>
        <c:crossAx val="70698880"/>
        <c:crosses val="autoZero"/>
        <c:crossBetween val="between"/>
        <c:majorUnit val="20"/>
      </c:valAx>
    </c:plotArea>
    <c:plotVisOnly val="1"/>
    <c:dispBlanksAs val="gap"/>
    <c:showDLblsOverMax val="0"/>
  </c:chart>
  <c:spPr>
    <a:noFill/>
    <a:ln>
      <a:noFill/>
    </a:ln>
  </c:spPr>
  <c:txPr>
    <a:bodyPr/>
    <a:lstStyle/>
    <a:p>
      <a:pPr>
        <a:defRPr sz="1400">
          <a:latin typeface="Arial" pitchFamily="34" charset="0"/>
          <a:cs typeface="Arial" pitchFamily="34" charset="0"/>
        </a:defRPr>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1175425315825519E-2"/>
          <c:y val="0.24519757946923301"/>
          <c:w val="0.92696391627689712"/>
          <c:h val="0.64500656167978998"/>
        </c:manualLayout>
      </c:layout>
      <c:barChart>
        <c:barDir val="col"/>
        <c:grouping val="clustered"/>
        <c:varyColors val="0"/>
        <c:ser>
          <c:idx val="0"/>
          <c:order val="0"/>
          <c:tx>
            <c:strRef>
              <c:f>Sheet1!$B$1</c:f>
              <c:strCache>
                <c:ptCount val="1"/>
                <c:pt idx="0">
                  <c:v>Maliki</c:v>
                </c:pt>
              </c:strCache>
            </c:strRef>
          </c:tx>
          <c:spPr>
            <a:solidFill>
              <a:srgbClr val="6DB33F"/>
            </a:solidFill>
            <a:ln>
              <a:noFill/>
            </a:ln>
            <a:effectLst/>
          </c:spPr>
          <c:invertIfNegative val="0"/>
          <c:dLbls>
            <c:spPr>
              <a:noFill/>
              <a:ln>
                <a:noFill/>
              </a:ln>
            </c:spPr>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Shia</c:v>
                </c:pt>
                <c:pt idx="1">
                  <c:v>Non-Kurd Sunni</c:v>
                </c:pt>
                <c:pt idx="2">
                  <c:v>Shia</c:v>
                </c:pt>
                <c:pt idx="3">
                  <c:v>Non-Kurd Sunni</c:v>
                </c:pt>
              </c:strCache>
            </c:strRef>
          </c:cat>
          <c:val>
            <c:numRef>
              <c:f>Sheet1!$B$2:$B$5</c:f>
              <c:numCache>
                <c:formatCode>General</c:formatCode>
                <c:ptCount val="4"/>
                <c:pt idx="0">
                  <c:v>26</c:v>
                </c:pt>
                <c:pt idx="1">
                  <c:v>53</c:v>
                </c:pt>
                <c:pt idx="2">
                  <c:v>14</c:v>
                </c:pt>
                <c:pt idx="3">
                  <c:v>59</c:v>
                </c:pt>
              </c:numCache>
            </c:numRef>
          </c:val>
        </c:ser>
        <c:ser>
          <c:idx val="4"/>
          <c:order val="1"/>
          <c:tx>
            <c:strRef>
              <c:f>Sheet1!$C$1</c:f>
              <c:strCache>
                <c:ptCount val="1"/>
                <c:pt idx="0">
                  <c:v>Others/all/none/DK</c:v>
                </c:pt>
              </c:strCache>
            </c:strRef>
          </c:tx>
          <c:spPr>
            <a:solidFill>
              <a:schemeClr val="bg1">
                <a:lumMod val="50000"/>
              </a:schemeClr>
            </a:solidFill>
          </c:spPr>
          <c:invertIfNegative val="0"/>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Shia</c:v>
                </c:pt>
                <c:pt idx="1">
                  <c:v>Non-Kurd Sunni</c:v>
                </c:pt>
                <c:pt idx="2">
                  <c:v>Shia</c:v>
                </c:pt>
                <c:pt idx="3">
                  <c:v>Non-Kurd Sunni</c:v>
                </c:pt>
              </c:strCache>
            </c:strRef>
          </c:cat>
          <c:val>
            <c:numRef>
              <c:f>Sheet1!$C$2:$C$5</c:f>
              <c:numCache>
                <c:formatCode>General</c:formatCode>
                <c:ptCount val="4"/>
                <c:pt idx="0">
                  <c:v>74</c:v>
                </c:pt>
                <c:pt idx="1">
                  <c:v>47</c:v>
                </c:pt>
                <c:pt idx="2">
                  <c:v>86</c:v>
                </c:pt>
                <c:pt idx="3">
                  <c:v>41</c:v>
                </c:pt>
              </c:numCache>
            </c:numRef>
          </c:val>
        </c:ser>
        <c:dLbls>
          <c:showLegendKey val="0"/>
          <c:showVal val="0"/>
          <c:showCatName val="0"/>
          <c:showSerName val="0"/>
          <c:showPercent val="0"/>
          <c:showBubbleSize val="0"/>
        </c:dLbls>
        <c:gapWidth val="73"/>
        <c:overlap val="4"/>
        <c:axId val="136578560"/>
        <c:axId val="136634368"/>
      </c:barChart>
      <c:catAx>
        <c:axId val="136578560"/>
        <c:scaling>
          <c:orientation val="minMax"/>
        </c:scaling>
        <c:delete val="0"/>
        <c:axPos val="b"/>
        <c:numFmt formatCode="General" sourceLinked="1"/>
        <c:majorTickMark val="out"/>
        <c:minorTickMark val="none"/>
        <c:tickLblPos val="nextTo"/>
        <c:txPr>
          <a:bodyPr/>
          <a:lstStyle/>
          <a:p>
            <a:pPr>
              <a:defRPr sz="1600" b="1"/>
            </a:pPr>
            <a:endParaRPr lang="en-US"/>
          </a:p>
        </c:txPr>
        <c:crossAx val="136634368"/>
        <c:crosses val="autoZero"/>
        <c:auto val="1"/>
        <c:lblAlgn val="ctr"/>
        <c:lblOffset val="100"/>
        <c:noMultiLvlLbl val="0"/>
      </c:catAx>
      <c:valAx>
        <c:axId val="136634368"/>
        <c:scaling>
          <c:orientation val="minMax"/>
          <c:max val="10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pPr>
            <a:endParaRPr lang="en-US"/>
          </a:p>
        </c:txPr>
        <c:crossAx val="136578560"/>
        <c:crosses val="autoZero"/>
        <c:crossBetween val="between"/>
        <c:majorUnit val="20"/>
      </c:valAx>
    </c:plotArea>
    <c:legend>
      <c:legendPos val="t"/>
      <c:layout>
        <c:manualLayout>
          <c:xMode val="edge"/>
          <c:yMode val="edge"/>
          <c:x val="0.30303865040352135"/>
          <c:y val="8.8466898745167444E-2"/>
          <c:w val="0.45629855866970925"/>
          <c:h val="8.3144215163982182E-2"/>
        </c:manualLayout>
      </c:layout>
      <c:overlay val="0"/>
      <c:spPr>
        <a:noFill/>
        <a:ln>
          <a:noFill/>
        </a:ln>
      </c:spPr>
      <c:txPr>
        <a:bodyPr/>
        <a:lstStyle/>
        <a:p>
          <a:pPr>
            <a:defRPr sz="1800" b="0"/>
          </a:pPr>
          <a:endParaRPr lang="en-US"/>
        </a:p>
      </c:txPr>
    </c:legend>
    <c:plotVisOnly val="1"/>
    <c:dispBlanksAs val="gap"/>
    <c:showDLblsOverMax val="0"/>
  </c:chart>
  <c:txPr>
    <a:bodyPr/>
    <a:lstStyle/>
    <a:p>
      <a:pPr>
        <a:defRPr sz="1800">
          <a:latin typeface="Arial" pitchFamily="34" charset="0"/>
          <a:cs typeface="Arial" pitchFamily="34" charset="0"/>
        </a:defRPr>
      </a:pPr>
      <a:endParaRPr lang="en-US"/>
    </a:p>
  </c:txPr>
  <c:externalData r:id="rId1">
    <c:autoUpdate val="0"/>
  </c:externalData>
  <c:userShapes r:id="rId2"/>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2128645133576613E-2"/>
          <c:y val="0.25024137899571408"/>
          <c:w val="0.9076817977180347"/>
          <c:h val="0.63021090386065381"/>
        </c:manualLayout>
      </c:layout>
      <c:barChart>
        <c:barDir val="col"/>
        <c:grouping val="clustered"/>
        <c:varyColors val="0"/>
        <c:ser>
          <c:idx val="0"/>
          <c:order val="0"/>
          <c:tx>
            <c:strRef>
              <c:f>Sheet1!$B$1</c:f>
              <c:strCache>
                <c:ptCount val="1"/>
                <c:pt idx="0">
                  <c:v>Approve</c:v>
                </c:pt>
              </c:strCache>
            </c:strRef>
          </c:tx>
          <c:spPr>
            <a:solidFill>
              <a:srgbClr val="6DB33F"/>
            </a:solidFill>
            <a:ln>
              <a:solidFill>
                <a:srgbClr val="6DB33F"/>
              </a:solidFill>
            </a:ln>
            <a:effectLst/>
          </c:spPr>
          <c:invertIfNegative val="0"/>
          <c:dPt>
            <c:idx val="1"/>
            <c:invertIfNegative val="0"/>
            <c:bubble3D val="0"/>
            <c:spPr>
              <a:solidFill>
                <a:srgbClr val="6DB33F"/>
              </a:solidFill>
              <a:ln>
                <a:noFill/>
              </a:ln>
              <a:effectLst/>
            </c:spPr>
          </c:dPt>
          <c:dLbls>
            <c:dLbl>
              <c:idx val="2"/>
              <c:layout>
                <c:manualLayout>
                  <c:x val="0"/>
                  <c:y val="7.5320862691352505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Sheet1!$A$2:$A$9</c:f>
              <c:strCache>
                <c:ptCount val="8"/>
                <c:pt idx="0">
                  <c:v>Total</c:v>
                </c:pt>
                <c:pt idx="1">
                  <c:v>Shia</c:v>
                </c:pt>
                <c:pt idx="2">
                  <c:v>Non-Kurd Sunni</c:v>
                </c:pt>
                <c:pt idx="3">
                  <c:v>Kurd</c:v>
                </c:pt>
                <c:pt idx="4">
                  <c:v>Total</c:v>
                </c:pt>
                <c:pt idx="5">
                  <c:v>Shia</c:v>
                </c:pt>
                <c:pt idx="6">
                  <c:v>Non-Kurd Sunni</c:v>
                </c:pt>
                <c:pt idx="7">
                  <c:v>Kurd</c:v>
                </c:pt>
              </c:strCache>
            </c:strRef>
          </c:cat>
          <c:val>
            <c:numRef>
              <c:f>Sheet1!$B$2:$B$9</c:f>
              <c:numCache>
                <c:formatCode>General</c:formatCode>
                <c:ptCount val="8"/>
                <c:pt idx="0">
                  <c:v>58</c:v>
                </c:pt>
                <c:pt idx="1">
                  <c:v>79</c:v>
                </c:pt>
                <c:pt idx="2">
                  <c:v>15</c:v>
                </c:pt>
                <c:pt idx="3">
                  <c:v>39</c:v>
                </c:pt>
                <c:pt idx="4">
                  <c:v>29</c:v>
                </c:pt>
                <c:pt idx="5">
                  <c:v>14</c:v>
                </c:pt>
                <c:pt idx="6">
                  <c:v>64</c:v>
                </c:pt>
                <c:pt idx="7">
                  <c:v>40</c:v>
                </c:pt>
              </c:numCache>
            </c:numRef>
          </c:val>
        </c:ser>
        <c:ser>
          <c:idx val="1"/>
          <c:order val="1"/>
          <c:tx>
            <c:strRef>
              <c:f>Sheet1!$C$1</c:f>
              <c:strCache>
                <c:ptCount val="1"/>
                <c:pt idx="0">
                  <c:v>Disapprove</c:v>
                </c:pt>
              </c:strCache>
            </c:strRef>
          </c:tx>
          <c:spPr>
            <a:solidFill>
              <a:schemeClr val="bg1">
                <a:lumMod val="50000"/>
              </a:schemeClr>
            </a:solidFill>
          </c:spPr>
          <c:invertIfNegative val="0"/>
          <c:dLbls>
            <c:dLbl>
              <c:idx val="2"/>
              <c:layout>
                <c:manualLayout>
                  <c:x val="0"/>
                  <c:y val="7.1907093141601541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Sheet1!$A$2:$A$9</c:f>
              <c:strCache>
                <c:ptCount val="8"/>
                <c:pt idx="0">
                  <c:v>Total</c:v>
                </c:pt>
                <c:pt idx="1">
                  <c:v>Shia</c:v>
                </c:pt>
                <c:pt idx="2">
                  <c:v>Non-Kurd Sunni</c:v>
                </c:pt>
                <c:pt idx="3">
                  <c:v>Kurd</c:v>
                </c:pt>
                <c:pt idx="4">
                  <c:v>Total</c:v>
                </c:pt>
                <c:pt idx="5">
                  <c:v>Shia</c:v>
                </c:pt>
                <c:pt idx="6">
                  <c:v>Non-Kurd Sunni</c:v>
                </c:pt>
                <c:pt idx="7">
                  <c:v>Kurd</c:v>
                </c:pt>
              </c:strCache>
            </c:strRef>
          </c:cat>
          <c:val>
            <c:numRef>
              <c:f>Sheet1!$C$2:$C$9</c:f>
              <c:numCache>
                <c:formatCode>General</c:formatCode>
                <c:ptCount val="8"/>
                <c:pt idx="0">
                  <c:v>29</c:v>
                </c:pt>
                <c:pt idx="1">
                  <c:v>14</c:v>
                </c:pt>
                <c:pt idx="2">
                  <c:v>69</c:v>
                </c:pt>
                <c:pt idx="3">
                  <c:v>37</c:v>
                </c:pt>
                <c:pt idx="4">
                  <c:v>59</c:v>
                </c:pt>
                <c:pt idx="5">
                  <c:v>76</c:v>
                </c:pt>
                <c:pt idx="6">
                  <c:v>23</c:v>
                </c:pt>
                <c:pt idx="7">
                  <c:v>39</c:v>
                </c:pt>
              </c:numCache>
            </c:numRef>
          </c:val>
        </c:ser>
        <c:dLbls>
          <c:showLegendKey val="0"/>
          <c:showVal val="0"/>
          <c:showCatName val="0"/>
          <c:showSerName val="0"/>
          <c:showPercent val="0"/>
          <c:showBubbleSize val="0"/>
        </c:dLbls>
        <c:gapWidth val="39"/>
        <c:axId val="87664512"/>
        <c:axId val="87666048"/>
      </c:barChart>
      <c:catAx>
        <c:axId val="87664512"/>
        <c:scaling>
          <c:orientation val="minMax"/>
        </c:scaling>
        <c:delete val="0"/>
        <c:axPos val="b"/>
        <c:numFmt formatCode="General" sourceLinked="1"/>
        <c:majorTickMark val="out"/>
        <c:minorTickMark val="none"/>
        <c:tickLblPos val="nextTo"/>
        <c:txPr>
          <a:bodyPr/>
          <a:lstStyle/>
          <a:p>
            <a:pPr>
              <a:defRPr sz="1400" b="1"/>
            </a:pPr>
            <a:endParaRPr lang="en-US"/>
          </a:p>
        </c:txPr>
        <c:crossAx val="87666048"/>
        <c:crosses val="autoZero"/>
        <c:auto val="1"/>
        <c:lblAlgn val="ctr"/>
        <c:lblOffset val="100"/>
        <c:noMultiLvlLbl val="0"/>
      </c:catAx>
      <c:valAx>
        <c:axId val="87666048"/>
        <c:scaling>
          <c:orientation val="minMax"/>
          <c:max val="8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solidFill>
                  <a:schemeClr val="tx1">
                    <a:lumMod val="75000"/>
                    <a:lumOff val="25000"/>
                  </a:schemeClr>
                </a:solidFill>
              </a:defRPr>
            </a:pPr>
            <a:endParaRPr lang="en-US"/>
          </a:p>
        </c:txPr>
        <c:crossAx val="87664512"/>
        <c:crosses val="autoZero"/>
        <c:crossBetween val="between"/>
        <c:majorUnit val="20"/>
      </c:valAx>
    </c:plotArea>
    <c:legend>
      <c:legendPos val="t"/>
      <c:layout>
        <c:manualLayout>
          <c:xMode val="edge"/>
          <c:yMode val="edge"/>
          <c:x val="0.32371505446652638"/>
          <c:y val="1.6975537773324386E-2"/>
          <c:w val="0.40364276579299879"/>
          <c:h val="7.3302522079220542E-2"/>
        </c:manualLayout>
      </c:layout>
      <c:overlay val="0"/>
      <c:txPr>
        <a:bodyPr/>
        <a:lstStyle/>
        <a:p>
          <a:pPr>
            <a:defRPr sz="1800"/>
          </a:pPr>
          <a:endParaRPr lang="en-US"/>
        </a:p>
      </c:txPr>
    </c:legend>
    <c:plotVisOnly val="1"/>
    <c:dispBlanksAs val="gap"/>
    <c:showDLblsOverMax val="0"/>
  </c:chart>
  <c:spPr>
    <a:noFill/>
    <a:ln>
      <a:noFill/>
    </a:ln>
  </c:spPr>
  <c:txPr>
    <a:bodyPr/>
    <a:lstStyle/>
    <a:p>
      <a:pPr>
        <a:defRPr sz="1400">
          <a:latin typeface="Arial" pitchFamily="34" charset="0"/>
          <a:cs typeface="Arial" pitchFamily="34" charset="0"/>
        </a:defRPr>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2128645133576613E-2"/>
          <c:y val="0.17913411299025442"/>
          <c:w val="0.9076817977180347"/>
          <c:h val="0.70131816986611351"/>
        </c:manualLayout>
      </c:layout>
      <c:barChart>
        <c:barDir val="col"/>
        <c:grouping val="clustered"/>
        <c:varyColors val="0"/>
        <c:ser>
          <c:idx val="0"/>
          <c:order val="0"/>
          <c:tx>
            <c:strRef>
              <c:f>Sheet1!$B$1</c:f>
              <c:strCache>
                <c:ptCount val="1"/>
                <c:pt idx="0">
                  <c:v>Better</c:v>
                </c:pt>
              </c:strCache>
            </c:strRef>
          </c:tx>
          <c:spPr>
            <a:solidFill>
              <a:srgbClr val="6DB33F"/>
            </a:solidFill>
            <a:ln>
              <a:solidFill>
                <a:srgbClr val="6DB33F"/>
              </a:solidFill>
            </a:ln>
            <a:effectLst/>
          </c:spPr>
          <c:invertIfNegative val="0"/>
          <c:dPt>
            <c:idx val="1"/>
            <c:invertIfNegative val="0"/>
            <c:bubble3D val="0"/>
            <c:spPr>
              <a:solidFill>
                <a:srgbClr val="6DB33F"/>
              </a:solidFill>
              <a:ln>
                <a:noFill/>
              </a:ln>
              <a:effectLst/>
            </c:spPr>
          </c:dPt>
          <c:dLbls>
            <c:dLbl>
              <c:idx val="2"/>
              <c:layout>
                <c:manualLayout>
                  <c:x val="0"/>
                  <c:y val="8.848883476985632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Total</c:v>
                </c:pt>
                <c:pt idx="1">
                  <c:v>Shia</c:v>
                </c:pt>
                <c:pt idx="2">
                  <c:v>Non-Kurd Sunni</c:v>
                </c:pt>
                <c:pt idx="3">
                  <c:v>Kurd</c:v>
                </c:pt>
              </c:strCache>
            </c:strRef>
          </c:cat>
          <c:val>
            <c:numRef>
              <c:f>Sheet1!$B$2:$B$5</c:f>
              <c:numCache>
                <c:formatCode>General</c:formatCode>
                <c:ptCount val="4"/>
                <c:pt idx="0">
                  <c:v>45</c:v>
                </c:pt>
                <c:pt idx="1">
                  <c:v>58</c:v>
                </c:pt>
                <c:pt idx="2">
                  <c:v>21</c:v>
                </c:pt>
                <c:pt idx="3">
                  <c:v>26</c:v>
                </c:pt>
              </c:numCache>
            </c:numRef>
          </c:val>
        </c:ser>
        <c:ser>
          <c:idx val="1"/>
          <c:order val="1"/>
          <c:tx>
            <c:strRef>
              <c:f>Sheet1!$C$1</c:f>
              <c:strCache>
                <c:ptCount val="1"/>
                <c:pt idx="0">
                  <c:v>Worse</c:v>
                </c:pt>
              </c:strCache>
            </c:strRef>
          </c:tx>
          <c:spPr>
            <a:solidFill>
              <a:schemeClr val="bg1">
                <a:lumMod val="50000"/>
              </a:schemeClr>
            </a:solidFill>
          </c:spPr>
          <c:invertIfNegative val="0"/>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Total</c:v>
                </c:pt>
                <c:pt idx="1">
                  <c:v>Shia</c:v>
                </c:pt>
                <c:pt idx="2">
                  <c:v>Non-Kurd Sunni</c:v>
                </c:pt>
                <c:pt idx="3">
                  <c:v>Kurd</c:v>
                </c:pt>
              </c:strCache>
            </c:strRef>
          </c:cat>
          <c:val>
            <c:numRef>
              <c:f>Sheet1!$C$2:$C$5</c:f>
              <c:numCache>
                <c:formatCode>General</c:formatCode>
                <c:ptCount val="4"/>
                <c:pt idx="0">
                  <c:v>41</c:v>
                </c:pt>
                <c:pt idx="1">
                  <c:v>29</c:v>
                </c:pt>
                <c:pt idx="2">
                  <c:v>61</c:v>
                </c:pt>
                <c:pt idx="3">
                  <c:v>56</c:v>
                </c:pt>
              </c:numCache>
            </c:numRef>
          </c:val>
        </c:ser>
        <c:dLbls>
          <c:showLegendKey val="0"/>
          <c:showVal val="0"/>
          <c:showCatName val="0"/>
          <c:showSerName val="0"/>
          <c:showPercent val="0"/>
          <c:showBubbleSize val="0"/>
        </c:dLbls>
        <c:gapWidth val="39"/>
        <c:axId val="78467072"/>
        <c:axId val="78468608"/>
      </c:barChart>
      <c:catAx>
        <c:axId val="78467072"/>
        <c:scaling>
          <c:orientation val="minMax"/>
        </c:scaling>
        <c:delete val="0"/>
        <c:axPos val="b"/>
        <c:numFmt formatCode="General" sourceLinked="1"/>
        <c:majorTickMark val="out"/>
        <c:minorTickMark val="none"/>
        <c:tickLblPos val="nextTo"/>
        <c:txPr>
          <a:bodyPr/>
          <a:lstStyle/>
          <a:p>
            <a:pPr>
              <a:defRPr sz="1800" b="1"/>
            </a:pPr>
            <a:endParaRPr lang="en-US"/>
          </a:p>
        </c:txPr>
        <c:crossAx val="78468608"/>
        <c:crosses val="autoZero"/>
        <c:auto val="1"/>
        <c:lblAlgn val="ctr"/>
        <c:lblOffset val="100"/>
        <c:noMultiLvlLbl val="0"/>
      </c:catAx>
      <c:valAx>
        <c:axId val="78468608"/>
        <c:scaling>
          <c:orientation val="minMax"/>
          <c:max val="8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solidFill>
                  <a:schemeClr val="tx1">
                    <a:lumMod val="75000"/>
                    <a:lumOff val="25000"/>
                  </a:schemeClr>
                </a:solidFill>
              </a:defRPr>
            </a:pPr>
            <a:endParaRPr lang="en-US"/>
          </a:p>
        </c:txPr>
        <c:crossAx val="78467072"/>
        <c:crosses val="autoZero"/>
        <c:crossBetween val="between"/>
        <c:majorUnit val="20"/>
      </c:valAx>
    </c:plotArea>
    <c:legend>
      <c:legendPos val="t"/>
      <c:layout>
        <c:manualLayout>
          <c:xMode val="edge"/>
          <c:yMode val="edge"/>
          <c:x val="0.29967648350341863"/>
          <c:y val="8.0181996444844084E-2"/>
          <c:w val="0.40364276579299879"/>
          <c:h val="7.3302522079220542E-2"/>
        </c:manualLayout>
      </c:layout>
      <c:overlay val="0"/>
      <c:txPr>
        <a:bodyPr/>
        <a:lstStyle/>
        <a:p>
          <a:pPr>
            <a:defRPr sz="1800"/>
          </a:pPr>
          <a:endParaRPr lang="en-US"/>
        </a:p>
      </c:txPr>
    </c:legend>
    <c:plotVisOnly val="1"/>
    <c:dispBlanksAs val="gap"/>
    <c:showDLblsOverMax val="0"/>
  </c:chart>
  <c:spPr>
    <a:noFill/>
    <a:ln>
      <a:noFill/>
    </a:ln>
  </c:spPr>
  <c:txPr>
    <a:bodyPr/>
    <a:lstStyle/>
    <a:p>
      <a:pPr>
        <a:defRPr sz="1400">
          <a:latin typeface="Arial" pitchFamily="34" charset="0"/>
          <a:cs typeface="Arial"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2942535944068938E-2"/>
          <c:y val="0.16476399466460134"/>
          <c:w val="0.93101675937296824"/>
          <c:h val="0.75438901079987952"/>
        </c:manualLayout>
      </c:layout>
      <c:lineChart>
        <c:grouping val="standard"/>
        <c:varyColors val="0"/>
        <c:ser>
          <c:idx val="0"/>
          <c:order val="0"/>
          <c:tx>
            <c:strRef>
              <c:f>Sheet1!$B$1</c:f>
              <c:strCache>
                <c:ptCount val="1"/>
                <c:pt idx="0">
                  <c:v>Strong</c:v>
                </c:pt>
              </c:strCache>
            </c:strRef>
          </c:tx>
          <c:spPr>
            <a:ln w="38100">
              <a:solidFill>
                <a:srgbClr val="6DB33F"/>
              </a:solidFill>
            </a:ln>
          </c:spPr>
          <c:marker>
            <c:symbol val="circle"/>
            <c:size val="6"/>
            <c:spPr>
              <a:solidFill>
                <a:srgbClr val="6DB33F"/>
              </a:solidFill>
              <a:ln>
                <a:solidFill>
                  <a:srgbClr val="6DB33F"/>
                </a:solidFill>
              </a:ln>
            </c:spPr>
          </c:marker>
          <c:dLbls>
            <c:dLbl>
              <c:idx val="0"/>
              <c:layout>
                <c:manualLayout>
                  <c:x val="-2.6369823241121408E-2"/>
                  <c:y val="-4.6714427090056368E-2"/>
                </c:manualLayout>
              </c:layout>
              <c:dLblPos val="r"/>
              <c:showLegendKey val="0"/>
              <c:showVal val="1"/>
              <c:showCatName val="0"/>
              <c:showSerName val="0"/>
              <c:showPercent val="0"/>
              <c:showBubbleSize val="0"/>
            </c:dLbl>
            <c:dLbl>
              <c:idx val="1"/>
              <c:layout>
                <c:manualLayout>
                  <c:x val="-2.5073746312684365E-2"/>
                  <c:y val="5.1912568306010931E-2"/>
                </c:manualLayout>
              </c:layout>
              <c:showLegendKey val="0"/>
              <c:showVal val="1"/>
              <c:showCatName val="0"/>
              <c:showSerName val="0"/>
              <c:showPercent val="0"/>
              <c:showBubbleSize val="0"/>
            </c:dLbl>
            <c:dLbl>
              <c:idx val="3"/>
              <c:layout>
                <c:manualLayout>
                  <c:x val="-2.2123893805309734E-2"/>
                  <c:y val="-4.9180327868852458E-2"/>
                </c:manualLayout>
              </c:layout>
              <c:showLegendKey val="0"/>
              <c:showVal val="1"/>
              <c:showCatName val="0"/>
              <c:showSerName val="0"/>
              <c:showPercent val="0"/>
              <c:showBubbleSize val="0"/>
            </c:dLbl>
            <c:dLbl>
              <c:idx val="4"/>
              <c:layout>
                <c:manualLayout>
                  <c:x val="-3.194469607228289E-2"/>
                  <c:y val="7.3504152144916318E-2"/>
                </c:manualLayout>
              </c:layout>
              <c:dLblPos val="r"/>
              <c:showLegendKey val="0"/>
              <c:showVal val="1"/>
              <c:showCatName val="0"/>
              <c:showSerName val="0"/>
              <c:showPercent val="0"/>
              <c:showBubbleSize val="0"/>
            </c:dLbl>
            <c:dLbl>
              <c:idx val="5"/>
              <c:showLegendKey val="0"/>
              <c:showVal val="1"/>
              <c:showCatName val="0"/>
              <c:showSerName val="0"/>
              <c:showPercent val="0"/>
              <c:showBubbleSize val="0"/>
            </c:dLbl>
            <c:dLbl>
              <c:idx val="6"/>
              <c:showLegendKey val="0"/>
              <c:showVal val="1"/>
              <c:showCatName val="0"/>
              <c:showSerName val="0"/>
              <c:showPercent val="0"/>
              <c:showBubbleSize val="0"/>
            </c:dLbl>
            <c:dLbl>
              <c:idx val="7"/>
              <c:layout>
                <c:manualLayout>
                  <c:x val="-2.0145320137735078E-2"/>
                  <c:y val="-2.7588744029947078E-2"/>
                </c:manualLayout>
              </c:layout>
              <c:dLblPos val="r"/>
              <c:showLegendKey val="0"/>
              <c:showVal val="1"/>
              <c:showCatName val="0"/>
              <c:showSerName val="0"/>
              <c:showPercent val="0"/>
              <c:showBubbleSize val="0"/>
            </c:dLbl>
            <c:dLbl>
              <c:idx val="9"/>
              <c:layout>
                <c:manualLayout>
                  <c:x val="-4.3249295672903247E-2"/>
                  <c:y val="3.5655737704918034E-2"/>
                </c:manualLayout>
              </c:layout>
              <c:dLblPos val="r"/>
              <c:showLegendKey val="0"/>
              <c:showVal val="1"/>
              <c:showCatName val="0"/>
              <c:showSerName val="0"/>
              <c:showPercent val="0"/>
              <c:showBubbleSize val="0"/>
            </c:dLbl>
            <c:dLbl>
              <c:idx val="10"/>
              <c:layout>
                <c:manualLayout>
                  <c:x val="-3.5604035734065322E-2"/>
                  <c:y val="4.1120218579234973E-2"/>
                </c:manualLayout>
              </c:layout>
              <c:dLblPos val="r"/>
              <c:showLegendKey val="0"/>
              <c:showVal val="1"/>
              <c:showCatName val="0"/>
              <c:showSerName val="0"/>
              <c:showPercent val="0"/>
              <c:showBubbleSize val="0"/>
            </c:dLbl>
            <c:dLbl>
              <c:idx val="11"/>
              <c:layout>
                <c:manualLayout>
                  <c:x val="-3.2545931758530183E-2"/>
                  <c:y val="4.1120218579234973E-2"/>
                </c:manualLayout>
              </c:layout>
              <c:dLblPos val="r"/>
              <c:showLegendKey val="0"/>
              <c:showVal val="1"/>
              <c:showCatName val="0"/>
              <c:showSerName val="0"/>
              <c:showPercent val="0"/>
              <c:showBubbleSize val="0"/>
            </c:dLbl>
            <c:dLbl>
              <c:idx val="12"/>
              <c:layout>
                <c:manualLayout>
                  <c:x val="-3.0848684052108166E-2"/>
                  <c:y val="3.5252786024697731E-2"/>
                </c:manualLayout>
              </c:layout>
              <c:dLblPos val="r"/>
              <c:showLegendKey val="0"/>
              <c:showVal val="1"/>
              <c:showCatName val="0"/>
              <c:showSerName val="0"/>
              <c:showPercent val="0"/>
              <c:showBubbleSize val="0"/>
            </c:dLbl>
            <c:dLbl>
              <c:idx val="13"/>
              <c:layout>
                <c:manualLayout>
                  <c:x val="-4.1720243685135688E-2"/>
                  <c:y val="3.5655737704918034E-2"/>
                </c:manualLayout>
              </c:layout>
              <c:dLblPos val="r"/>
              <c:showLegendKey val="0"/>
              <c:showVal val="1"/>
              <c:showCatName val="0"/>
              <c:showSerName val="0"/>
              <c:showPercent val="0"/>
              <c:showBubbleSize val="0"/>
            </c:dLbl>
            <c:dLbl>
              <c:idx val="14"/>
              <c:layout>
                <c:manualLayout>
                  <c:x val="-2.0145320137735019E-2"/>
                  <c:y val="3.5252786024697835E-2"/>
                </c:manualLayout>
              </c:layout>
              <c:dLblPos val="r"/>
              <c:showLegendKey val="0"/>
              <c:showVal val="1"/>
              <c:showCatName val="0"/>
              <c:showSerName val="0"/>
              <c:showPercent val="0"/>
              <c:showBubbleSize val="0"/>
            </c:dLbl>
            <c:dLbl>
              <c:idx val="15"/>
              <c:layout>
                <c:manualLayout>
                  <c:x val="-7.912904235594348E-3"/>
                  <c:y val="2.4323824276063853E-2"/>
                </c:manualLayout>
              </c:layout>
              <c:dLblPos val="r"/>
              <c:showLegendKey val="0"/>
              <c:showVal val="1"/>
              <c:showCatName val="0"/>
              <c:showSerName val="0"/>
              <c:showPercent val="0"/>
              <c:showBubbleSize val="0"/>
            </c:dLbl>
            <c:dLbl>
              <c:idx val="16"/>
              <c:layout>
                <c:manualLayout>
                  <c:x val="-2.3203424113270244E-2"/>
                  <c:y val="-3.5785465341422483E-2"/>
                </c:manualLayout>
              </c:layout>
              <c:dLblPos val="r"/>
              <c:showLegendKey val="0"/>
              <c:showVal val="1"/>
              <c:showCatName val="0"/>
              <c:showSerName val="0"/>
              <c:showPercent val="0"/>
              <c:showBubbleSize val="0"/>
            </c:dLbl>
            <c:dLbl>
              <c:idx val="17"/>
              <c:layout>
                <c:manualLayout>
                  <c:x val="-2.1674372125502661E-2"/>
                  <c:y val="2.9788305150380792E-2"/>
                </c:manualLayout>
              </c:layout>
              <c:dLblPos val="r"/>
              <c:showLegendKey val="0"/>
              <c:showVal val="1"/>
              <c:showCatName val="0"/>
              <c:showSerName val="0"/>
              <c:showPercent val="0"/>
              <c:showBubbleSize val="0"/>
            </c:dLbl>
            <c:dLbl>
              <c:idx val="18"/>
              <c:layout>
                <c:manualLayout>
                  <c:x val="-3.2377736039875753E-2"/>
                  <c:y val="-2.7588744029947078E-2"/>
                </c:manualLayout>
              </c:layout>
              <c:dLblPos val="r"/>
              <c:showLegendKey val="0"/>
              <c:showVal val="1"/>
              <c:showCatName val="0"/>
              <c:showSerName val="0"/>
              <c:showPercent val="0"/>
              <c:showBubbleSize val="0"/>
            </c:dLbl>
            <c:dLbl>
              <c:idx val="19"/>
              <c:layout>
                <c:manualLayout>
                  <c:x val="-2.4732476101037831E-2"/>
                  <c:y val="-3.0320984467105547E-2"/>
                </c:manualLayout>
              </c:layout>
              <c:dLblPos val="r"/>
              <c:showLegendKey val="0"/>
              <c:showVal val="1"/>
              <c:showCatName val="0"/>
              <c:showSerName val="0"/>
              <c:showPercent val="0"/>
              <c:showBubbleSize val="0"/>
            </c:dLbl>
            <c:dLbl>
              <c:idx val="20"/>
              <c:layout>
                <c:manualLayout>
                  <c:x val="-2.7790580076572997E-2"/>
                  <c:y val="-4.6714427090056312E-2"/>
                </c:manualLayout>
              </c:layout>
              <c:dLblPos val="r"/>
              <c:showLegendKey val="0"/>
              <c:showVal val="1"/>
              <c:showCatName val="0"/>
              <c:showSerName val="0"/>
              <c:showPercent val="0"/>
              <c:showBubbleSize val="0"/>
            </c:dLbl>
            <c:dLbl>
              <c:idx val="21"/>
              <c:layout>
                <c:manualLayout>
                  <c:x val="-2.4575871600120675E-2"/>
                  <c:y val="-3.2650273224043715E-2"/>
                </c:manualLayout>
              </c:layout>
              <c:dLblPos val="r"/>
              <c:showLegendKey val="0"/>
              <c:showVal val="1"/>
              <c:showCatName val="0"/>
              <c:showSerName val="0"/>
              <c:showPercent val="0"/>
              <c:showBubbleSize val="0"/>
            </c:dLbl>
            <c:spPr>
              <a:noFill/>
              <a:ln>
                <a:noFill/>
              </a:ln>
            </c:spPr>
            <c:txPr>
              <a:bodyPr/>
              <a:lstStyle/>
              <a:p>
                <a:pPr>
                  <a:defRPr sz="2000" b="1">
                    <a:solidFill>
                      <a:srgbClr val="6DB33F"/>
                    </a:solidFill>
                    <a:latin typeface="Arial" pitchFamily="34" charset="0"/>
                    <a:cs typeface="Arial" pitchFamily="34" charset="0"/>
                  </a:defRPr>
                </a:pPr>
                <a:endParaRPr lang="en-US"/>
              </a:p>
            </c:txPr>
            <c:dLblPos val="b"/>
            <c:showLegendKey val="0"/>
            <c:showVal val="1"/>
            <c:showCatName val="0"/>
            <c:showSerName val="0"/>
            <c:showPercent val="0"/>
            <c:showBubbleSize val="0"/>
            <c:showLeaderLines val="0"/>
          </c:dLbls>
          <c:cat>
            <c:numRef>
              <c:f>Sheet1!$A$2:$A$5</c:f>
              <c:numCache>
                <c:formatCode>m/d/yyyy</c:formatCode>
                <c:ptCount val="4"/>
                <c:pt idx="0">
                  <c:v>41019</c:v>
                </c:pt>
                <c:pt idx="1">
                  <c:v>40821</c:v>
                </c:pt>
                <c:pt idx="2">
                  <c:v>40625</c:v>
                </c:pt>
                <c:pt idx="3">
                  <c:v>40484</c:v>
                </c:pt>
              </c:numCache>
            </c:numRef>
          </c:cat>
          <c:val>
            <c:numRef>
              <c:f>Sheet1!$B$2:$B$5</c:f>
              <c:numCache>
                <c:formatCode>General</c:formatCode>
                <c:ptCount val="4"/>
                <c:pt idx="0">
                  <c:v>52</c:v>
                </c:pt>
                <c:pt idx="1">
                  <c:v>33</c:v>
                </c:pt>
                <c:pt idx="2">
                  <c:v>34</c:v>
                </c:pt>
                <c:pt idx="3">
                  <c:v>46</c:v>
                </c:pt>
              </c:numCache>
            </c:numRef>
          </c:val>
          <c:smooth val="0"/>
        </c:ser>
        <c:ser>
          <c:idx val="1"/>
          <c:order val="1"/>
          <c:tx>
            <c:strRef>
              <c:f>Sheet1!$C$1</c:f>
              <c:strCache>
                <c:ptCount val="1"/>
                <c:pt idx="0">
                  <c:v>Weak</c:v>
                </c:pt>
              </c:strCache>
            </c:strRef>
          </c:tx>
          <c:spPr>
            <a:ln w="38100">
              <a:solidFill>
                <a:schemeClr val="bg1">
                  <a:lumMod val="50000"/>
                </a:schemeClr>
              </a:solidFill>
            </a:ln>
          </c:spPr>
          <c:marker>
            <c:symbol val="square"/>
            <c:size val="6"/>
            <c:spPr>
              <a:solidFill>
                <a:schemeClr val="bg1">
                  <a:lumMod val="50000"/>
                </a:schemeClr>
              </a:solidFill>
              <a:ln>
                <a:noFill/>
              </a:ln>
            </c:spPr>
          </c:marker>
          <c:dLbls>
            <c:dLbl>
              <c:idx val="0"/>
              <c:layout>
                <c:manualLayout>
                  <c:x val="-2.5605300443639234E-2"/>
                  <c:y val="5.3545028182952543E-2"/>
                </c:manualLayout>
              </c:layout>
              <c:dLblPos val="r"/>
              <c:showLegendKey val="0"/>
              <c:showVal val="1"/>
              <c:showCatName val="0"/>
              <c:showSerName val="0"/>
              <c:showPercent val="0"/>
              <c:showBubbleSize val="0"/>
            </c:dLbl>
            <c:dLbl>
              <c:idx val="1"/>
              <c:layout>
                <c:manualLayout>
                  <c:x val="-2.5821777808747358E-2"/>
                  <c:y val="-4.2083387117593907E-2"/>
                </c:manualLayout>
              </c:layout>
              <c:dLblPos val="r"/>
              <c:showLegendKey val="0"/>
              <c:showVal val="1"/>
              <c:showCatName val="0"/>
              <c:showSerName val="0"/>
              <c:showPercent val="0"/>
              <c:showBubbleSize val="0"/>
            </c:dLbl>
            <c:dLbl>
              <c:idx val="2"/>
              <c:layout>
                <c:manualLayout>
                  <c:x val="-2.7675539451373889E-2"/>
                  <c:y val="-5.5744589303386258E-2"/>
                </c:manualLayout>
              </c:layout>
              <c:dLblPos val="r"/>
              <c:showLegendKey val="0"/>
              <c:showVal val="1"/>
              <c:showCatName val="0"/>
              <c:showSerName val="0"/>
              <c:showPercent val="0"/>
              <c:showBubbleSize val="0"/>
            </c:dLbl>
            <c:dLbl>
              <c:idx val="3"/>
              <c:layout>
                <c:manualLayout>
                  <c:x val="-2.1234641023854212E-2"/>
                  <c:y val="5.081278774579407E-2"/>
                </c:manualLayout>
              </c:layout>
              <c:dLblPos val="r"/>
              <c:showLegendKey val="0"/>
              <c:showVal val="1"/>
              <c:showCatName val="0"/>
              <c:showSerName val="0"/>
              <c:showPercent val="0"/>
              <c:showBubbleSize val="0"/>
            </c:dLbl>
            <c:dLbl>
              <c:idx val="4"/>
              <c:layout>
                <c:manualLayout>
                  <c:x val="-1.5226697326550995E-2"/>
                  <c:y val="-5.5744589303386258E-2"/>
                </c:manualLayout>
              </c:layout>
              <c:dLblPos val="r"/>
              <c:showLegendKey val="0"/>
              <c:showVal val="1"/>
              <c:showCatName val="0"/>
              <c:showSerName val="0"/>
              <c:showPercent val="0"/>
              <c:showBubbleSize val="0"/>
            </c:dLbl>
            <c:dLbl>
              <c:idx val="5"/>
              <c:delete val="1"/>
            </c:dLbl>
            <c:dLbl>
              <c:idx val="6"/>
              <c:layout>
                <c:manualLayout>
                  <c:x val="-7.148378241710612E-3"/>
                  <c:y val="-2.0225463620326147E-2"/>
                </c:manualLayout>
              </c:layout>
              <c:dLblPos val="r"/>
              <c:showLegendKey val="0"/>
              <c:showVal val="1"/>
              <c:showCatName val="0"/>
              <c:showSerName val="0"/>
              <c:showPercent val="0"/>
              <c:showBubbleSize val="0"/>
            </c:dLbl>
            <c:dLbl>
              <c:idx val="7"/>
              <c:layout>
                <c:manualLayout>
                  <c:x val="-1.9380794143851285E-2"/>
                  <c:y val="2.8954864248526311E-2"/>
                </c:manualLayout>
              </c:layout>
              <c:dLblPos val="r"/>
              <c:showLegendKey val="0"/>
              <c:showVal val="1"/>
              <c:showCatName val="0"/>
              <c:showSerName val="0"/>
              <c:showPercent val="0"/>
              <c:showBubbleSize val="0"/>
            </c:dLbl>
            <c:dLbl>
              <c:idx val="9"/>
              <c:layout>
                <c:manualLayout>
                  <c:x val="-3.3142262033759542E-2"/>
                  <c:y val="-3.3886665806118446E-2"/>
                </c:manualLayout>
              </c:layout>
              <c:dLblPos val="r"/>
              <c:showLegendKey val="0"/>
              <c:showVal val="1"/>
              <c:showCatName val="0"/>
              <c:showSerName val="0"/>
              <c:showPercent val="0"/>
              <c:showBubbleSize val="0"/>
            </c:dLbl>
            <c:dLbl>
              <c:idx val="12"/>
              <c:layout>
                <c:manualLayout>
                  <c:x val="-3.0084158058224373E-2"/>
                  <c:y val="-4.7547867991910846E-2"/>
                </c:manualLayout>
              </c:layout>
              <c:dLblPos val="r"/>
              <c:showLegendKey val="0"/>
              <c:showVal val="1"/>
              <c:showCatName val="0"/>
              <c:showSerName val="0"/>
              <c:showPercent val="0"/>
              <c:showBubbleSize val="0"/>
            </c:dLbl>
            <c:dLbl>
              <c:idx val="13"/>
              <c:layout>
                <c:manualLayout>
                  <c:x val="-4.0955717691251899E-2"/>
                  <c:y val="-4.2486338797814209E-2"/>
                </c:manualLayout>
              </c:layout>
              <c:dLblPos val="r"/>
              <c:showLegendKey val="0"/>
              <c:showVal val="1"/>
              <c:showCatName val="0"/>
              <c:showSerName val="0"/>
              <c:showPercent val="0"/>
              <c:showBubbleSize val="0"/>
            </c:dLbl>
            <c:dLbl>
              <c:idx val="15"/>
              <c:layout>
                <c:manualLayout>
                  <c:x val="-7.1483782417105556E-3"/>
                  <c:y val="-3.1154425368960029E-2"/>
                </c:manualLayout>
              </c:layout>
              <c:dLblPos val="r"/>
              <c:showLegendKey val="0"/>
              <c:showVal val="1"/>
              <c:showCatName val="0"/>
              <c:showSerName val="0"/>
              <c:showPercent val="0"/>
              <c:showBubbleSize val="0"/>
            </c:dLbl>
            <c:dLbl>
              <c:idx val="16"/>
              <c:layout>
                <c:manualLayout>
                  <c:x val="-2.2438898119386454E-2"/>
                  <c:y val="2.8954864248526311E-2"/>
                </c:manualLayout>
              </c:layout>
              <c:dLblPos val="r"/>
              <c:showLegendKey val="0"/>
              <c:showVal val="1"/>
              <c:showCatName val="0"/>
              <c:showSerName val="0"/>
              <c:showPercent val="0"/>
              <c:showBubbleSize val="0"/>
            </c:dLbl>
            <c:dLbl>
              <c:idx val="18"/>
              <c:layout>
                <c:manualLayout>
                  <c:x val="-3.1613210045991956E-2"/>
                  <c:y val="3.168710468568478E-2"/>
                </c:manualLayout>
              </c:layout>
              <c:dLblPos val="r"/>
              <c:showLegendKey val="0"/>
              <c:showVal val="1"/>
              <c:showCatName val="0"/>
              <c:showSerName val="0"/>
              <c:showPercent val="0"/>
              <c:showBubbleSize val="0"/>
            </c:dLbl>
            <c:dLbl>
              <c:idx val="19"/>
              <c:layout>
                <c:manualLayout>
                  <c:x val="-2.3967950107154037E-2"/>
                  <c:y val="3.168710468568478E-2"/>
                </c:manualLayout>
              </c:layout>
              <c:dLblPos val="r"/>
              <c:showLegendKey val="0"/>
              <c:showVal val="1"/>
              <c:showCatName val="0"/>
              <c:showSerName val="0"/>
              <c:showPercent val="0"/>
              <c:showBubbleSize val="0"/>
            </c:dLbl>
            <c:dLbl>
              <c:idx val="20"/>
              <c:layout>
                <c:manualLayout>
                  <c:x val="-2.0909846131618868E-2"/>
                  <c:y val="4.2616066434318658E-2"/>
                </c:manualLayout>
              </c:layout>
              <c:dLblPos val="r"/>
              <c:showLegendKey val="0"/>
              <c:showVal val="1"/>
              <c:showCatName val="0"/>
              <c:showSerName val="0"/>
              <c:showPercent val="0"/>
              <c:showBubbleSize val="0"/>
            </c:dLbl>
            <c:dLbl>
              <c:idx val="21"/>
              <c:layout>
                <c:manualLayout>
                  <c:x val="-2.1806842728729705E-2"/>
                  <c:y val="3.1284153005464478E-2"/>
                </c:manualLayout>
              </c:layout>
              <c:dLblPos val="r"/>
              <c:showLegendKey val="0"/>
              <c:showVal val="1"/>
              <c:showCatName val="0"/>
              <c:showSerName val="0"/>
              <c:showPercent val="0"/>
              <c:showBubbleSize val="0"/>
            </c:dLbl>
            <c:spPr>
              <a:noFill/>
              <a:ln>
                <a:noFill/>
              </a:ln>
            </c:spPr>
            <c:txPr>
              <a:bodyPr/>
              <a:lstStyle/>
              <a:p>
                <a:pPr>
                  <a:defRPr sz="2000" b="1">
                    <a:solidFill>
                      <a:schemeClr val="bg1">
                        <a:lumMod val="50000"/>
                      </a:schemeClr>
                    </a:solidFill>
                    <a:latin typeface="Arial" pitchFamily="34" charset="0"/>
                    <a:cs typeface="Arial" pitchFamily="34" charset="0"/>
                  </a:defRPr>
                </a:pPr>
                <a:endParaRPr lang="en-US"/>
              </a:p>
            </c:txPr>
            <c:dLblPos val="t"/>
            <c:showLegendKey val="0"/>
            <c:showVal val="1"/>
            <c:showCatName val="0"/>
            <c:showSerName val="0"/>
            <c:showPercent val="0"/>
            <c:showBubbleSize val="0"/>
            <c:showLeaderLines val="0"/>
          </c:dLbls>
          <c:cat>
            <c:numRef>
              <c:f>Sheet1!$A$2:$A$5</c:f>
              <c:numCache>
                <c:formatCode>m/d/yyyy</c:formatCode>
                <c:ptCount val="4"/>
                <c:pt idx="0">
                  <c:v>41019</c:v>
                </c:pt>
                <c:pt idx="1">
                  <c:v>40821</c:v>
                </c:pt>
                <c:pt idx="2">
                  <c:v>40625</c:v>
                </c:pt>
                <c:pt idx="3">
                  <c:v>40484</c:v>
                </c:pt>
              </c:numCache>
            </c:numRef>
          </c:cat>
          <c:val>
            <c:numRef>
              <c:f>Sheet1!$C$2:$C$5</c:f>
              <c:numCache>
                <c:formatCode>General</c:formatCode>
                <c:ptCount val="4"/>
                <c:pt idx="0">
                  <c:v>34</c:v>
                </c:pt>
                <c:pt idx="1">
                  <c:v>49</c:v>
                </c:pt>
                <c:pt idx="2">
                  <c:v>55</c:v>
                </c:pt>
                <c:pt idx="3">
                  <c:v>38</c:v>
                </c:pt>
              </c:numCache>
            </c:numRef>
          </c:val>
          <c:smooth val="0"/>
        </c:ser>
        <c:dLbls>
          <c:showLegendKey val="0"/>
          <c:showVal val="0"/>
          <c:showCatName val="0"/>
          <c:showSerName val="0"/>
          <c:showPercent val="0"/>
          <c:showBubbleSize val="0"/>
        </c:dLbls>
        <c:marker val="1"/>
        <c:smooth val="0"/>
        <c:axId val="35369344"/>
        <c:axId val="35370880"/>
      </c:lineChart>
      <c:dateAx>
        <c:axId val="35369344"/>
        <c:scaling>
          <c:orientation val="minMax"/>
          <c:max val="41034"/>
          <c:min val="40484"/>
        </c:scaling>
        <c:delete val="0"/>
        <c:axPos val="b"/>
        <c:numFmt formatCode="[$-409]mmm\-yy;@" sourceLinked="0"/>
        <c:majorTickMark val="out"/>
        <c:minorTickMark val="none"/>
        <c:tickLblPos val="nextTo"/>
        <c:txPr>
          <a:bodyPr/>
          <a:lstStyle/>
          <a:p>
            <a:pPr>
              <a:defRPr sz="1400">
                <a:solidFill>
                  <a:schemeClr val="tx1">
                    <a:lumMod val="75000"/>
                    <a:lumOff val="25000"/>
                  </a:schemeClr>
                </a:solidFill>
                <a:latin typeface="Arial" pitchFamily="34" charset="0"/>
                <a:cs typeface="Arial" pitchFamily="34" charset="0"/>
              </a:defRPr>
            </a:pPr>
            <a:endParaRPr lang="en-US"/>
          </a:p>
        </c:txPr>
        <c:crossAx val="35370880"/>
        <c:crosses val="autoZero"/>
        <c:auto val="1"/>
        <c:lblOffset val="100"/>
        <c:baseTimeUnit val="days"/>
        <c:majorUnit val="105"/>
        <c:majorTimeUnit val="days"/>
      </c:dateAx>
      <c:valAx>
        <c:axId val="35370880"/>
        <c:scaling>
          <c:orientation val="minMax"/>
          <c:max val="60"/>
        </c:scaling>
        <c:delete val="0"/>
        <c:axPos val="l"/>
        <c:majorGridlines>
          <c:spPr>
            <a:ln>
              <a:solidFill>
                <a:schemeClr val="bg1">
                  <a:lumMod val="50000"/>
                  <a:alpha val="75000"/>
                </a:schemeClr>
              </a:solidFill>
              <a:prstDash val="dash"/>
            </a:ln>
          </c:spPr>
        </c:majorGridlines>
        <c:numFmt formatCode="@" sourceLinked="0"/>
        <c:majorTickMark val="out"/>
        <c:minorTickMark val="none"/>
        <c:tickLblPos val="nextTo"/>
        <c:spPr>
          <a:noFill/>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35369344"/>
        <c:crosses val="autoZero"/>
        <c:crossBetween val="midCat"/>
        <c:majorUnit val="20"/>
      </c:valAx>
      <c:spPr>
        <a:noFill/>
        <a:ln>
          <a:noFill/>
        </a:ln>
      </c:spPr>
    </c:plotArea>
    <c:legend>
      <c:legendPos val="t"/>
      <c:layout>
        <c:manualLayout>
          <c:xMode val="edge"/>
          <c:yMode val="edge"/>
          <c:x val="0.291337072910134"/>
          <c:y val="5.1912568306010931E-2"/>
          <c:w val="0.3981248693470838"/>
          <c:h val="5.8698420894109544E-2"/>
        </c:manualLayout>
      </c:layout>
      <c:overlay val="0"/>
      <c:spPr>
        <a:noFill/>
        <a:ln>
          <a:noFill/>
        </a:ln>
      </c:spPr>
      <c:txPr>
        <a:bodyPr/>
        <a:lstStyle/>
        <a:p>
          <a:pPr>
            <a:defRPr sz="1800" b="0">
              <a:latin typeface="Arial" pitchFamily="34" charset="0"/>
              <a:cs typeface="Arial" pitchFamily="34" charset="0"/>
            </a:defRPr>
          </a:pPr>
          <a:endParaRPr lang="en-US"/>
        </a:p>
      </c:txPr>
    </c:legend>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2128645133576613E-2"/>
          <c:y val="0.33660842142595543"/>
          <c:w val="0.92787135486642336"/>
          <c:h val="0.54384388291307595"/>
        </c:manualLayout>
      </c:layout>
      <c:barChart>
        <c:barDir val="col"/>
        <c:grouping val="clustered"/>
        <c:varyColors val="0"/>
        <c:ser>
          <c:idx val="0"/>
          <c:order val="0"/>
          <c:spPr>
            <a:solidFill>
              <a:srgbClr val="6DB33F"/>
            </a:solidFill>
            <a:ln>
              <a:solidFill>
                <a:srgbClr val="6DB33F"/>
              </a:solidFill>
            </a:ln>
            <a:effectLst/>
          </c:spPr>
          <c:invertIfNegative val="0"/>
          <c:dPt>
            <c:idx val="1"/>
            <c:invertIfNegative val="0"/>
            <c:bubble3D val="0"/>
            <c:spPr>
              <a:solidFill>
                <a:srgbClr val="6DB33F"/>
              </a:solidFill>
              <a:ln>
                <a:noFill/>
              </a:ln>
              <a:effectLst/>
            </c:spPr>
          </c:dPt>
          <c:dLbls>
            <c:dLbl>
              <c:idx val="2"/>
              <c:layout>
                <c:manualLayout>
                  <c:x val="0"/>
                  <c:y val="7.5320862691352505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Total</c:v>
                </c:pt>
                <c:pt idx="1">
                  <c:v>Shia</c:v>
                </c:pt>
                <c:pt idx="2">
                  <c:v>Non-Kurd Sunni</c:v>
                </c:pt>
                <c:pt idx="3">
                  <c:v>Kurd</c:v>
                </c:pt>
              </c:strCache>
            </c:strRef>
          </c:cat>
          <c:val>
            <c:numRef>
              <c:f>Sheet1!$B$2:$B$5</c:f>
              <c:numCache>
                <c:formatCode>General</c:formatCode>
                <c:ptCount val="4"/>
                <c:pt idx="0">
                  <c:v>45</c:v>
                </c:pt>
                <c:pt idx="1">
                  <c:v>59</c:v>
                </c:pt>
                <c:pt idx="2">
                  <c:v>12</c:v>
                </c:pt>
                <c:pt idx="3">
                  <c:v>32</c:v>
                </c:pt>
              </c:numCache>
            </c:numRef>
          </c:val>
        </c:ser>
        <c:ser>
          <c:idx val="1"/>
          <c:order val="1"/>
          <c:spPr>
            <a:solidFill>
              <a:schemeClr val="bg1">
                <a:lumMod val="50000"/>
              </a:schemeClr>
            </a:solidFill>
          </c:spPr>
          <c:invertIfNegative val="0"/>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Total</c:v>
                </c:pt>
                <c:pt idx="1">
                  <c:v>Shia</c:v>
                </c:pt>
                <c:pt idx="2">
                  <c:v>Non-Kurd Sunni</c:v>
                </c:pt>
                <c:pt idx="3">
                  <c:v>Kurd</c:v>
                </c:pt>
              </c:strCache>
            </c:strRef>
          </c:cat>
          <c:val>
            <c:numRef>
              <c:f>Sheet1!$C$2:$C$5</c:f>
              <c:numCache>
                <c:formatCode>General</c:formatCode>
                <c:ptCount val="4"/>
                <c:pt idx="0">
                  <c:v>45</c:v>
                </c:pt>
                <c:pt idx="1">
                  <c:v>33</c:v>
                </c:pt>
                <c:pt idx="2">
                  <c:v>75</c:v>
                </c:pt>
                <c:pt idx="3">
                  <c:v>49</c:v>
                </c:pt>
              </c:numCache>
            </c:numRef>
          </c:val>
        </c:ser>
        <c:dLbls>
          <c:showLegendKey val="0"/>
          <c:showVal val="0"/>
          <c:showCatName val="0"/>
          <c:showSerName val="0"/>
          <c:showPercent val="0"/>
          <c:showBubbleSize val="0"/>
        </c:dLbls>
        <c:gapWidth val="39"/>
        <c:axId val="59214464"/>
        <c:axId val="59216256"/>
      </c:barChart>
      <c:catAx>
        <c:axId val="59214464"/>
        <c:scaling>
          <c:orientation val="minMax"/>
        </c:scaling>
        <c:delete val="0"/>
        <c:axPos val="b"/>
        <c:numFmt formatCode="General" sourceLinked="1"/>
        <c:majorTickMark val="out"/>
        <c:minorTickMark val="none"/>
        <c:tickLblPos val="nextTo"/>
        <c:txPr>
          <a:bodyPr/>
          <a:lstStyle/>
          <a:p>
            <a:pPr>
              <a:defRPr sz="1800" b="1"/>
            </a:pPr>
            <a:endParaRPr lang="en-US"/>
          </a:p>
        </c:txPr>
        <c:crossAx val="59216256"/>
        <c:crosses val="autoZero"/>
        <c:auto val="1"/>
        <c:lblAlgn val="ctr"/>
        <c:lblOffset val="100"/>
        <c:noMultiLvlLbl val="0"/>
      </c:catAx>
      <c:valAx>
        <c:axId val="59216256"/>
        <c:scaling>
          <c:orientation val="minMax"/>
          <c:max val="8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solidFill>
                  <a:schemeClr val="tx1">
                    <a:lumMod val="75000"/>
                    <a:lumOff val="25000"/>
                  </a:schemeClr>
                </a:solidFill>
              </a:defRPr>
            </a:pPr>
            <a:endParaRPr lang="en-US"/>
          </a:p>
        </c:txPr>
        <c:crossAx val="59214464"/>
        <c:crosses val="autoZero"/>
        <c:crossBetween val="between"/>
        <c:majorUnit val="20"/>
      </c:valAx>
    </c:plotArea>
    <c:plotVisOnly val="1"/>
    <c:dispBlanksAs val="gap"/>
    <c:showDLblsOverMax val="0"/>
  </c:chart>
  <c:spPr>
    <a:noFill/>
    <a:ln>
      <a:noFill/>
    </a:ln>
  </c:spPr>
  <c:txPr>
    <a:bodyPr/>
    <a:lstStyle/>
    <a:p>
      <a:pPr>
        <a:defRPr sz="1400">
          <a:latin typeface="Arial" pitchFamily="34" charset="0"/>
          <a:cs typeface="Arial" pitchFamily="34" charset="0"/>
        </a:defRPr>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646665694565956E-2"/>
          <c:y val="0.3138998538605895"/>
          <c:w val="0.93037802566345873"/>
          <c:h val="0.59880608743802399"/>
        </c:manualLayout>
      </c:layout>
      <c:barChart>
        <c:barDir val="col"/>
        <c:grouping val="clustered"/>
        <c:varyColors val="0"/>
        <c:ser>
          <c:idx val="0"/>
          <c:order val="0"/>
          <c:tx>
            <c:strRef>
              <c:f>Sheet1!$B$1</c:f>
              <c:strCache>
                <c:ptCount val="1"/>
                <c:pt idx="0">
                  <c:v>Too much power</c:v>
                </c:pt>
              </c:strCache>
            </c:strRef>
          </c:tx>
          <c:spPr>
            <a:solidFill>
              <a:srgbClr val="6DB33F"/>
            </a:solidFill>
            <a:ln>
              <a:solidFill>
                <a:srgbClr val="6DB33F"/>
              </a:solidFill>
            </a:ln>
          </c:spPr>
          <c:invertIfNegative val="0"/>
          <c:dLbls>
            <c:dLbl>
              <c:idx val="2"/>
              <c:layout>
                <c:manualLayout>
                  <c:x val="-1.1851766167972E-7"/>
                  <c:y val="5.0646384347236197E-3"/>
                </c:manualLayout>
              </c:layout>
              <c:spPr/>
              <c:txPr>
                <a:bodyPr/>
                <a:lstStyle/>
                <a:p>
                  <a:pPr>
                    <a:defRPr sz="2000">
                      <a:solidFill>
                        <a:schemeClr val="tx1"/>
                      </a:solidFill>
                    </a:defRPr>
                  </a:pPr>
                  <a:endParaRPr lang="en-US"/>
                </a:p>
              </c:txPr>
              <c:dLblPos val="outEnd"/>
              <c:showLegendKey val="0"/>
              <c:showVal val="1"/>
              <c:showCatName val="0"/>
              <c:showSerName val="0"/>
              <c:showPercent val="0"/>
              <c:showBubbleSize val="0"/>
            </c:dLbl>
            <c:dLbl>
              <c:idx val="6"/>
              <c:layout>
                <c:manualLayout>
                  <c:x val="6.0206972133297759E-3"/>
                  <c:y val="1.4454745576157918E-2"/>
                </c:manualLayout>
              </c:layout>
              <c:spPr/>
              <c:txPr>
                <a:bodyPr/>
                <a:lstStyle/>
                <a:p>
                  <a:pPr>
                    <a:defRPr sz="2000">
                      <a:solidFill>
                        <a:schemeClr val="tx1"/>
                      </a:solidFill>
                    </a:defRPr>
                  </a:pPr>
                  <a:endParaRPr lang="en-US"/>
                </a:p>
              </c:txPr>
              <c:dLblPos val="outEnd"/>
              <c:showLegendKey val="0"/>
              <c:showVal val="1"/>
              <c:showCatName val="0"/>
              <c:showSerName val="0"/>
              <c:showPercent val="0"/>
              <c:showBubbleSize val="0"/>
            </c:dLbl>
            <c:txPr>
              <a:bodyPr/>
              <a:lstStyle/>
              <a:p>
                <a:pPr>
                  <a:defRPr sz="2000">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Total</c:v>
                </c:pt>
                <c:pt idx="1">
                  <c:v>Shia</c:v>
                </c:pt>
                <c:pt idx="2">
                  <c:v>Non-Kurd Sunni</c:v>
                </c:pt>
                <c:pt idx="3">
                  <c:v>Kurd</c:v>
                </c:pt>
              </c:strCache>
            </c:strRef>
          </c:cat>
          <c:val>
            <c:numRef>
              <c:f>Sheet1!$B$2:$B$5</c:f>
              <c:numCache>
                <c:formatCode>General</c:formatCode>
                <c:ptCount val="4"/>
                <c:pt idx="0">
                  <c:v>11</c:v>
                </c:pt>
                <c:pt idx="1">
                  <c:v>13</c:v>
                </c:pt>
                <c:pt idx="2">
                  <c:v>4</c:v>
                </c:pt>
                <c:pt idx="3">
                  <c:v>10</c:v>
                </c:pt>
              </c:numCache>
            </c:numRef>
          </c:val>
        </c:ser>
        <c:ser>
          <c:idx val="1"/>
          <c:order val="1"/>
          <c:tx>
            <c:strRef>
              <c:f>Sheet1!$C$1</c:f>
              <c:strCache>
                <c:ptCount val="1"/>
                <c:pt idx="0">
                  <c:v>Just the right amount</c:v>
                </c:pt>
              </c:strCache>
            </c:strRef>
          </c:tx>
          <c:spPr>
            <a:solidFill>
              <a:srgbClr val="9FD17D"/>
            </a:solidFill>
            <a:ln>
              <a:noFill/>
            </a:ln>
          </c:spPr>
          <c:invertIfNegative val="0"/>
          <c:dLbls>
            <c:dLbl>
              <c:idx val="2"/>
              <c:layout>
                <c:manualLayout>
                  <c:x val="0"/>
                  <c:y val="6.4274405215477101E-2"/>
                </c:manualLayout>
              </c:layout>
              <c:dLblPos val="outEnd"/>
              <c:showLegendKey val="0"/>
              <c:showVal val="1"/>
              <c:showCatName val="0"/>
              <c:showSerName val="0"/>
              <c:showPercent val="0"/>
              <c:showBubbleSize val="0"/>
            </c:dLbl>
            <c:txPr>
              <a:bodyPr/>
              <a:lstStyle/>
              <a:p>
                <a:pPr>
                  <a:defRPr sz="2000">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Total</c:v>
                </c:pt>
                <c:pt idx="1">
                  <c:v>Shia</c:v>
                </c:pt>
                <c:pt idx="2">
                  <c:v>Non-Kurd Sunni</c:v>
                </c:pt>
                <c:pt idx="3">
                  <c:v>Kurd</c:v>
                </c:pt>
              </c:strCache>
            </c:strRef>
          </c:cat>
          <c:val>
            <c:numRef>
              <c:f>Sheet1!$C$2:$C$5</c:f>
              <c:numCache>
                <c:formatCode>General</c:formatCode>
                <c:ptCount val="4"/>
                <c:pt idx="0">
                  <c:v>28</c:v>
                </c:pt>
                <c:pt idx="1">
                  <c:v>36</c:v>
                </c:pt>
                <c:pt idx="2">
                  <c:v>13</c:v>
                </c:pt>
                <c:pt idx="3">
                  <c:v>20</c:v>
                </c:pt>
              </c:numCache>
            </c:numRef>
          </c:val>
        </c:ser>
        <c:ser>
          <c:idx val="2"/>
          <c:order val="2"/>
          <c:tx>
            <c:strRef>
              <c:f>Sheet1!$D$1</c:f>
              <c:strCache>
                <c:ptCount val="1"/>
                <c:pt idx="0">
                  <c:v>Not enough</c:v>
                </c:pt>
              </c:strCache>
            </c:strRef>
          </c:tx>
          <c:spPr>
            <a:solidFill>
              <a:schemeClr val="bg1">
                <a:lumMod val="50000"/>
              </a:schemeClr>
            </a:solidFill>
          </c:spPr>
          <c:invertIfNegative val="0"/>
          <c:dLbls>
            <c:dLbl>
              <c:idx val="2"/>
              <c:layout>
                <c:manualLayout>
                  <c:x val="-3.010348606664888E-3"/>
                  <c:y val="7.2296014474089093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Total</c:v>
                </c:pt>
                <c:pt idx="1">
                  <c:v>Shia</c:v>
                </c:pt>
                <c:pt idx="2">
                  <c:v>Non-Kurd Sunni</c:v>
                </c:pt>
                <c:pt idx="3">
                  <c:v>Kurd</c:v>
                </c:pt>
              </c:strCache>
            </c:strRef>
          </c:cat>
          <c:val>
            <c:numRef>
              <c:f>Sheet1!$D$2:$D$5</c:f>
              <c:numCache>
                <c:formatCode>General</c:formatCode>
                <c:ptCount val="4"/>
                <c:pt idx="0">
                  <c:v>42</c:v>
                </c:pt>
                <c:pt idx="1">
                  <c:v>30</c:v>
                </c:pt>
                <c:pt idx="2">
                  <c:v>73</c:v>
                </c:pt>
                <c:pt idx="3">
                  <c:v>49</c:v>
                </c:pt>
              </c:numCache>
            </c:numRef>
          </c:val>
        </c:ser>
        <c:dLbls>
          <c:showLegendKey val="0"/>
          <c:showVal val="0"/>
          <c:showCatName val="0"/>
          <c:showSerName val="0"/>
          <c:showPercent val="0"/>
          <c:showBubbleSize val="0"/>
        </c:dLbls>
        <c:gapWidth val="65"/>
        <c:axId val="87693184"/>
        <c:axId val="87694720"/>
      </c:barChart>
      <c:catAx>
        <c:axId val="87693184"/>
        <c:scaling>
          <c:orientation val="minMax"/>
        </c:scaling>
        <c:delete val="0"/>
        <c:axPos val="b"/>
        <c:numFmt formatCode="General" sourceLinked="1"/>
        <c:majorTickMark val="out"/>
        <c:minorTickMark val="none"/>
        <c:tickLblPos val="nextTo"/>
        <c:txPr>
          <a:bodyPr/>
          <a:lstStyle/>
          <a:p>
            <a:pPr>
              <a:defRPr sz="1800"/>
            </a:pPr>
            <a:endParaRPr lang="en-US"/>
          </a:p>
        </c:txPr>
        <c:crossAx val="87694720"/>
        <c:crosses val="autoZero"/>
        <c:auto val="1"/>
        <c:lblAlgn val="ctr"/>
        <c:lblOffset val="100"/>
        <c:noMultiLvlLbl val="0"/>
      </c:catAx>
      <c:valAx>
        <c:axId val="87694720"/>
        <c:scaling>
          <c:orientation val="minMax"/>
          <c:max val="8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b="0"/>
            </a:pPr>
            <a:endParaRPr lang="en-US"/>
          </a:p>
        </c:txPr>
        <c:crossAx val="87693184"/>
        <c:crosses val="autoZero"/>
        <c:crossBetween val="between"/>
        <c:majorUnit val="20"/>
      </c:valAx>
    </c:plotArea>
    <c:legend>
      <c:legendPos val="t"/>
      <c:legendEntry>
        <c:idx val="0"/>
        <c:txPr>
          <a:bodyPr/>
          <a:lstStyle/>
          <a:p>
            <a:pPr>
              <a:defRPr sz="1800" b="0"/>
            </a:pPr>
            <a:endParaRPr lang="en-US"/>
          </a:p>
        </c:txPr>
      </c:legendEntry>
      <c:legendEntry>
        <c:idx val="1"/>
        <c:txPr>
          <a:bodyPr/>
          <a:lstStyle/>
          <a:p>
            <a:pPr>
              <a:defRPr sz="1800" b="0"/>
            </a:pPr>
            <a:endParaRPr lang="en-US"/>
          </a:p>
        </c:txPr>
      </c:legendEntry>
      <c:layout>
        <c:manualLayout>
          <c:xMode val="edge"/>
          <c:yMode val="edge"/>
          <c:x val="0.15073360654814821"/>
          <c:y val="0.1036359743871145"/>
          <c:w val="0.7604611095552376"/>
          <c:h val="6.4450006747758595E-2"/>
        </c:manualLayout>
      </c:layout>
      <c:overlay val="0"/>
      <c:spPr>
        <a:noFill/>
        <a:ln>
          <a:noFill/>
        </a:ln>
      </c:spPr>
      <c:txPr>
        <a:bodyPr/>
        <a:lstStyle/>
        <a:p>
          <a:pPr>
            <a:defRPr sz="1800" b="0"/>
          </a:pPr>
          <a:endParaRPr lang="en-US"/>
        </a:p>
      </c:txPr>
    </c:legend>
    <c:plotVisOnly val="1"/>
    <c:dispBlanksAs val="gap"/>
    <c:showDLblsOverMax val="0"/>
  </c:chart>
  <c:spPr>
    <a:noFill/>
    <a:ln>
      <a:noFill/>
    </a:ln>
  </c:spPr>
  <c:txPr>
    <a:bodyPr/>
    <a:lstStyle/>
    <a:p>
      <a:pPr>
        <a:defRPr sz="1200" b="1">
          <a:latin typeface="Arial" pitchFamily="34" charset="0"/>
          <a:cs typeface="Arial" pitchFamily="34" charset="0"/>
        </a:defRPr>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604746081051795E-2"/>
          <c:y val="0.16476399466460134"/>
          <c:w val="0.93101675937296824"/>
          <c:h val="0.75438901079987952"/>
        </c:manualLayout>
      </c:layout>
      <c:lineChart>
        <c:grouping val="standard"/>
        <c:varyColors val="0"/>
        <c:ser>
          <c:idx val="0"/>
          <c:order val="0"/>
          <c:tx>
            <c:strRef>
              <c:f>Sheet1!$B$1</c:f>
              <c:strCache>
                <c:ptCount val="1"/>
                <c:pt idx="0">
                  <c:v>% Favorable</c:v>
                </c:pt>
              </c:strCache>
            </c:strRef>
          </c:tx>
          <c:spPr>
            <a:ln w="38100">
              <a:solidFill>
                <a:srgbClr val="FF0000"/>
              </a:solidFill>
            </a:ln>
          </c:spPr>
          <c:marker>
            <c:symbol val="circle"/>
            <c:size val="6"/>
            <c:spPr>
              <a:solidFill>
                <a:srgbClr val="FF0000"/>
              </a:solidFill>
              <a:ln>
                <a:solidFill>
                  <a:srgbClr val="FF0000"/>
                </a:solidFill>
              </a:ln>
            </c:spPr>
          </c:marker>
          <c:dLbls>
            <c:dLbl>
              <c:idx val="0"/>
              <c:layout>
                <c:manualLayout>
                  <c:x val="-2.5258170162358019E-2"/>
                  <c:y val="-4.6448087431693992E-2"/>
                </c:manualLayout>
              </c:layout>
              <c:dLblPos val="r"/>
              <c:showLegendKey val="0"/>
              <c:showVal val="1"/>
              <c:showCatName val="0"/>
              <c:showSerName val="0"/>
              <c:showPercent val="0"/>
              <c:showBubbleSize val="0"/>
            </c:dLbl>
            <c:dLbl>
              <c:idx val="1"/>
              <c:layout>
                <c:manualLayout>
                  <c:x val="-2.5258170162358023E-2"/>
                  <c:y val="-4.6797093605702243E-2"/>
                </c:manualLayout>
              </c:layout>
              <c:dLblPos val="r"/>
              <c:showLegendKey val="0"/>
              <c:showVal val="1"/>
              <c:showCatName val="0"/>
              <c:showSerName val="0"/>
              <c:showPercent val="0"/>
              <c:showBubbleSize val="0"/>
            </c:dLbl>
            <c:spPr>
              <a:noFill/>
              <a:ln>
                <a:noFill/>
              </a:ln>
            </c:spPr>
            <c:txPr>
              <a:bodyPr/>
              <a:lstStyle/>
              <a:p>
                <a:pPr>
                  <a:defRPr sz="2000" b="1">
                    <a:solidFill>
                      <a:srgbClr val="FF0000"/>
                    </a:solidFill>
                    <a:latin typeface="Arial" pitchFamily="34" charset="0"/>
                    <a:cs typeface="Arial" pitchFamily="34" charset="0"/>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41019</c:v>
                </c:pt>
                <c:pt idx="1">
                  <c:v>40821</c:v>
                </c:pt>
                <c:pt idx="2">
                  <c:v>40732</c:v>
                </c:pt>
                <c:pt idx="3">
                  <c:v>40625</c:v>
                </c:pt>
                <c:pt idx="4">
                  <c:v>40484</c:v>
                </c:pt>
              </c:numCache>
            </c:numRef>
          </c:cat>
          <c:val>
            <c:numRef>
              <c:f>Sheet1!$B$2:$B$6</c:f>
              <c:numCache>
                <c:formatCode>General</c:formatCode>
                <c:ptCount val="5"/>
                <c:pt idx="0">
                  <c:v>28</c:v>
                </c:pt>
                <c:pt idx="1">
                  <c:v>29</c:v>
                </c:pt>
                <c:pt idx="2">
                  <c:v>37</c:v>
                </c:pt>
                <c:pt idx="3">
                  <c:v>48</c:v>
                </c:pt>
                <c:pt idx="4">
                  <c:v>48</c:v>
                </c:pt>
              </c:numCache>
            </c:numRef>
          </c:val>
          <c:smooth val="0"/>
        </c:ser>
        <c:ser>
          <c:idx val="1"/>
          <c:order val="1"/>
          <c:tx>
            <c:strRef>
              <c:f>Sheet1!$C$1</c:f>
              <c:strCache>
                <c:ptCount val="1"/>
                <c:pt idx="0">
                  <c:v>% Unfavorable</c:v>
                </c:pt>
              </c:strCache>
            </c:strRef>
          </c:tx>
          <c:spPr>
            <a:ln w="38100">
              <a:solidFill>
                <a:srgbClr val="0070C0"/>
              </a:solidFill>
            </a:ln>
          </c:spPr>
          <c:marker>
            <c:symbol val="square"/>
            <c:size val="6"/>
            <c:spPr>
              <a:solidFill>
                <a:srgbClr val="0070C0"/>
              </a:solidFill>
              <a:ln>
                <a:solidFill>
                  <a:srgbClr val="0070C0"/>
                </a:solidFill>
              </a:ln>
            </c:spPr>
          </c:marker>
          <c:dLbls>
            <c:dLbl>
              <c:idx val="0"/>
              <c:layout>
                <c:manualLayout>
                  <c:x val="-2.5258170162358019E-2"/>
                  <c:y val="4.6448087431693992E-2"/>
                </c:manualLayout>
              </c:layout>
              <c:dLblPos val="r"/>
              <c:showLegendKey val="0"/>
              <c:showVal val="1"/>
              <c:showCatName val="0"/>
              <c:showSerName val="0"/>
              <c:showPercent val="0"/>
              <c:showBubbleSize val="0"/>
            </c:dLbl>
            <c:dLbl>
              <c:idx val="1"/>
              <c:layout>
                <c:manualLayout>
                  <c:x val="-2.5258170162358023E-2"/>
                  <c:y val="5.2646730306415028E-2"/>
                </c:manualLayout>
              </c:layout>
              <c:dLblPos val="r"/>
              <c:showLegendKey val="0"/>
              <c:showVal val="1"/>
              <c:showCatName val="0"/>
              <c:showSerName val="0"/>
              <c:showPercent val="0"/>
              <c:showBubbleSize val="0"/>
            </c:dLbl>
            <c:dLbl>
              <c:idx val="5"/>
              <c:delete val="1"/>
            </c:dLbl>
            <c:spPr>
              <a:noFill/>
              <a:ln>
                <a:noFill/>
              </a:ln>
            </c:spPr>
            <c:txPr>
              <a:bodyPr/>
              <a:lstStyle/>
              <a:p>
                <a:pPr>
                  <a:defRPr sz="2000" b="1">
                    <a:solidFill>
                      <a:srgbClr val="0070C0"/>
                    </a:solidFill>
                    <a:latin typeface="Arial" pitchFamily="34" charset="0"/>
                    <a:cs typeface="Arial" pitchFamily="34" charset="0"/>
                  </a:defRPr>
                </a:pPr>
                <a:endParaRPr lang="en-US"/>
              </a:p>
            </c:txPr>
            <c:dLblPos val="t"/>
            <c:showLegendKey val="0"/>
            <c:showVal val="1"/>
            <c:showCatName val="0"/>
            <c:showSerName val="0"/>
            <c:showPercent val="0"/>
            <c:showBubbleSize val="0"/>
            <c:showLeaderLines val="0"/>
          </c:dLbls>
          <c:cat>
            <c:numRef>
              <c:f>Sheet1!$A$2:$A$6</c:f>
              <c:numCache>
                <c:formatCode>m/d/yyyy</c:formatCode>
                <c:ptCount val="5"/>
                <c:pt idx="0">
                  <c:v>41019</c:v>
                </c:pt>
                <c:pt idx="1">
                  <c:v>40821</c:v>
                </c:pt>
                <c:pt idx="2">
                  <c:v>40732</c:v>
                </c:pt>
                <c:pt idx="3">
                  <c:v>40625</c:v>
                </c:pt>
                <c:pt idx="4">
                  <c:v>40484</c:v>
                </c:pt>
              </c:numCache>
            </c:numRef>
          </c:cat>
          <c:val>
            <c:numRef>
              <c:f>Sheet1!$C$2:$C$6</c:f>
              <c:numCache>
                <c:formatCode>General</c:formatCode>
                <c:ptCount val="5"/>
                <c:pt idx="0">
                  <c:v>56</c:v>
                </c:pt>
                <c:pt idx="1">
                  <c:v>51</c:v>
                </c:pt>
                <c:pt idx="2">
                  <c:v>44</c:v>
                </c:pt>
                <c:pt idx="3">
                  <c:v>35</c:v>
                </c:pt>
                <c:pt idx="4">
                  <c:v>37</c:v>
                </c:pt>
              </c:numCache>
            </c:numRef>
          </c:val>
          <c:smooth val="0"/>
        </c:ser>
        <c:dLbls>
          <c:showLegendKey val="0"/>
          <c:showVal val="0"/>
          <c:showCatName val="0"/>
          <c:showSerName val="0"/>
          <c:showPercent val="0"/>
          <c:showBubbleSize val="0"/>
        </c:dLbls>
        <c:marker val="1"/>
        <c:smooth val="0"/>
        <c:axId val="70739840"/>
        <c:axId val="70741376"/>
      </c:lineChart>
      <c:dateAx>
        <c:axId val="70739840"/>
        <c:scaling>
          <c:orientation val="minMax"/>
          <c:max val="41034"/>
          <c:min val="40484"/>
        </c:scaling>
        <c:delete val="0"/>
        <c:axPos val="b"/>
        <c:numFmt formatCode="[$-409]mmm\-yy;@" sourceLinked="0"/>
        <c:majorTickMark val="out"/>
        <c:minorTickMark val="none"/>
        <c:tickLblPos val="nextTo"/>
        <c:txPr>
          <a:bodyPr/>
          <a:lstStyle/>
          <a:p>
            <a:pPr>
              <a:defRPr sz="1400">
                <a:solidFill>
                  <a:schemeClr val="tx1">
                    <a:lumMod val="75000"/>
                    <a:lumOff val="25000"/>
                  </a:schemeClr>
                </a:solidFill>
                <a:latin typeface="Arial" pitchFamily="34" charset="0"/>
                <a:cs typeface="Arial" pitchFamily="34" charset="0"/>
              </a:defRPr>
            </a:pPr>
            <a:endParaRPr lang="en-US"/>
          </a:p>
        </c:txPr>
        <c:crossAx val="70741376"/>
        <c:crosses val="autoZero"/>
        <c:auto val="1"/>
        <c:lblOffset val="100"/>
        <c:baseTimeUnit val="days"/>
        <c:majorUnit val="105"/>
        <c:majorTimeUnit val="days"/>
      </c:dateAx>
      <c:valAx>
        <c:axId val="70741376"/>
        <c:scaling>
          <c:orientation val="minMax"/>
          <c:max val="60"/>
        </c:scaling>
        <c:delete val="0"/>
        <c:axPos val="l"/>
        <c:majorGridlines>
          <c:spPr>
            <a:ln>
              <a:solidFill>
                <a:schemeClr val="bg1">
                  <a:lumMod val="50000"/>
                  <a:alpha val="75000"/>
                </a:schemeClr>
              </a:solidFill>
              <a:prstDash val="dash"/>
            </a:ln>
          </c:spPr>
        </c:majorGridlines>
        <c:numFmt formatCode="@" sourceLinked="0"/>
        <c:majorTickMark val="out"/>
        <c:minorTickMark val="none"/>
        <c:tickLblPos val="nextTo"/>
        <c:spPr>
          <a:noFill/>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70739840"/>
        <c:crosses val="autoZero"/>
        <c:crossBetween val="midCat"/>
        <c:majorUnit val="20"/>
      </c:valAx>
      <c:spPr>
        <a:noFill/>
        <a:ln>
          <a:noFill/>
        </a:ln>
      </c:spPr>
    </c:plotArea>
    <c:legend>
      <c:legendPos val="t"/>
      <c:layout>
        <c:manualLayout>
          <c:xMode val="edge"/>
          <c:yMode val="edge"/>
          <c:x val="0.23234002276264143"/>
          <c:y val="8.5662402266158469E-2"/>
          <c:w val="0.5131691107418912"/>
          <c:h val="5.8698420894109544E-2"/>
        </c:manualLayout>
      </c:layout>
      <c:overlay val="0"/>
      <c:spPr>
        <a:noFill/>
        <a:ln>
          <a:noFill/>
        </a:ln>
      </c:spPr>
      <c:txPr>
        <a:bodyPr/>
        <a:lstStyle/>
        <a:p>
          <a:pPr>
            <a:defRPr sz="1800">
              <a:latin typeface="Arial" pitchFamily="34" charset="0"/>
              <a:cs typeface="Arial" pitchFamily="34" charset="0"/>
            </a:defRPr>
          </a:pPr>
          <a:endParaRPr lang="en-US"/>
        </a:p>
      </c:txPr>
    </c:legend>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7.1851999512719145E-2"/>
          <c:y val="0.19199413722228817"/>
          <c:w val="0.91117271799358412"/>
          <c:h val="0.68920726010943545"/>
        </c:manualLayout>
      </c:layout>
      <c:barChart>
        <c:barDir val="col"/>
        <c:grouping val="stacked"/>
        <c:varyColors val="0"/>
        <c:ser>
          <c:idx val="0"/>
          <c:order val="0"/>
          <c:tx>
            <c:strRef>
              <c:f>Sheet1!$B$1</c:f>
              <c:strCache>
                <c:ptCount val="1"/>
                <c:pt idx="0">
                  <c:v>% Favorable</c:v>
                </c:pt>
              </c:strCache>
            </c:strRef>
          </c:tx>
          <c:spPr>
            <a:solidFill>
              <a:srgbClr val="C00000"/>
            </a:solidFill>
            <a:ln>
              <a:solidFill>
                <a:srgbClr val="C00000"/>
              </a:solidFill>
            </a:ln>
            <a:effectLst/>
          </c:spPr>
          <c:invertIfNegative val="0"/>
          <c:dLbls>
            <c:dLbl>
              <c:idx val="2"/>
              <c:layout>
                <c:manualLayout>
                  <c:x val="0"/>
                  <c:y val="2.2713136069374231E-3"/>
                </c:manualLayout>
              </c:layout>
              <c:dLblPos val="ctr"/>
              <c:showLegendKey val="0"/>
              <c:showVal val="1"/>
              <c:showCatName val="0"/>
              <c:showSerName val="0"/>
              <c:showPercent val="0"/>
              <c:showBubbleSize val="0"/>
            </c:dLbl>
            <c:dLbl>
              <c:idx val="4"/>
              <c:layout>
                <c:manualLayout>
                  <c:x val="0"/>
                  <c:y val="-4.483699671480923E-2"/>
                </c:manualLayout>
              </c:layout>
              <c:spPr/>
              <c:txPr>
                <a:bodyPr/>
                <a:lstStyle/>
                <a:p>
                  <a:pPr>
                    <a:defRPr sz="20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dLbl>
              <c:idx val="5"/>
              <c:layout>
                <c:manualLayout>
                  <c:x val="-1.4064697609001407E-3"/>
                  <c:y val="-2.8976652623715297E-3"/>
                </c:manualLayout>
              </c:layout>
              <c:dLblPos val="ctr"/>
              <c:showLegendKey val="0"/>
              <c:showVal val="1"/>
              <c:showCatName val="0"/>
              <c:showSerName val="0"/>
              <c:showPercent val="0"/>
              <c:showBubbleSize val="0"/>
            </c:dLbl>
            <c:dLbl>
              <c:idx val="7"/>
              <c:layout>
                <c:manualLayout>
                  <c:x val="0"/>
                  <c:y val="-4.6560055409244683E-2"/>
                </c:manualLayout>
              </c:layout>
              <c:spPr/>
              <c:txPr>
                <a:bodyPr/>
                <a:lstStyle/>
                <a:p>
                  <a:pPr>
                    <a:defRPr sz="20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txPr>
              <a:bodyPr/>
              <a:lstStyle/>
              <a:p>
                <a:pPr>
                  <a:defRPr sz="2000" b="1">
                    <a:solidFill>
                      <a:schemeClr val="bg1"/>
                    </a:solidFill>
                    <a:latin typeface="Arial" pitchFamily="34" charset="0"/>
                    <a:cs typeface="Arial" pitchFamily="34" charset="0"/>
                  </a:defRPr>
                </a:pPr>
                <a:endParaRPr lang="en-US"/>
              </a:p>
            </c:txPr>
            <c:dLblPos val="inEnd"/>
            <c:showLegendKey val="0"/>
            <c:showVal val="1"/>
            <c:showCatName val="0"/>
            <c:showSerName val="0"/>
            <c:showPercent val="0"/>
            <c:showBubbleSize val="0"/>
            <c:showLeaderLines val="0"/>
          </c:dLbls>
          <c:cat>
            <c:strRef>
              <c:f>Sheet1!$A$2:$A$9</c:f>
              <c:strCache>
                <c:ptCount val="8"/>
                <c:pt idx="0">
                  <c:v>Total</c:v>
                </c:pt>
                <c:pt idx="1">
                  <c:v>Baghdad</c:v>
                </c:pt>
                <c:pt idx="2">
                  <c:v>South</c:v>
                </c:pt>
                <c:pt idx="3">
                  <c:v>West </c:v>
                </c:pt>
                <c:pt idx="4">
                  <c:v>North</c:v>
                </c:pt>
                <c:pt idx="5">
                  <c:v>Shia</c:v>
                </c:pt>
                <c:pt idx="6">
                  <c:v>Non-Kurd Sunni</c:v>
                </c:pt>
                <c:pt idx="7">
                  <c:v>Kurd</c:v>
                </c:pt>
              </c:strCache>
            </c:strRef>
          </c:cat>
          <c:val>
            <c:numRef>
              <c:f>Sheet1!$B$2:$B$9</c:f>
              <c:numCache>
                <c:formatCode>General</c:formatCode>
                <c:ptCount val="8"/>
                <c:pt idx="0">
                  <c:v>28</c:v>
                </c:pt>
                <c:pt idx="1">
                  <c:v>26</c:v>
                </c:pt>
                <c:pt idx="2">
                  <c:v>13</c:v>
                </c:pt>
                <c:pt idx="3">
                  <c:v>59</c:v>
                </c:pt>
                <c:pt idx="4">
                  <c:v>11</c:v>
                </c:pt>
                <c:pt idx="5">
                  <c:v>16</c:v>
                </c:pt>
                <c:pt idx="6">
                  <c:v>71</c:v>
                </c:pt>
                <c:pt idx="7">
                  <c:v>12</c:v>
                </c:pt>
              </c:numCache>
            </c:numRef>
          </c:val>
        </c:ser>
        <c:ser>
          <c:idx val="1"/>
          <c:order val="1"/>
          <c:tx>
            <c:strRef>
              <c:f>Sheet1!$C$1</c:f>
              <c:strCache>
                <c:ptCount val="1"/>
                <c:pt idx="0">
                  <c:v>Column1</c:v>
                </c:pt>
              </c:strCache>
            </c:strRef>
          </c:tx>
          <c:invertIfNegative val="0"/>
          <c:cat>
            <c:strRef>
              <c:f>Sheet1!$A$2:$A$9</c:f>
              <c:strCache>
                <c:ptCount val="8"/>
                <c:pt idx="0">
                  <c:v>Total</c:v>
                </c:pt>
                <c:pt idx="1">
                  <c:v>Baghdad</c:v>
                </c:pt>
                <c:pt idx="2">
                  <c:v>South</c:v>
                </c:pt>
                <c:pt idx="3">
                  <c:v>West </c:v>
                </c:pt>
                <c:pt idx="4">
                  <c:v>North</c:v>
                </c:pt>
                <c:pt idx="5">
                  <c:v>Shia</c:v>
                </c:pt>
                <c:pt idx="6">
                  <c:v>Non-Kurd Sunni</c:v>
                </c:pt>
                <c:pt idx="7">
                  <c:v>Kurd</c:v>
                </c:pt>
              </c:strCache>
            </c:strRef>
          </c:cat>
          <c:val>
            <c:numRef>
              <c:f>Sheet1!$C$2:$C$9</c:f>
            </c:numRef>
          </c:val>
        </c:ser>
        <c:ser>
          <c:idx val="2"/>
          <c:order val="2"/>
          <c:tx>
            <c:strRef>
              <c:f>Sheet1!$D$1</c:f>
              <c:strCache>
                <c:ptCount val="1"/>
                <c:pt idx="0">
                  <c:v>Column2</c:v>
                </c:pt>
              </c:strCache>
            </c:strRef>
          </c:tx>
          <c:spPr>
            <a:solidFill>
              <a:schemeClr val="bg1"/>
            </a:solidFill>
          </c:spPr>
          <c:invertIfNegative val="0"/>
          <c:cat>
            <c:strRef>
              <c:f>Sheet1!$A$2:$A$9</c:f>
              <c:strCache>
                <c:ptCount val="8"/>
                <c:pt idx="0">
                  <c:v>Total</c:v>
                </c:pt>
                <c:pt idx="1">
                  <c:v>Baghdad</c:v>
                </c:pt>
                <c:pt idx="2">
                  <c:v>South</c:v>
                </c:pt>
                <c:pt idx="3">
                  <c:v>West </c:v>
                </c:pt>
                <c:pt idx="4">
                  <c:v>North</c:v>
                </c:pt>
                <c:pt idx="5">
                  <c:v>Shia</c:v>
                </c:pt>
                <c:pt idx="6">
                  <c:v>Non-Kurd Sunni</c:v>
                </c:pt>
                <c:pt idx="7">
                  <c:v>Kurd</c:v>
                </c:pt>
              </c:strCache>
            </c:strRef>
          </c:cat>
          <c:val>
            <c:numRef>
              <c:f>Sheet1!$D$2:$D$9</c:f>
            </c:numRef>
          </c:val>
        </c:ser>
        <c:ser>
          <c:idx val="3"/>
          <c:order val="3"/>
          <c:tx>
            <c:strRef>
              <c:f>Sheet1!$E$1</c:f>
              <c:strCache>
                <c:ptCount val="1"/>
                <c:pt idx="0">
                  <c:v>% Unfavorable</c:v>
                </c:pt>
              </c:strCache>
            </c:strRef>
          </c:tx>
          <c:spPr>
            <a:solidFill>
              <a:srgbClr val="0070C0"/>
            </a:solidFill>
            <a:ln>
              <a:solidFill>
                <a:srgbClr val="0070C0"/>
              </a:solidFill>
            </a:ln>
            <a:effectLst/>
          </c:spPr>
          <c:invertIfNegative val="0"/>
          <c:dLbls>
            <c:dLbl>
              <c:idx val="6"/>
              <c:layout>
                <c:manualLayout>
                  <c:x val="1.4064697609001407E-3"/>
                  <c:y val="-5.4022830281183773E-3"/>
                </c:manualLayout>
              </c:layout>
              <c:dLblPos val="ctr"/>
              <c:showLegendKey val="0"/>
              <c:showVal val="1"/>
              <c:showCatName val="0"/>
              <c:showSerName val="0"/>
              <c:showPercent val="0"/>
              <c:showBubbleSize val="0"/>
            </c:dLbl>
            <c:numFmt formatCode="#,##0;[White]#,##0" sourceLinked="0"/>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Sheet1!$A$2:$A$9</c:f>
              <c:strCache>
                <c:ptCount val="8"/>
                <c:pt idx="0">
                  <c:v>Total</c:v>
                </c:pt>
                <c:pt idx="1">
                  <c:v>Baghdad</c:v>
                </c:pt>
                <c:pt idx="2">
                  <c:v>South</c:v>
                </c:pt>
                <c:pt idx="3">
                  <c:v>West </c:v>
                </c:pt>
                <c:pt idx="4">
                  <c:v>North</c:v>
                </c:pt>
                <c:pt idx="5">
                  <c:v>Shia</c:v>
                </c:pt>
                <c:pt idx="6">
                  <c:v>Non-Kurd Sunni</c:v>
                </c:pt>
                <c:pt idx="7">
                  <c:v>Kurd</c:v>
                </c:pt>
              </c:strCache>
            </c:strRef>
          </c:cat>
          <c:val>
            <c:numRef>
              <c:f>Sheet1!$E$2:$E$9</c:f>
              <c:numCache>
                <c:formatCode>General</c:formatCode>
                <c:ptCount val="8"/>
                <c:pt idx="0">
                  <c:v>-56</c:v>
                </c:pt>
                <c:pt idx="1">
                  <c:v>-65</c:v>
                </c:pt>
                <c:pt idx="2">
                  <c:v>-75</c:v>
                </c:pt>
                <c:pt idx="3">
                  <c:v>-26</c:v>
                </c:pt>
                <c:pt idx="4">
                  <c:v>-51</c:v>
                </c:pt>
                <c:pt idx="5">
                  <c:v>-72</c:v>
                </c:pt>
                <c:pt idx="6">
                  <c:v>-16</c:v>
                </c:pt>
                <c:pt idx="7">
                  <c:v>-50</c:v>
                </c:pt>
              </c:numCache>
            </c:numRef>
          </c:val>
        </c:ser>
        <c:dLbls>
          <c:showLegendKey val="0"/>
          <c:showVal val="0"/>
          <c:showCatName val="0"/>
          <c:showSerName val="0"/>
          <c:showPercent val="0"/>
          <c:showBubbleSize val="0"/>
        </c:dLbls>
        <c:gapWidth val="53"/>
        <c:overlap val="100"/>
        <c:axId val="70825856"/>
        <c:axId val="70827392"/>
      </c:barChart>
      <c:catAx>
        <c:axId val="70825856"/>
        <c:scaling>
          <c:orientation val="minMax"/>
        </c:scaling>
        <c:delete val="0"/>
        <c:axPos val="b"/>
        <c:numFmt formatCode="m/d/yyyy" sourceLinked="1"/>
        <c:majorTickMark val="out"/>
        <c:minorTickMark val="none"/>
        <c:tickLblPos val="low"/>
        <c:spPr>
          <a:ln>
            <a:solidFill>
              <a:schemeClr val="bg1">
                <a:lumMod val="50000"/>
                <a:alpha val="75000"/>
              </a:schemeClr>
            </a:solidFill>
          </a:ln>
        </c:spPr>
        <c:txPr>
          <a:bodyPr/>
          <a:lstStyle/>
          <a:p>
            <a:pPr>
              <a:defRPr sz="1600" b="1">
                <a:latin typeface="Arial" pitchFamily="34" charset="0"/>
                <a:cs typeface="Arial" pitchFamily="34" charset="0"/>
              </a:defRPr>
            </a:pPr>
            <a:endParaRPr lang="en-US"/>
          </a:p>
        </c:txPr>
        <c:crossAx val="70827392"/>
        <c:crosses val="autoZero"/>
        <c:auto val="1"/>
        <c:lblAlgn val="ctr"/>
        <c:lblOffset val="100"/>
        <c:noMultiLvlLbl val="0"/>
      </c:catAx>
      <c:valAx>
        <c:axId val="70827392"/>
        <c:scaling>
          <c:orientation val="minMax"/>
          <c:max val="100"/>
          <c:min val="-10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70825856"/>
        <c:crosses val="autoZero"/>
        <c:crossBetween val="between"/>
        <c:majorUnit val="20"/>
      </c:valAx>
    </c:plotArea>
    <c:legend>
      <c:legendPos val="t"/>
      <c:layout>
        <c:manualLayout>
          <c:xMode val="edge"/>
          <c:yMode val="edge"/>
          <c:x val="0.12642125430523715"/>
          <c:y val="1.1143182489605835E-2"/>
          <c:w val="0.79660493827160506"/>
          <c:h val="8.1155546346180413E-2"/>
        </c:manualLayout>
      </c:layout>
      <c:overlay val="0"/>
      <c:txPr>
        <a:bodyPr/>
        <a:lstStyle/>
        <a:p>
          <a:pPr>
            <a:defRPr sz="1800">
              <a:latin typeface="Arial" pitchFamily="34" charset="0"/>
              <a:cs typeface="Arial"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5069264925281696E-2"/>
          <c:y val="0.18771212971320306"/>
          <c:w val="0.91108684240556892"/>
          <c:h val="0.70859358284083551"/>
        </c:manualLayout>
      </c:layout>
      <c:lineChart>
        <c:grouping val="standard"/>
        <c:varyColors val="0"/>
        <c:ser>
          <c:idx val="0"/>
          <c:order val="0"/>
          <c:tx>
            <c:strRef>
              <c:f>Sheet1!$B$1</c:f>
              <c:strCache>
                <c:ptCount val="1"/>
                <c:pt idx="0">
                  <c:v>Iraqi National Accord</c:v>
                </c:pt>
              </c:strCache>
            </c:strRef>
          </c:tx>
          <c:spPr>
            <a:ln>
              <a:solidFill>
                <a:srgbClr val="FF0000"/>
              </a:solidFill>
            </a:ln>
          </c:spPr>
          <c:marker>
            <c:symbol val="square"/>
            <c:size val="6"/>
            <c:spPr>
              <a:solidFill>
                <a:srgbClr val="FF0000"/>
              </a:solidFill>
              <a:ln>
                <a:solidFill>
                  <a:srgbClr val="FF0000"/>
                </a:solidFill>
              </a:ln>
            </c:spPr>
          </c:marker>
          <c:dLbls>
            <c:dLbl>
              <c:idx val="1"/>
              <c:layout>
                <c:manualLayout>
                  <c:x val="-2.2947334399465887E-2"/>
                  <c:y val="-4.3433996036647861E-2"/>
                </c:manualLayout>
              </c:layout>
              <c:showLegendKey val="0"/>
              <c:showVal val="1"/>
              <c:showCatName val="0"/>
              <c:showSerName val="0"/>
              <c:showPercent val="0"/>
              <c:showBubbleSize val="0"/>
            </c:dLbl>
            <c:dLbl>
              <c:idx val="2"/>
              <c:layout>
                <c:manualLayout>
                  <c:x val="-2.5507452858303938E-2"/>
                  <c:y val="-4.4927039650407632E-2"/>
                </c:manualLayout>
              </c:layout>
              <c:dLblPos val="r"/>
              <c:showLegendKey val="0"/>
              <c:showVal val="1"/>
              <c:showCatName val="0"/>
              <c:showSerName val="0"/>
              <c:showPercent val="0"/>
              <c:showBubbleSize val="0"/>
            </c:dLbl>
            <c:dLbl>
              <c:idx val="3"/>
              <c:layout>
                <c:manualLayout>
                  <c:x val="-5.3246398471201604E-3"/>
                  <c:y val="-2.717760755901414E-2"/>
                </c:manualLayout>
              </c:layout>
              <c:dLblPos val="r"/>
              <c:showLegendKey val="0"/>
              <c:showVal val="1"/>
              <c:showCatName val="0"/>
              <c:showSerName val="0"/>
              <c:showPercent val="0"/>
              <c:showBubbleSize val="0"/>
            </c:dLbl>
            <c:dLbl>
              <c:idx val="4"/>
              <c:layout>
                <c:manualLayout>
                  <c:x val="-2.5413721128227484E-2"/>
                  <c:y val="-3.8768814187788159E-2"/>
                </c:manualLayout>
              </c:layout>
              <c:dLblPos val="r"/>
              <c:showLegendKey val="0"/>
              <c:showVal val="1"/>
              <c:showCatName val="0"/>
              <c:showSerName val="0"/>
              <c:showPercent val="0"/>
              <c:showBubbleSize val="0"/>
            </c:dLbl>
            <c:dLbl>
              <c:idx val="9"/>
              <c:layout>
                <c:manualLayout>
                  <c:x val="-9.0990990990990998E-3"/>
                  <c:y val="-4.0040715096284749E-2"/>
                </c:manualLayout>
              </c:layout>
              <c:dLblPos val="r"/>
              <c:showLegendKey val="0"/>
              <c:showVal val="1"/>
              <c:showCatName val="0"/>
              <c:showSerName val="0"/>
              <c:showPercent val="0"/>
              <c:showBubbleSize val="0"/>
            </c:dLbl>
            <c:txPr>
              <a:bodyPr/>
              <a:lstStyle/>
              <a:p>
                <a:pPr>
                  <a:defRPr sz="1800" b="1">
                    <a:solidFill>
                      <a:srgbClr val="FF0000"/>
                    </a:solidFill>
                    <a:latin typeface="Arial" pitchFamily="34" charset="0"/>
                    <a:cs typeface="Arial" pitchFamily="34" charset="0"/>
                  </a:defRPr>
                </a:pPr>
                <a:endParaRPr lang="en-US"/>
              </a:p>
            </c:txPr>
            <c:dLblPos val="t"/>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Sheet1!$B$2:$B$6</c:f>
              <c:numCache>
                <c:formatCode>General</c:formatCode>
                <c:ptCount val="5"/>
                <c:pt idx="0">
                  <c:v>32</c:v>
                </c:pt>
                <c:pt idx="1">
                  <c:v>42</c:v>
                </c:pt>
                <c:pt idx="2">
                  <c:v>46</c:v>
                </c:pt>
                <c:pt idx="3" formatCode="0">
                  <c:v>35</c:v>
                </c:pt>
                <c:pt idx="4" formatCode="0">
                  <c:v>30</c:v>
                </c:pt>
              </c:numCache>
            </c:numRef>
          </c:val>
          <c:smooth val="0"/>
        </c:ser>
        <c:ser>
          <c:idx val="1"/>
          <c:order val="1"/>
          <c:tx>
            <c:strRef>
              <c:f>Sheet1!$C$1</c:f>
              <c:strCache>
                <c:ptCount val="1"/>
                <c:pt idx="0">
                  <c:v>IFND</c:v>
                </c:pt>
              </c:strCache>
            </c:strRef>
          </c:tx>
          <c:spPr>
            <a:ln>
              <a:solidFill>
                <a:srgbClr val="6DB33F"/>
              </a:solidFill>
            </a:ln>
          </c:spPr>
          <c:marker>
            <c:symbol val="diamond"/>
            <c:size val="6"/>
            <c:spPr>
              <a:solidFill>
                <a:srgbClr val="6DB33F"/>
              </a:solidFill>
              <a:ln>
                <a:solidFill>
                  <a:srgbClr val="92D050"/>
                </a:solidFill>
              </a:ln>
            </c:spPr>
          </c:marker>
          <c:dLbls>
            <c:dLbl>
              <c:idx val="4"/>
              <c:layout>
                <c:manualLayout>
                  <c:x val="-2.2961676483465553E-2"/>
                  <c:y val="5.202209320290456E-2"/>
                </c:manualLayout>
              </c:layout>
              <c:dLblPos val="r"/>
              <c:showLegendKey val="0"/>
              <c:showVal val="1"/>
              <c:showCatName val="0"/>
              <c:showSerName val="0"/>
              <c:showPercent val="0"/>
              <c:showBubbleSize val="0"/>
            </c:dLbl>
            <c:txPr>
              <a:bodyPr/>
              <a:lstStyle/>
              <a:p>
                <a:pPr>
                  <a:defRPr sz="1800" b="1">
                    <a:solidFill>
                      <a:srgbClr val="6DB33F"/>
                    </a:solidFill>
                    <a:latin typeface="Arial" pitchFamily="34" charset="0"/>
                    <a:cs typeface="Arial" pitchFamily="34" charset="0"/>
                  </a:defRPr>
                </a:pPr>
                <a:endParaRPr lang="en-US"/>
              </a:p>
            </c:txPr>
            <c:dLblPos val="t"/>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Sheet1!$C$2:$C$6</c:f>
              <c:numCache>
                <c:formatCode>General</c:formatCode>
                <c:ptCount val="5"/>
                <c:pt idx="0">
                  <c:v>11</c:v>
                </c:pt>
                <c:pt idx="1">
                  <c:v>17</c:v>
                </c:pt>
                <c:pt idx="2">
                  <c:v>18</c:v>
                </c:pt>
                <c:pt idx="3" formatCode="0">
                  <c:v>23</c:v>
                </c:pt>
                <c:pt idx="4" formatCode="0">
                  <c:v>19</c:v>
                </c:pt>
              </c:numCache>
            </c:numRef>
          </c:val>
          <c:smooth val="0"/>
        </c:ser>
        <c:ser>
          <c:idx val="2"/>
          <c:order val="2"/>
          <c:tx>
            <c:strRef>
              <c:f>Sheet1!$D$1</c:f>
              <c:strCache>
                <c:ptCount val="1"/>
                <c:pt idx="0">
                  <c:v>Und/DK/Ref</c:v>
                </c:pt>
              </c:strCache>
            </c:strRef>
          </c:tx>
          <c:spPr>
            <a:ln>
              <a:solidFill>
                <a:schemeClr val="tx1">
                  <a:lumMod val="65000"/>
                  <a:lumOff val="35000"/>
                </a:schemeClr>
              </a:solidFill>
            </a:ln>
          </c:spPr>
          <c:marker>
            <c:spPr>
              <a:solidFill>
                <a:schemeClr val="tx1">
                  <a:lumMod val="65000"/>
                  <a:lumOff val="35000"/>
                </a:schemeClr>
              </a:solidFill>
              <a:ln>
                <a:noFill/>
              </a:ln>
            </c:spPr>
          </c:marker>
          <c:dLbls>
            <c:dLbl>
              <c:idx val="0"/>
              <c:layout>
                <c:manualLayout>
                  <c:x val="-2.223745770638004E-2"/>
                  <c:y val="5.2538441522536367E-2"/>
                </c:manualLayout>
              </c:layout>
              <c:dLblPos val="r"/>
              <c:showLegendKey val="0"/>
              <c:showVal val="1"/>
              <c:showCatName val="0"/>
              <c:showSerName val="0"/>
              <c:showPercent val="0"/>
              <c:showBubbleSize val="0"/>
            </c:dLbl>
            <c:dLbl>
              <c:idx val="1"/>
              <c:layout>
                <c:manualLayout>
                  <c:x val="-2.0803249306413429E-2"/>
                  <c:y val="-5.3312964001984077E-2"/>
                </c:manualLayout>
              </c:layout>
              <c:dLblPos val="r"/>
              <c:showLegendKey val="0"/>
              <c:showVal val="1"/>
              <c:showCatName val="0"/>
              <c:showSerName val="0"/>
              <c:showPercent val="0"/>
              <c:showBubbleSize val="0"/>
            </c:dLbl>
            <c:spPr>
              <a:ln>
                <a:noFill/>
              </a:ln>
            </c:spPr>
            <c:txPr>
              <a:bodyPr/>
              <a:lstStyle/>
              <a:p>
                <a:pPr>
                  <a:defRPr b="1">
                    <a:solidFill>
                      <a:schemeClr val="tx1">
                        <a:lumMod val="65000"/>
                        <a:lumOff val="35000"/>
                      </a:schemeClr>
                    </a:solidFill>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Sheet1!$D$2:$D$6</c:f>
              <c:numCache>
                <c:formatCode>0</c:formatCode>
                <c:ptCount val="5"/>
                <c:pt idx="0">
                  <c:v>7</c:v>
                </c:pt>
                <c:pt idx="1">
                  <c:v>7</c:v>
                </c:pt>
                <c:pt idx="2">
                  <c:v>4</c:v>
                </c:pt>
                <c:pt idx="3">
                  <c:v>8</c:v>
                </c:pt>
                <c:pt idx="4">
                  <c:v>6</c:v>
                </c:pt>
              </c:numCache>
            </c:numRef>
          </c:val>
          <c:smooth val="0"/>
        </c:ser>
        <c:ser>
          <c:idx val="3"/>
          <c:order val="3"/>
          <c:tx>
            <c:strRef>
              <c:f>Sheet1!$E$1</c:f>
              <c:strCache>
                <c:ptCount val="1"/>
                <c:pt idx="0">
                  <c:v>Would not vote</c:v>
                </c:pt>
              </c:strCache>
            </c:strRef>
          </c:tx>
          <c:spPr>
            <a:ln>
              <a:solidFill>
                <a:schemeClr val="tx1"/>
              </a:solidFill>
            </a:ln>
          </c:spPr>
          <c:marker>
            <c:symbol val="circle"/>
            <c:size val="6"/>
            <c:spPr>
              <a:solidFill>
                <a:schemeClr val="tx1">
                  <a:lumMod val="95000"/>
                  <a:lumOff val="5000"/>
                </a:schemeClr>
              </a:solidFill>
              <a:ln>
                <a:noFill/>
              </a:ln>
            </c:spPr>
          </c:marker>
          <c:dLbls>
            <c:dLbl>
              <c:idx val="0"/>
              <c:layout>
                <c:manualLayout>
                  <c:x val="-3.4428229106096296E-2"/>
                  <c:y val="7.3579635547532506E-3"/>
                </c:manualLayout>
              </c:layout>
              <c:dLblPos val="r"/>
              <c:showLegendKey val="0"/>
              <c:showVal val="1"/>
              <c:showCatName val="0"/>
              <c:showSerName val="0"/>
              <c:showPercent val="0"/>
              <c:showBubbleSize val="0"/>
            </c:dLbl>
            <c:dLbl>
              <c:idx val="1"/>
              <c:layout>
                <c:manualLayout>
                  <c:x val="-1.8651936706463503E-2"/>
                  <c:y val="4.3502345928979745E-2"/>
                </c:manualLayout>
              </c:layout>
              <c:dLblPos val="r"/>
              <c:showLegendKey val="0"/>
              <c:showVal val="1"/>
              <c:showCatName val="0"/>
              <c:showSerName val="0"/>
              <c:showPercent val="0"/>
              <c:showBubbleSize val="0"/>
            </c:dLbl>
            <c:dLbl>
              <c:idx val="2"/>
              <c:layout>
                <c:manualLayout>
                  <c:x val="-2.2954561906363358E-2"/>
                  <c:y val="-4.9440351604745525E-2"/>
                </c:manualLayout>
              </c:layout>
              <c:dLblPos val="r"/>
              <c:showLegendKey val="0"/>
              <c:showVal val="1"/>
              <c:showCatName val="0"/>
              <c:showSerName val="0"/>
              <c:showPercent val="0"/>
              <c:showBubbleSize val="0"/>
            </c:dLbl>
            <c:dLbl>
              <c:idx val="3"/>
              <c:layout>
                <c:manualLayout>
                  <c:x val="-1.2915103106597031E-2"/>
                  <c:y val="3.3175379536343606E-2"/>
                </c:manualLayout>
              </c:layout>
              <c:dLblPos val="r"/>
              <c:showLegendKey val="0"/>
              <c:showVal val="1"/>
              <c:showCatName val="0"/>
              <c:showSerName val="0"/>
              <c:showPercent val="0"/>
              <c:showBubbleSize val="0"/>
            </c:dLbl>
            <c:dLbl>
              <c:idx val="4"/>
              <c:layout>
                <c:manualLayout>
                  <c:x val="-2.0086258036225289E-2"/>
                  <c:y val="-5.4603834801063594E-2"/>
                </c:manualLayout>
              </c:layout>
              <c:dLblPos val="r"/>
              <c:showLegendKey val="0"/>
              <c:showVal val="1"/>
              <c:showCatName val="0"/>
              <c:showSerName val="0"/>
              <c:showPercent val="0"/>
              <c:showBubbleSize val="0"/>
            </c:dLbl>
            <c:txPr>
              <a:bodyPr/>
              <a:lstStyle/>
              <a:p>
                <a:pPr>
                  <a:defRPr sz="1800" b="1">
                    <a:solidFill>
                      <a:schemeClr val="tx1"/>
                    </a:solidFill>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Sheet1!$E$2:$E$6</c:f>
              <c:numCache>
                <c:formatCode>0</c:formatCode>
                <c:ptCount val="5"/>
                <c:pt idx="0">
                  <c:v>9</c:v>
                </c:pt>
                <c:pt idx="1">
                  <c:v>5</c:v>
                </c:pt>
                <c:pt idx="2">
                  <c:v>5</c:v>
                </c:pt>
                <c:pt idx="3">
                  <c:v>18</c:v>
                </c:pt>
                <c:pt idx="4">
                  <c:v>20</c:v>
                </c:pt>
              </c:numCache>
            </c:numRef>
          </c:val>
          <c:smooth val="0"/>
        </c:ser>
        <c:dLbls>
          <c:showLegendKey val="0"/>
          <c:showVal val="0"/>
          <c:showCatName val="0"/>
          <c:showSerName val="0"/>
          <c:showPercent val="0"/>
          <c:showBubbleSize val="0"/>
        </c:dLbls>
        <c:marker val="1"/>
        <c:smooth val="0"/>
        <c:axId val="70919296"/>
        <c:axId val="70920832"/>
      </c:lineChart>
      <c:dateAx>
        <c:axId val="70919296"/>
        <c:scaling>
          <c:orientation val="minMax"/>
          <c:max val="41034"/>
          <c:min val="40476"/>
        </c:scaling>
        <c:delete val="0"/>
        <c:axPos val="b"/>
        <c:numFmt formatCode="[$-409]mmm\-yy;@" sourceLinked="0"/>
        <c:majorTickMark val="out"/>
        <c:minorTickMark val="none"/>
        <c:tickLblPos val="nextTo"/>
        <c:txPr>
          <a:bodyPr/>
          <a:lstStyle/>
          <a:p>
            <a:pPr>
              <a:defRPr sz="1400">
                <a:solidFill>
                  <a:schemeClr val="tx1">
                    <a:lumMod val="75000"/>
                    <a:lumOff val="25000"/>
                  </a:schemeClr>
                </a:solidFill>
                <a:latin typeface="Arial" pitchFamily="34" charset="0"/>
                <a:cs typeface="Arial" pitchFamily="34" charset="0"/>
              </a:defRPr>
            </a:pPr>
            <a:endParaRPr lang="en-US"/>
          </a:p>
        </c:txPr>
        <c:crossAx val="70920832"/>
        <c:crosses val="autoZero"/>
        <c:auto val="1"/>
        <c:lblOffset val="100"/>
        <c:baseTimeUnit val="days"/>
        <c:majorUnit val="105"/>
        <c:majorTimeUnit val="days"/>
      </c:dateAx>
      <c:valAx>
        <c:axId val="70920832"/>
        <c:scaling>
          <c:orientation val="minMax"/>
          <c:max val="50"/>
          <c:min val="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200">
                <a:solidFill>
                  <a:schemeClr val="tx1">
                    <a:lumMod val="75000"/>
                    <a:lumOff val="25000"/>
                  </a:schemeClr>
                </a:solidFill>
                <a:latin typeface="Arial" pitchFamily="34" charset="0"/>
                <a:cs typeface="Arial" pitchFamily="34" charset="0"/>
              </a:defRPr>
            </a:pPr>
            <a:endParaRPr lang="en-US"/>
          </a:p>
        </c:txPr>
        <c:crossAx val="70919296"/>
        <c:crosses val="autoZero"/>
        <c:crossBetween val="midCat"/>
        <c:majorUnit val="10"/>
      </c:valAx>
    </c:plotArea>
    <c:legend>
      <c:legendPos val="t"/>
      <c:layout>
        <c:manualLayout>
          <c:xMode val="edge"/>
          <c:yMode val="edge"/>
          <c:x val="4.343054066607574E-2"/>
          <c:y val="9.1573764626480939E-2"/>
          <c:w val="0.89999998870702036"/>
          <c:h val="5.5465160718496651E-2"/>
        </c:manualLayout>
      </c:layout>
      <c:overlay val="0"/>
      <c:spPr>
        <a:noFill/>
        <a:ln>
          <a:noFill/>
        </a:ln>
      </c:spPr>
      <c:txPr>
        <a:bodyPr/>
        <a:lstStyle/>
        <a:p>
          <a:pPr>
            <a:defRPr sz="1800">
              <a:latin typeface="Arial" pitchFamily="34" charset="0"/>
              <a:cs typeface="Arial" pitchFamily="34" charset="0"/>
            </a:defRPr>
          </a:pPr>
          <a:endParaRPr lang="en-US"/>
        </a:p>
      </c:txPr>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7.1851973364440561E-2"/>
          <c:y val="0.2889932826193336"/>
          <c:w val="0.91117271799358412"/>
          <c:h val="0.62706036745406823"/>
        </c:manualLayout>
      </c:layout>
      <c:barChart>
        <c:barDir val="col"/>
        <c:grouping val="stacked"/>
        <c:varyColors val="0"/>
        <c:ser>
          <c:idx val="0"/>
          <c:order val="0"/>
          <c:tx>
            <c:strRef>
              <c:f>Sheet1!$B$1</c:f>
              <c:strCache>
                <c:ptCount val="1"/>
                <c:pt idx="0">
                  <c:v>% Favorable</c:v>
                </c:pt>
              </c:strCache>
            </c:strRef>
          </c:tx>
          <c:spPr>
            <a:solidFill>
              <a:srgbClr val="C00000"/>
            </a:solidFill>
            <a:ln>
              <a:solidFill>
                <a:srgbClr val="C00000"/>
              </a:solidFill>
            </a:ln>
            <a:effectLst/>
          </c:spPr>
          <c:invertIfNegative val="0"/>
          <c:dLbls>
            <c:dLbl>
              <c:idx val="4"/>
              <c:layout>
                <c:manualLayout>
                  <c:x val="2.8129395218002813E-3"/>
                  <c:y val="5.6806352595756039E-3"/>
                </c:manualLayout>
              </c:layout>
              <c:dLblPos val="ctr"/>
              <c:showLegendKey val="0"/>
              <c:showVal val="1"/>
              <c:showCatName val="0"/>
              <c:showSerName val="0"/>
              <c:showPercent val="0"/>
              <c:showBubbleSize val="0"/>
            </c:dLbl>
            <c:dLbl>
              <c:idx val="5"/>
              <c:layout>
                <c:manualLayout>
                  <c:x val="-1.0313992431813665E-16"/>
                  <c:y val="3.7025668401619288E-3"/>
                </c:manualLayout>
              </c:layout>
              <c:dLblPos val="ctr"/>
              <c:showLegendKey val="0"/>
              <c:showVal val="1"/>
              <c:showCatName val="0"/>
              <c:showSerName val="0"/>
              <c:showPercent val="0"/>
              <c:showBubbleSize val="0"/>
            </c:dLbl>
            <c:dLbl>
              <c:idx val="6"/>
              <c:layout>
                <c:manualLayout>
                  <c:x val="0"/>
                  <c:y val="-2.9914586947817963E-2"/>
                </c:manualLayout>
              </c:layout>
              <c:spPr/>
              <c:txPr>
                <a:bodyPr/>
                <a:lstStyle/>
                <a:p>
                  <a:pPr>
                    <a:defRPr sz="20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dLbl>
              <c:idx val="7"/>
              <c:layout>
                <c:manualLayout>
                  <c:x val="0"/>
                  <c:y val="-3.6044975310289606E-2"/>
                </c:manualLayout>
              </c:layout>
              <c:spPr/>
              <c:txPr>
                <a:bodyPr/>
                <a:lstStyle/>
                <a:p>
                  <a:pPr>
                    <a:defRPr sz="20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dLbl>
              <c:idx val="8"/>
              <c:layout>
                <c:manualLayout>
                  <c:x val="2.8129395218002813E-3"/>
                  <c:y val="-3.6044975310289606E-2"/>
                </c:manualLayout>
              </c:layout>
              <c:spPr/>
              <c:txPr>
                <a:bodyPr/>
                <a:lstStyle/>
                <a:p>
                  <a:pPr>
                    <a:defRPr sz="20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dLbl>
              <c:idx val="9"/>
              <c:layout>
                <c:manualLayout>
                  <c:x val="-2.8130502674508489E-3"/>
                  <c:y val="-6.016726722718977E-2"/>
                </c:manualLayout>
              </c:layout>
              <c:spPr/>
              <c:txPr>
                <a:bodyPr/>
                <a:lstStyle/>
                <a:p>
                  <a:pPr>
                    <a:defRPr sz="20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dLbl>
              <c:idx val="12"/>
              <c:layout>
                <c:manualLayout>
                  <c:x val="2.8129395218002813E-3"/>
                  <c:y val="-6.016726722718977E-2"/>
                </c:manualLayout>
              </c:layout>
              <c:spPr/>
              <c:txPr>
                <a:bodyPr/>
                <a:lstStyle/>
                <a:p>
                  <a:pPr>
                    <a:defRPr sz="20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dLbl>
              <c:idx val="13"/>
              <c:layout>
                <c:manualLayout>
                  <c:x val="2.8129395218002813E-3"/>
                  <c:y val="-6.5195738244583828E-2"/>
                </c:manualLayout>
              </c:layout>
              <c:spPr/>
              <c:txPr>
                <a:bodyPr/>
                <a:lstStyle/>
                <a:p>
                  <a:pPr>
                    <a:defRPr sz="20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txPr>
              <a:bodyPr/>
              <a:lstStyle/>
              <a:p>
                <a:pPr>
                  <a:defRPr sz="2000" b="1">
                    <a:solidFill>
                      <a:schemeClr val="bg1"/>
                    </a:solidFill>
                    <a:latin typeface="Arial" pitchFamily="34" charset="0"/>
                    <a:cs typeface="Arial" pitchFamily="34" charset="0"/>
                  </a:defRPr>
                </a:pPr>
                <a:endParaRPr lang="en-US"/>
              </a:p>
            </c:txPr>
            <c:dLblPos val="inEnd"/>
            <c:showLegendKey val="0"/>
            <c:showVal val="1"/>
            <c:showCatName val="0"/>
            <c:showSerName val="0"/>
            <c:showPercent val="0"/>
            <c:showBubbleSize val="0"/>
            <c:showLeaderLines val="0"/>
          </c:dLbls>
          <c:cat>
            <c:strRef>
              <c:f>Sheet1!$A$2:$A$9</c:f>
              <c:strCache>
                <c:ptCount val="8"/>
                <c:pt idx="0">
                  <c:v>Sadr</c:v>
                </c:pt>
                <c:pt idx="1">
                  <c:v>Maliki</c:v>
                </c:pt>
                <c:pt idx="2">
                  <c:v>Jaafari</c:v>
                </c:pt>
                <c:pt idx="3">
                  <c:v>Hakim</c:v>
                </c:pt>
                <c:pt idx="4">
                  <c:v>Nujaifi</c:v>
                </c:pt>
                <c:pt idx="5">
                  <c:v>Allawi</c:v>
                </c:pt>
                <c:pt idx="6">
                  <c:v>Hashemi</c:v>
                </c:pt>
                <c:pt idx="7">
                  <c:v>Mutlaq</c:v>
                </c:pt>
              </c:strCache>
            </c:strRef>
          </c:cat>
          <c:val>
            <c:numRef>
              <c:f>Sheet1!$B$2:$B$9</c:f>
              <c:numCache>
                <c:formatCode>General</c:formatCode>
                <c:ptCount val="8"/>
                <c:pt idx="0">
                  <c:v>62</c:v>
                </c:pt>
                <c:pt idx="1">
                  <c:v>55</c:v>
                </c:pt>
                <c:pt idx="2">
                  <c:v>43</c:v>
                </c:pt>
                <c:pt idx="3">
                  <c:v>37</c:v>
                </c:pt>
                <c:pt idx="4">
                  <c:v>18</c:v>
                </c:pt>
                <c:pt idx="5">
                  <c:v>15</c:v>
                </c:pt>
                <c:pt idx="6">
                  <c:v>1</c:v>
                </c:pt>
                <c:pt idx="7">
                  <c:v>1</c:v>
                </c:pt>
              </c:numCache>
            </c:numRef>
          </c:val>
        </c:ser>
        <c:ser>
          <c:idx val="1"/>
          <c:order val="1"/>
          <c:tx>
            <c:strRef>
              <c:f>Sheet1!$C$1</c:f>
              <c:strCache>
                <c:ptCount val="1"/>
                <c:pt idx="0">
                  <c:v>Column1</c:v>
                </c:pt>
              </c:strCache>
            </c:strRef>
          </c:tx>
          <c:invertIfNegative val="0"/>
          <c:cat>
            <c:strRef>
              <c:f>Sheet1!$A$2:$A$9</c:f>
              <c:strCache>
                <c:ptCount val="8"/>
                <c:pt idx="0">
                  <c:v>Sadr</c:v>
                </c:pt>
                <c:pt idx="1">
                  <c:v>Maliki</c:v>
                </c:pt>
                <c:pt idx="2">
                  <c:v>Jaafari</c:v>
                </c:pt>
                <c:pt idx="3">
                  <c:v>Hakim</c:v>
                </c:pt>
                <c:pt idx="4">
                  <c:v>Nujaifi</c:v>
                </c:pt>
                <c:pt idx="5">
                  <c:v>Allawi</c:v>
                </c:pt>
                <c:pt idx="6">
                  <c:v>Hashemi</c:v>
                </c:pt>
                <c:pt idx="7">
                  <c:v>Mutlaq</c:v>
                </c:pt>
              </c:strCache>
            </c:strRef>
          </c:cat>
          <c:val>
            <c:numRef>
              <c:f>Sheet1!$C$2:$C$9</c:f>
            </c:numRef>
          </c:val>
        </c:ser>
        <c:ser>
          <c:idx val="2"/>
          <c:order val="2"/>
          <c:tx>
            <c:strRef>
              <c:f>Sheet1!$D$1</c:f>
              <c:strCache>
                <c:ptCount val="1"/>
                <c:pt idx="0">
                  <c:v>Column2</c:v>
                </c:pt>
              </c:strCache>
            </c:strRef>
          </c:tx>
          <c:spPr>
            <a:solidFill>
              <a:schemeClr val="bg1"/>
            </a:solidFill>
          </c:spPr>
          <c:invertIfNegative val="0"/>
          <c:cat>
            <c:strRef>
              <c:f>Sheet1!$A$2:$A$9</c:f>
              <c:strCache>
                <c:ptCount val="8"/>
                <c:pt idx="0">
                  <c:v>Sadr</c:v>
                </c:pt>
                <c:pt idx="1">
                  <c:v>Maliki</c:v>
                </c:pt>
                <c:pt idx="2">
                  <c:v>Jaafari</c:v>
                </c:pt>
                <c:pt idx="3">
                  <c:v>Hakim</c:v>
                </c:pt>
                <c:pt idx="4">
                  <c:v>Nujaifi</c:v>
                </c:pt>
                <c:pt idx="5">
                  <c:v>Allawi</c:v>
                </c:pt>
                <c:pt idx="6">
                  <c:v>Hashemi</c:v>
                </c:pt>
                <c:pt idx="7">
                  <c:v>Mutlaq</c:v>
                </c:pt>
              </c:strCache>
            </c:strRef>
          </c:cat>
          <c:val>
            <c:numRef>
              <c:f>Sheet1!$D$2:$D$9</c:f>
            </c:numRef>
          </c:val>
        </c:ser>
        <c:ser>
          <c:idx val="3"/>
          <c:order val="3"/>
          <c:tx>
            <c:strRef>
              <c:f>Sheet1!$E$1</c:f>
              <c:strCache>
                <c:ptCount val="1"/>
                <c:pt idx="0">
                  <c:v>% Unfavorable</c:v>
                </c:pt>
              </c:strCache>
            </c:strRef>
          </c:tx>
          <c:spPr>
            <a:solidFill>
              <a:srgbClr val="0070C0"/>
            </a:solidFill>
            <a:ln>
              <a:solidFill>
                <a:srgbClr val="0070C0"/>
              </a:solidFill>
            </a:ln>
            <a:effectLst/>
          </c:spPr>
          <c:invertIfNegative val="0"/>
          <c:dLbls>
            <c:dLbl>
              <c:idx val="0"/>
              <c:layout>
                <c:manualLayout>
                  <c:x val="2.8129395218002813E-3"/>
                  <c:y val="2.855776502513457E-3"/>
                </c:manualLayout>
              </c:layout>
              <c:dLblPos val="ctr"/>
              <c:showLegendKey val="0"/>
              <c:showVal val="1"/>
              <c:showCatName val="0"/>
              <c:showSerName val="0"/>
              <c:showPercent val="0"/>
              <c:showBubbleSize val="0"/>
            </c:dLbl>
            <c:numFmt formatCode="#,##0;[White]#,##0" sourceLinked="0"/>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Sheet1!$A$2:$A$9</c:f>
              <c:strCache>
                <c:ptCount val="8"/>
                <c:pt idx="0">
                  <c:v>Sadr</c:v>
                </c:pt>
                <c:pt idx="1">
                  <c:v>Maliki</c:v>
                </c:pt>
                <c:pt idx="2">
                  <c:v>Jaafari</c:v>
                </c:pt>
                <c:pt idx="3">
                  <c:v>Hakim</c:v>
                </c:pt>
                <c:pt idx="4">
                  <c:v>Nujaifi</c:v>
                </c:pt>
                <c:pt idx="5">
                  <c:v>Allawi</c:v>
                </c:pt>
                <c:pt idx="6">
                  <c:v>Hashemi</c:v>
                </c:pt>
                <c:pt idx="7">
                  <c:v>Mutlaq</c:v>
                </c:pt>
              </c:strCache>
            </c:strRef>
          </c:cat>
          <c:val>
            <c:numRef>
              <c:f>Sheet1!$E$2:$E$9</c:f>
              <c:numCache>
                <c:formatCode>General</c:formatCode>
                <c:ptCount val="8"/>
                <c:pt idx="0">
                  <c:v>-18</c:v>
                </c:pt>
                <c:pt idx="1">
                  <c:v>-32</c:v>
                </c:pt>
                <c:pt idx="2">
                  <c:v>-41</c:v>
                </c:pt>
                <c:pt idx="3">
                  <c:v>-45</c:v>
                </c:pt>
                <c:pt idx="4">
                  <c:v>-54</c:v>
                </c:pt>
                <c:pt idx="5">
                  <c:v>-74</c:v>
                </c:pt>
                <c:pt idx="6">
                  <c:v>-88</c:v>
                </c:pt>
                <c:pt idx="7">
                  <c:v>-89</c:v>
                </c:pt>
              </c:numCache>
            </c:numRef>
          </c:val>
        </c:ser>
        <c:dLbls>
          <c:showLegendKey val="0"/>
          <c:showVal val="0"/>
          <c:showCatName val="0"/>
          <c:showSerName val="0"/>
          <c:showPercent val="0"/>
          <c:showBubbleSize val="0"/>
        </c:dLbls>
        <c:gapWidth val="53"/>
        <c:overlap val="100"/>
        <c:axId val="87843584"/>
        <c:axId val="87845120"/>
      </c:barChart>
      <c:catAx>
        <c:axId val="87843584"/>
        <c:scaling>
          <c:orientation val="minMax"/>
        </c:scaling>
        <c:delete val="0"/>
        <c:axPos val="b"/>
        <c:numFmt formatCode="m/d/yyyy" sourceLinked="1"/>
        <c:majorTickMark val="out"/>
        <c:minorTickMark val="none"/>
        <c:tickLblPos val="low"/>
        <c:spPr>
          <a:ln>
            <a:solidFill>
              <a:schemeClr val="bg1">
                <a:lumMod val="50000"/>
                <a:alpha val="75000"/>
              </a:schemeClr>
            </a:solidFill>
          </a:ln>
        </c:spPr>
        <c:txPr>
          <a:bodyPr/>
          <a:lstStyle/>
          <a:p>
            <a:pPr>
              <a:defRPr sz="1400" b="1">
                <a:latin typeface="Arial" pitchFamily="34" charset="0"/>
                <a:cs typeface="Arial" pitchFamily="34" charset="0"/>
              </a:defRPr>
            </a:pPr>
            <a:endParaRPr lang="en-US"/>
          </a:p>
        </c:txPr>
        <c:crossAx val="87845120"/>
        <c:crosses val="autoZero"/>
        <c:auto val="1"/>
        <c:lblAlgn val="ctr"/>
        <c:lblOffset val="100"/>
        <c:noMultiLvlLbl val="0"/>
      </c:catAx>
      <c:valAx>
        <c:axId val="87845120"/>
        <c:scaling>
          <c:orientation val="minMax"/>
          <c:max val="100"/>
          <c:min val="-10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87843584"/>
        <c:crosses val="autoZero"/>
        <c:crossBetween val="between"/>
        <c:majorUnit val="20"/>
      </c:valAx>
    </c:plotArea>
    <c:legend>
      <c:legendPos val="t"/>
      <c:layout>
        <c:manualLayout>
          <c:xMode val="edge"/>
          <c:yMode val="edge"/>
          <c:x val="0.1109500869353356"/>
          <c:y val="8.0483784865874805E-2"/>
          <c:w val="0.79660493827160506"/>
          <c:h val="8.1155546346180413E-2"/>
        </c:manualLayout>
      </c:layout>
      <c:overlay val="0"/>
      <c:txPr>
        <a:bodyPr/>
        <a:lstStyle/>
        <a:p>
          <a:pPr>
            <a:defRPr sz="1800">
              <a:latin typeface="Arial" pitchFamily="34" charset="0"/>
              <a:cs typeface="Arial"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0077738637933419"/>
          <c:y val="0.22304044785246871"/>
          <c:w val="0.51290750294144272"/>
          <c:h val="0.70131202642176627"/>
        </c:manualLayout>
      </c:layout>
      <c:barChart>
        <c:barDir val="bar"/>
        <c:grouping val="stacked"/>
        <c:varyColors val="0"/>
        <c:ser>
          <c:idx val="0"/>
          <c:order val="0"/>
          <c:tx>
            <c:strRef>
              <c:f>Sheet1!$B$1</c:f>
              <c:strCache>
                <c:ptCount val="1"/>
                <c:pt idx="0">
                  <c:v>Maliki</c:v>
                </c:pt>
              </c:strCache>
            </c:strRef>
          </c:tx>
          <c:spPr>
            <a:solidFill>
              <a:srgbClr val="6DB33F"/>
            </a:solidFill>
            <a:ln>
              <a:noFill/>
            </a:ln>
            <a:effectLst/>
          </c:spPr>
          <c:invertIfNegative val="0"/>
          <c:dLbls>
            <c:spPr>
              <a:noFill/>
              <a:ln>
                <a:noFill/>
              </a:ln>
            </c:spPr>
            <c:txPr>
              <a:bodyPr/>
              <a:lstStyle/>
              <a:p>
                <a:pPr>
                  <a:defRPr sz="2000" b="1">
                    <a:solidFill>
                      <a:schemeClr val="bg1"/>
                    </a:solidFill>
                  </a:defRPr>
                </a:pPr>
                <a:endParaRPr lang="en-US"/>
              </a:p>
            </c:txPr>
            <c:showLegendKey val="0"/>
            <c:showVal val="1"/>
            <c:showCatName val="0"/>
            <c:showSerName val="0"/>
            <c:showPercent val="0"/>
            <c:showBubbleSize val="0"/>
            <c:showLeaderLines val="0"/>
          </c:dLbls>
          <c:cat>
            <c:strRef>
              <c:f>Sheet1!$A$2:$A$6</c:f>
              <c:strCache>
                <c:ptCount val="5"/>
                <c:pt idx="0">
                  <c:v>Cares about people like you</c:v>
                </c:pt>
                <c:pt idx="1">
                  <c:v>Helping the poor</c:v>
                </c:pt>
                <c:pt idx="2">
                  <c:v>Creating jobs</c:v>
                </c:pt>
                <c:pt idx="3">
                  <c:v>Improving basic services</c:v>
                </c:pt>
                <c:pt idx="4">
                  <c:v>Improving security</c:v>
                </c:pt>
              </c:strCache>
            </c:strRef>
          </c:cat>
          <c:val>
            <c:numRef>
              <c:f>Sheet1!$B$2:$B$6</c:f>
              <c:numCache>
                <c:formatCode>General</c:formatCode>
                <c:ptCount val="5"/>
                <c:pt idx="0">
                  <c:v>23</c:v>
                </c:pt>
                <c:pt idx="1">
                  <c:v>28</c:v>
                </c:pt>
                <c:pt idx="2">
                  <c:v>36</c:v>
                </c:pt>
                <c:pt idx="3">
                  <c:v>50</c:v>
                </c:pt>
                <c:pt idx="4">
                  <c:v>59</c:v>
                </c:pt>
              </c:numCache>
            </c:numRef>
          </c:val>
        </c:ser>
        <c:ser>
          <c:idx val="1"/>
          <c:order val="1"/>
          <c:tx>
            <c:strRef>
              <c:f>Sheet1!$C$1</c:f>
              <c:strCache>
                <c:ptCount val="1"/>
                <c:pt idx="0">
                  <c:v>Hakim</c:v>
                </c:pt>
              </c:strCache>
            </c:strRef>
          </c:tx>
          <c:spPr>
            <a:solidFill>
              <a:srgbClr val="FFC000"/>
            </a:solidFill>
            <a:ln>
              <a:noFill/>
            </a:ln>
            <a:effectLst/>
          </c:spPr>
          <c:invertIfNegative val="0"/>
          <c:dLbls>
            <c:txPr>
              <a:bodyPr/>
              <a:lstStyle/>
              <a:p>
                <a:pPr>
                  <a:defRPr sz="2000" b="1">
                    <a:solidFill>
                      <a:schemeClr val="bg1"/>
                    </a:solidFill>
                  </a:defRPr>
                </a:pPr>
                <a:endParaRPr lang="en-US"/>
              </a:p>
            </c:txPr>
            <c:dLblPos val="ctr"/>
            <c:showLegendKey val="0"/>
            <c:showVal val="1"/>
            <c:showCatName val="0"/>
            <c:showSerName val="0"/>
            <c:showPercent val="0"/>
            <c:showBubbleSize val="0"/>
            <c:showLeaderLines val="0"/>
          </c:dLbls>
          <c:cat>
            <c:strRef>
              <c:f>Sheet1!$A$2:$A$6</c:f>
              <c:strCache>
                <c:ptCount val="5"/>
                <c:pt idx="0">
                  <c:v>Cares about people like you</c:v>
                </c:pt>
                <c:pt idx="1">
                  <c:v>Helping the poor</c:v>
                </c:pt>
                <c:pt idx="2">
                  <c:v>Creating jobs</c:v>
                </c:pt>
                <c:pt idx="3">
                  <c:v>Improving basic services</c:v>
                </c:pt>
                <c:pt idx="4">
                  <c:v>Improving security</c:v>
                </c:pt>
              </c:strCache>
            </c:strRef>
          </c:cat>
          <c:val>
            <c:numRef>
              <c:f>Sheet1!$C$2:$C$6</c:f>
              <c:numCache>
                <c:formatCode>General</c:formatCode>
                <c:ptCount val="5"/>
                <c:pt idx="0">
                  <c:v>12</c:v>
                </c:pt>
                <c:pt idx="1">
                  <c:v>6</c:v>
                </c:pt>
                <c:pt idx="2">
                  <c:v>5</c:v>
                </c:pt>
                <c:pt idx="3">
                  <c:v>3</c:v>
                </c:pt>
                <c:pt idx="4">
                  <c:v>3</c:v>
                </c:pt>
              </c:numCache>
            </c:numRef>
          </c:val>
        </c:ser>
        <c:ser>
          <c:idx val="2"/>
          <c:order val="2"/>
          <c:tx>
            <c:strRef>
              <c:f>Sheet1!$D$1</c:f>
              <c:strCache>
                <c:ptCount val="1"/>
                <c:pt idx="0">
                  <c:v>Sadr</c:v>
                </c:pt>
              </c:strCache>
            </c:strRef>
          </c:tx>
          <c:spPr>
            <a:solidFill>
              <a:schemeClr val="tx2">
                <a:lumMod val="60000"/>
                <a:lumOff val="40000"/>
              </a:schemeClr>
            </a:solidFill>
            <a:ln>
              <a:noFill/>
            </a:ln>
            <a:effectLst/>
          </c:spPr>
          <c:invertIfNegative val="0"/>
          <c:dLbls>
            <c:txPr>
              <a:bodyPr/>
              <a:lstStyle/>
              <a:p>
                <a:pPr>
                  <a:defRPr sz="2000" b="1">
                    <a:solidFill>
                      <a:schemeClr val="bg1"/>
                    </a:solidFill>
                  </a:defRPr>
                </a:pPr>
                <a:endParaRPr lang="en-US"/>
              </a:p>
            </c:txPr>
            <c:showLegendKey val="0"/>
            <c:showVal val="1"/>
            <c:showCatName val="0"/>
            <c:showSerName val="0"/>
            <c:showPercent val="0"/>
            <c:showBubbleSize val="0"/>
            <c:showLeaderLines val="0"/>
          </c:dLbls>
          <c:cat>
            <c:strRef>
              <c:f>Sheet1!$A$2:$A$6</c:f>
              <c:strCache>
                <c:ptCount val="5"/>
                <c:pt idx="0">
                  <c:v>Cares about people like you</c:v>
                </c:pt>
                <c:pt idx="1">
                  <c:v>Helping the poor</c:v>
                </c:pt>
                <c:pt idx="2">
                  <c:v>Creating jobs</c:v>
                </c:pt>
                <c:pt idx="3">
                  <c:v>Improving basic services</c:v>
                </c:pt>
                <c:pt idx="4">
                  <c:v>Improving security</c:v>
                </c:pt>
              </c:strCache>
            </c:strRef>
          </c:cat>
          <c:val>
            <c:numRef>
              <c:f>Sheet1!$D$2:$D$6</c:f>
              <c:numCache>
                <c:formatCode>General</c:formatCode>
                <c:ptCount val="5"/>
                <c:pt idx="0">
                  <c:v>32</c:v>
                </c:pt>
                <c:pt idx="1">
                  <c:v>36</c:v>
                </c:pt>
                <c:pt idx="2">
                  <c:v>25</c:v>
                </c:pt>
                <c:pt idx="3">
                  <c:v>20</c:v>
                </c:pt>
                <c:pt idx="4">
                  <c:v>16</c:v>
                </c:pt>
              </c:numCache>
            </c:numRef>
          </c:val>
        </c:ser>
        <c:ser>
          <c:idx val="3"/>
          <c:order val="3"/>
          <c:tx>
            <c:strRef>
              <c:f>Sheet1!$E$1</c:f>
              <c:strCache>
                <c:ptCount val="1"/>
                <c:pt idx="0">
                  <c:v>All/none/other/DK/ref</c:v>
                </c:pt>
              </c:strCache>
            </c:strRef>
          </c:tx>
          <c:spPr>
            <a:solidFill>
              <a:schemeClr val="bg1">
                <a:lumMod val="50000"/>
              </a:schemeClr>
            </a:solidFill>
            <a:effectLst/>
          </c:spPr>
          <c:invertIfNegative val="0"/>
          <c:dLbls>
            <c:txPr>
              <a:bodyPr/>
              <a:lstStyle/>
              <a:p>
                <a:pPr>
                  <a:defRPr sz="2000" b="1">
                    <a:solidFill>
                      <a:schemeClr val="bg1"/>
                    </a:solidFill>
                  </a:defRPr>
                </a:pPr>
                <a:endParaRPr lang="en-US"/>
              </a:p>
            </c:txPr>
            <c:showLegendKey val="0"/>
            <c:showVal val="1"/>
            <c:showCatName val="0"/>
            <c:showSerName val="0"/>
            <c:showPercent val="0"/>
            <c:showBubbleSize val="0"/>
            <c:showLeaderLines val="0"/>
          </c:dLbls>
          <c:cat>
            <c:strRef>
              <c:f>Sheet1!$A$2:$A$6</c:f>
              <c:strCache>
                <c:ptCount val="5"/>
                <c:pt idx="0">
                  <c:v>Cares about people like you</c:v>
                </c:pt>
                <c:pt idx="1">
                  <c:v>Helping the poor</c:v>
                </c:pt>
                <c:pt idx="2">
                  <c:v>Creating jobs</c:v>
                </c:pt>
                <c:pt idx="3">
                  <c:v>Improving basic services</c:v>
                </c:pt>
                <c:pt idx="4">
                  <c:v>Improving security</c:v>
                </c:pt>
              </c:strCache>
            </c:strRef>
          </c:cat>
          <c:val>
            <c:numRef>
              <c:f>Sheet1!$E$2:$E$6</c:f>
              <c:numCache>
                <c:formatCode>General</c:formatCode>
                <c:ptCount val="5"/>
                <c:pt idx="0">
                  <c:v>27</c:v>
                </c:pt>
                <c:pt idx="1">
                  <c:v>20</c:v>
                </c:pt>
                <c:pt idx="2">
                  <c:v>27</c:v>
                </c:pt>
                <c:pt idx="3">
                  <c:v>16</c:v>
                </c:pt>
                <c:pt idx="4">
                  <c:v>14</c:v>
                </c:pt>
              </c:numCache>
            </c:numRef>
          </c:val>
        </c:ser>
        <c:ser>
          <c:idx val="4"/>
          <c:order val="4"/>
          <c:tx>
            <c:strRef>
              <c:f>Sheet1!$F$1</c:f>
              <c:strCache>
                <c:ptCount val="1"/>
                <c:pt idx="0">
                  <c:v>Allawi</c:v>
                </c:pt>
              </c:strCache>
            </c:strRef>
          </c:tx>
          <c:spPr>
            <a:solidFill>
              <a:srgbClr val="FF0000"/>
            </a:solidFill>
          </c:spPr>
          <c:invertIfNegative val="0"/>
          <c:dLbls>
            <c:txPr>
              <a:bodyPr/>
              <a:lstStyle/>
              <a:p>
                <a:pPr>
                  <a:defRPr sz="2000" b="1">
                    <a:solidFill>
                      <a:schemeClr val="bg1"/>
                    </a:solidFill>
                  </a:defRPr>
                </a:pPr>
                <a:endParaRPr lang="en-US"/>
              </a:p>
            </c:txPr>
            <c:showLegendKey val="0"/>
            <c:showVal val="1"/>
            <c:showCatName val="0"/>
            <c:showSerName val="0"/>
            <c:showPercent val="0"/>
            <c:showBubbleSize val="0"/>
            <c:showLeaderLines val="0"/>
          </c:dLbls>
          <c:cat>
            <c:strRef>
              <c:f>Sheet1!$A$2:$A$6</c:f>
              <c:strCache>
                <c:ptCount val="5"/>
                <c:pt idx="0">
                  <c:v>Cares about people like you</c:v>
                </c:pt>
                <c:pt idx="1">
                  <c:v>Helping the poor</c:v>
                </c:pt>
                <c:pt idx="2">
                  <c:v>Creating jobs</c:v>
                </c:pt>
                <c:pt idx="3">
                  <c:v>Improving basic services</c:v>
                </c:pt>
                <c:pt idx="4">
                  <c:v>Improving security</c:v>
                </c:pt>
              </c:strCache>
            </c:strRef>
          </c:cat>
          <c:val>
            <c:numRef>
              <c:f>Sheet1!$F$2:$F$6</c:f>
              <c:numCache>
                <c:formatCode>General</c:formatCode>
                <c:ptCount val="5"/>
                <c:pt idx="0">
                  <c:v>6</c:v>
                </c:pt>
                <c:pt idx="1">
                  <c:v>10</c:v>
                </c:pt>
                <c:pt idx="2">
                  <c:v>7</c:v>
                </c:pt>
                <c:pt idx="3">
                  <c:v>11</c:v>
                </c:pt>
                <c:pt idx="4">
                  <c:v>8</c:v>
                </c:pt>
              </c:numCache>
            </c:numRef>
          </c:val>
        </c:ser>
        <c:dLbls>
          <c:showLegendKey val="0"/>
          <c:showVal val="0"/>
          <c:showCatName val="0"/>
          <c:showSerName val="0"/>
          <c:showPercent val="0"/>
          <c:showBubbleSize val="0"/>
        </c:dLbls>
        <c:gapWidth val="25"/>
        <c:overlap val="100"/>
        <c:axId val="88009344"/>
        <c:axId val="87892352"/>
      </c:barChart>
      <c:catAx>
        <c:axId val="88009344"/>
        <c:scaling>
          <c:orientation val="minMax"/>
        </c:scaling>
        <c:delete val="0"/>
        <c:axPos val="l"/>
        <c:numFmt formatCode="General" sourceLinked="1"/>
        <c:majorTickMark val="out"/>
        <c:minorTickMark val="none"/>
        <c:tickLblPos val="nextTo"/>
        <c:txPr>
          <a:bodyPr/>
          <a:lstStyle/>
          <a:p>
            <a:pPr>
              <a:defRPr sz="1600" b="1"/>
            </a:pPr>
            <a:endParaRPr lang="en-US"/>
          </a:p>
        </c:txPr>
        <c:crossAx val="87892352"/>
        <c:crosses val="autoZero"/>
        <c:auto val="1"/>
        <c:lblAlgn val="ctr"/>
        <c:lblOffset val="100"/>
        <c:noMultiLvlLbl val="0"/>
      </c:catAx>
      <c:valAx>
        <c:axId val="87892352"/>
        <c:scaling>
          <c:orientation val="minMax"/>
          <c:max val="100"/>
        </c:scaling>
        <c:delete val="0"/>
        <c:axPos val="b"/>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pPr>
            <a:endParaRPr lang="en-US"/>
          </a:p>
        </c:txPr>
        <c:crossAx val="88009344"/>
        <c:crosses val="autoZero"/>
        <c:crossBetween val="between"/>
        <c:majorUnit val="20"/>
      </c:valAx>
    </c:plotArea>
    <c:legend>
      <c:legendPos val="t"/>
      <c:layout>
        <c:manualLayout>
          <c:xMode val="edge"/>
          <c:yMode val="edge"/>
          <c:x val="0.20102284038409526"/>
          <c:y val="0.15763488576038032"/>
          <c:w val="0.73288512100031089"/>
          <c:h val="5.0151432909899575E-2"/>
        </c:manualLayout>
      </c:layout>
      <c:overlay val="0"/>
      <c:spPr>
        <a:noFill/>
        <a:ln>
          <a:noFill/>
        </a:ln>
      </c:spPr>
      <c:txPr>
        <a:bodyPr/>
        <a:lstStyle/>
        <a:p>
          <a:pPr>
            <a:defRPr sz="1800" b="0"/>
          </a:pPr>
          <a:endParaRPr lang="en-US"/>
        </a:p>
      </c:txPr>
    </c:legend>
    <c:plotVisOnly val="1"/>
    <c:dispBlanksAs val="gap"/>
    <c:showDLblsOverMax val="0"/>
  </c:chart>
  <c:txPr>
    <a:bodyPr/>
    <a:lstStyle/>
    <a:p>
      <a:pPr>
        <a:defRPr sz="1800">
          <a:latin typeface="Arial" pitchFamily="34" charset="0"/>
          <a:cs typeface="Arial" pitchFamily="34" charset="0"/>
        </a:defRPr>
      </a:pPr>
      <a:endParaRPr lang="en-US"/>
    </a:p>
  </c:tx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5069264925281696E-2"/>
          <c:y val="0.18771212971320306"/>
          <c:w val="0.91108684240556892"/>
          <c:h val="0.70859358284083551"/>
        </c:manualLayout>
      </c:layout>
      <c:lineChart>
        <c:grouping val="standard"/>
        <c:varyColors val="0"/>
        <c:ser>
          <c:idx val="0"/>
          <c:order val="0"/>
          <c:tx>
            <c:strRef>
              <c:f>Sheet1!$B$1</c:f>
              <c:strCache>
                <c:ptCount val="1"/>
                <c:pt idx="0">
                  <c:v>Iraqi National Accord</c:v>
                </c:pt>
              </c:strCache>
            </c:strRef>
          </c:tx>
          <c:spPr>
            <a:ln>
              <a:solidFill>
                <a:srgbClr val="FF0000"/>
              </a:solidFill>
            </a:ln>
          </c:spPr>
          <c:marker>
            <c:symbol val="square"/>
            <c:size val="6"/>
            <c:spPr>
              <a:solidFill>
                <a:srgbClr val="FF0000"/>
              </a:solidFill>
              <a:ln>
                <a:solidFill>
                  <a:srgbClr val="FF0000"/>
                </a:solidFill>
              </a:ln>
            </c:spPr>
          </c:marker>
          <c:dLbls>
            <c:dLbl>
              <c:idx val="1"/>
              <c:layout>
                <c:manualLayout>
                  <c:x val="-2.7249959599365742E-2"/>
                  <c:y val="3.1436464762276489E-2"/>
                </c:manualLayout>
              </c:layout>
              <c:showLegendKey val="0"/>
              <c:showVal val="1"/>
              <c:showCatName val="0"/>
              <c:showSerName val="0"/>
              <c:showPercent val="0"/>
              <c:showBubbleSize val="0"/>
            </c:dLbl>
            <c:dLbl>
              <c:idx val="2"/>
              <c:layout>
                <c:manualLayout>
                  <c:x val="-2.5507452858303938E-2"/>
                  <c:y val="-4.4927039650407632E-2"/>
                </c:manualLayout>
              </c:layout>
              <c:dLblPos val="r"/>
              <c:showLegendKey val="0"/>
              <c:showVal val="1"/>
              <c:showCatName val="0"/>
              <c:showSerName val="0"/>
              <c:showPercent val="0"/>
              <c:showBubbleSize val="0"/>
            </c:dLbl>
            <c:dLbl>
              <c:idx val="3"/>
              <c:layout>
                <c:manualLayout>
                  <c:x val="-5.3246398471201604E-3"/>
                  <c:y val="-2.717760755901414E-2"/>
                </c:manualLayout>
              </c:layout>
              <c:dLblPos val="r"/>
              <c:showLegendKey val="0"/>
              <c:showVal val="1"/>
              <c:showCatName val="0"/>
              <c:showSerName val="0"/>
              <c:showPercent val="0"/>
              <c:showBubbleSize val="0"/>
            </c:dLbl>
            <c:dLbl>
              <c:idx val="4"/>
              <c:layout>
                <c:manualLayout>
                  <c:x val="-2.5413721128227484E-2"/>
                  <c:y val="-3.8768814187788159E-2"/>
                </c:manualLayout>
              </c:layout>
              <c:dLblPos val="r"/>
              <c:showLegendKey val="0"/>
              <c:showVal val="1"/>
              <c:showCatName val="0"/>
              <c:showSerName val="0"/>
              <c:showPercent val="0"/>
              <c:showBubbleSize val="0"/>
            </c:dLbl>
            <c:dLbl>
              <c:idx val="9"/>
              <c:layout>
                <c:manualLayout>
                  <c:x val="-9.0990990990990998E-3"/>
                  <c:y val="-4.0040715096284749E-2"/>
                </c:manualLayout>
              </c:layout>
              <c:dLblPos val="r"/>
              <c:showLegendKey val="0"/>
              <c:showVal val="1"/>
              <c:showCatName val="0"/>
              <c:showSerName val="0"/>
              <c:showPercent val="0"/>
              <c:showBubbleSize val="0"/>
            </c:dLbl>
            <c:txPr>
              <a:bodyPr/>
              <a:lstStyle/>
              <a:p>
                <a:pPr>
                  <a:defRPr sz="1800" b="1">
                    <a:solidFill>
                      <a:srgbClr val="FF0000"/>
                    </a:solidFill>
                    <a:latin typeface="Arial" pitchFamily="34" charset="0"/>
                    <a:cs typeface="Arial" pitchFamily="34" charset="0"/>
                  </a:defRPr>
                </a:pPr>
                <a:endParaRPr lang="en-US"/>
              </a:p>
            </c:txPr>
            <c:dLblPos val="t"/>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Sheet1!$B$2:$B$6</c:f>
              <c:numCache>
                <c:formatCode>General</c:formatCode>
                <c:ptCount val="5"/>
                <c:pt idx="0">
                  <c:v>8</c:v>
                </c:pt>
                <c:pt idx="1">
                  <c:v>14</c:v>
                </c:pt>
                <c:pt idx="2">
                  <c:v>12</c:v>
                </c:pt>
                <c:pt idx="3" formatCode="0">
                  <c:v>6</c:v>
                </c:pt>
                <c:pt idx="4" formatCode="0">
                  <c:v>7</c:v>
                </c:pt>
              </c:numCache>
            </c:numRef>
          </c:val>
          <c:smooth val="0"/>
        </c:ser>
        <c:ser>
          <c:idx val="1"/>
          <c:order val="1"/>
          <c:tx>
            <c:strRef>
              <c:f>Sheet1!$C$1</c:f>
              <c:strCache>
                <c:ptCount val="1"/>
                <c:pt idx="0">
                  <c:v>Islamic Da'wa Party</c:v>
                </c:pt>
              </c:strCache>
            </c:strRef>
          </c:tx>
          <c:spPr>
            <a:ln>
              <a:solidFill>
                <a:srgbClr val="6DB33F"/>
              </a:solidFill>
            </a:ln>
          </c:spPr>
          <c:marker>
            <c:symbol val="diamond"/>
            <c:size val="6"/>
            <c:spPr>
              <a:solidFill>
                <a:srgbClr val="6DB33F"/>
              </a:solidFill>
              <a:ln>
                <a:solidFill>
                  <a:srgbClr val="92D050"/>
                </a:solidFill>
              </a:ln>
            </c:spPr>
          </c:marker>
          <c:dLbls>
            <c:dLbl>
              <c:idx val="0"/>
              <c:layout>
                <c:manualLayout>
                  <c:x val="-3.6820082169977633E-2"/>
                  <c:y val="-4.2708104635750817E-2"/>
                </c:manualLayout>
              </c:layout>
              <c:dLblPos val="r"/>
              <c:showLegendKey val="0"/>
              <c:showVal val="1"/>
              <c:showCatName val="0"/>
              <c:showSerName val="0"/>
              <c:showPercent val="0"/>
              <c:showBubbleSize val="0"/>
            </c:dLbl>
            <c:dLbl>
              <c:idx val="1"/>
              <c:layout>
                <c:manualLayout>
                  <c:x val="-2.6444205510093157E-2"/>
                  <c:y val="-5.0187633661031558E-2"/>
                </c:manualLayout>
              </c:layout>
              <c:dLblPos val="r"/>
              <c:showLegendKey val="0"/>
              <c:showVal val="1"/>
              <c:showCatName val="0"/>
              <c:showSerName val="0"/>
              <c:showPercent val="0"/>
              <c:showBubbleSize val="0"/>
            </c:dLbl>
            <c:dLbl>
              <c:idx val="2"/>
              <c:layout>
                <c:manualLayout>
                  <c:x val="-2.5815864129194396E-2"/>
                  <c:y val="-4.1232039616519944E-2"/>
                </c:manualLayout>
              </c:layout>
              <c:showLegendKey val="0"/>
              <c:showVal val="1"/>
              <c:showCatName val="0"/>
              <c:showSerName val="0"/>
              <c:showPercent val="0"/>
              <c:showBubbleSize val="0"/>
            </c:dLbl>
            <c:dLbl>
              <c:idx val="3"/>
              <c:layout>
                <c:manualLayout>
                  <c:x val="-2.5184699503413812E-2"/>
                  <c:y val="4.2309052765106235E-2"/>
                </c:manualLayout>
              </c:layout>
              <c:dLblPos val="r"/>
              <c:showLegendKey val="0"/>
              <c:showVal val="1"/>
              <c:showCatName val="0"/>
              <c:showSerName val="0"/>
              <c:showPercent val="0"/>
              <c:showBubbleSize val="0"/>
            </c:dLbl>
            <c:dLbl>
              <c:idx val="4"/>
              <c:layout>
                <c:manualLayout>
                  <c:x val="-2.1513125999499269E-2"/>
                  <c:y val="-5.1634831963180708E-2"/>
                </c:manualLayout>
              </c:layout>
              <c:showLegendKey val="0"/>
              <c:showVal val="1"/>
              <c:showCatName val="0"/>
              <c:showSerName val="0"/>
              <c:showPercent val="0"/>
              <c:showBubbleSize val="0"/>
            </c:dLbl>
            <c:dLbl>
              <c:idx val="5"/>
              <c:layout>
                <c:manualLayout>
                  <c:x val="-1.3711032303680855E-2"/>
                  <c:y val="-2.6467591334832289E-2"/>
                </c:manualLayout>
              </c:layout>
              <c:dLblPos val="r"/>
              <c:showLegendKey val="0"/>
              <c:showVal val="1"/>
              <c:showCatName val="0"/>
              <c:showSerName val="0"/>
              <c:showPercent val="0"/>
              <c:showBubbleSize val="0"/>
            </c:dLbl>
            <c:dLbl>
              <c:idx val="6"/>
              <c:layout>
                <c:manualLayout>
                  <c:x val="-3.2355741503246931E-2"/>
                  <c:y val="-1.8323717077960818E-2"/>
                </c:manualLayout>
              </c:layout>
              <c:dLblPos val="r"/>
              <c:showLegendKey val="0"/>
              <c:showVal val="1"/>
              <c:showCatName val="0"/>
              <c:showSerName val="0"/>
              <c:showPercent val="0"/>
              <c:showBubbleSize val="0"/>
            </c:dLbl>
            <c:dLbl>
              <c:idx val="7"/>
              <c:layout>
                <c:manualLayout>
                  <c:x val="-3.2355741503246903E-2"/>
                  <c:y val="-2.3752966582541699E-2"/>
                </c:manualLayout>
              </c:layout>
              <c:dLblPos val="r"/>
              <c:showLegendKey val="0"/>
              <c:showVal val="1"/>
              <c:showCatName val="0"/>
              <c:showSerName val="0"/>
              <c:showPercent val="0"/>
              <c:showBubbleSize val="0"/>
            </c:dLbl>
            <c:dLbl>
              <c:idx val="9"/>
              <c:layout>
                <c:manualLayout>
                  <c:x val="-2.8053116303347048E-2"/>
                  <c:y val="-3.1896840839413271E-2"/>
                </c:manualLayout>
              </c:layout>
              <c:dLblPos val="r"/>
              <c:showLegendKey val="0"/>
              <c:showVal val="1"/>
              <c:showCatName val="0"/>
              <c:showSerName val="0"/>
              <c:showPercent val="0"/>
              <c:showBubbleSize val="0"/>
            </c:dLbl>
            <c:dLbl>
              <c:idx val="10"/>
              <c:layout>
                <c:manualLayout>
                  <c:x val="-2.0882074303513957E-2"/>
                  <c:y val="-2.1038341830251307E-2"/>
                </c:manualLayout>
              </c:layout>
              <c:dLblPos val="r"/>
              <c:showLegendKey val="0"/>
              <c:showVal val="1"/>
              <c:showCatName val="0"/>
              <c:showSerName val="0"/>
              <c:showPercent val="0"/>
              <c:showBubbleSize val="0"/>
            </c:dLbl>
            <c:dLbl>
              <c:idx val="11"/>
              <c:layout>
                <c:manualLayout>
                  <c:x val="-9.4084071037810139E-3"/>
                  <c:y val="-2.1038341830251408E-2"/>
                </c:manualLayout>
              </c:layout>
              <c:dLblPos val="r"/>
              <c:showLegendKey val="0"/>
              <c:showVal val="1"/>
              <c:showCatName val="0"/>
              <c:showSerName val="0"/>
              <c:showPercent val="0"/>
              <c:showBubbleSize val="0"/>
            </c:dLbl>
            <c:dLbl>
              <c:idx val="12"/>
              <c:showLegendKey val="0"/>
              <c:showVal val="1"/>
              <c:showCatName val="0"/>
              <c:showSerName val="0"/>
              <c:showPercent val="0"/>
              <c:showBubbleSize val="0"/>
            </c:dLbl>
            <c:dLbl>
              <c:idx val="13"/>
              <c:layout>
                <c:manualLayout>
                  <c:x val="-1.9805514565176811E-2"/>
                  <c:y val="-3.8683616470119996E-2"/>
                </c:manualLayout>
              </c:layout>
              <c:dLblPos val="r"/>
              <c:showLegendKey val="0"/>
              <c:showVal val="1"/>
              <c:showCatName val="0"/>
              <c:showSerName val="0"/>
              <c:showPercent val="0"/>
              <c:showBubbleSize val="0"/>
            </c:dLbl>
            <c:dLbl>
              <c:idx val="14"/>
              <c:layout>
                <c:manualLayout>
                  <c:x val="-2.370418988738528E-2"/>
                  <c:y val="-1.9681029454106061E-2"/>
                </c:manualLayout>
              </c:layout>
              <c:dLblPos val="r"/>
              <c:showLegendKey val="0"/>
              <c:showVal val="1"/>
              <c:showCatName val="0"/>
              <c:showSerName val="0"/>
              <c:showPercent val="0"/>
              <c:showBubbleSize val="0"/>
            </c:dLbl>
            <c:dLbl>
              <c:idx val="15"/>
              <c:layout>
                <c:manualLayout>
                  <c:x val="-2.5945945945945945E-2"/>
                  <c:y val="-2.2395654206396554E-2"/>
                </c:manualLayout>
              </c:layout>
              <c:dLblPos val="r"/>
              <c:showLegendKey val="0"/>
              <c:showVal val="1"/>
              <c:showCatName val="0"/>
              <c:showSerName val="0"/>
              <c:showPercent val="0"/>
              <c:showBubbleSize val="0"/>
            </c:dLbl>
            <c:dLbl>
              <c:idx val="16"/>
              <c:layout>
                <c:manualLayout>
                  <c:x val="-4.2042042042042044E-4"/>
                  <c:y val="2.9182216087122681E-2"/>
                </c:manualLayout>
              </c:layout>
              <c:dLblPos val="r"/>
              <c:showLegendKey val="0"/>
              <c:showVal val="1"/>
              <c:showCatName val="0"/>
              <c:showSerName val="0"/>
              <c:showPercent val="0"/>
              <c:showBubbleSize val="0"/>
            </c:dLbl>
            <c:dLbl>
              <c:idx val="17"/>
              <c:layout>
                <c:manualLayout>
                  <c:x val="-1.043877855585152E-2"/>
                  <c:y val="-3.0539742213248525E-2"/>
                </c:manualLayout>
              </c:layout>
              <c:dLblPos val="r"/>
              <c:showLegendKey val="0"/>
              <c:showVal val="1"/>
              <c:showCatName val="0"/>
              <c:showSerName val="0"/>
              <c:showPercent val="0"/>
              <c:showBubbleSize val="0"/>
            </c:dLbl>
            <c:dLbl>
              <c:idx val="18"/>
              <c:layout>
                <c:manualLayout>
                  <c:x val="-1.3933933933933823E-2"/>
                  <c:y val="2.9182216087122681E-2"/>
                </c:manualLayout>
              </c:layout>
              <c:dLblPos val="r"/>
              <c:showLegendKey val="0"/>
              <c:showVal val="1"/>
              <c:showCatName val="0"/>
              <c:showSerName val="0"/>
              <c:showPercent val="0"/>
              <c:showBubbleSize val="0"/>
            </c:dLbl>
            <c:txPr>
              <a:bodyPr/>
              <a:lstStyle/>
              <a:p>
                <a:pPr>
                  <a:defRPr sz="1800" b="1">
                    <a:solidFill>
                      <a:srgbClr val="6DB33F"/>
                    </a:solidFill>
                    <a:latin typeface="Arial" pitchFamily="34" charset="0"/>
                    <a:cs typeface="Arial" pitchFamily="34" charset="0"/>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Sheet1!$C$2:$C$6</c:f>
              <c:numCache>
                <c:formatCode>General</c:formatCode>
                <c:ptCount val="5"/>
                <c:pt idx="0">
                  <c:v>40</c:v>
                </c:pt>
                <c:pt idx="1">
                  <c:v>25</c:v>
                </c:pt>
                <c:pt idx="2">
                  <c:v>29</c:v>
                </c:pt>
                <c:pt idx="3" formatCode="0">
                  <c:v>20</c:v>
                </c:pt>
                <c:pt idx="4" formatCode="0">
                  <c:v>29</c:v>
                </c:pt>
              </c:numCache>
            </c:numRef>
          </c:val>
          <c:smooth val="0"/>
        </c:ser>
        <c:ser>
          <c:idx val="2"/>
          <c:order val="2"/>
          <c:tx>
            <c:strRef>
              <c:f>Sheet1!$D$1</c:f>
              <c:strCache>
                <c:ptCount val="1"/>
                <c:pt idx="0">
                  <c:v>Sadr Trend</c:v>
                </c:pt>
              </c:strCache>
            </c:strRef>
          </c:tx>
          <c:spPr>
            <a:ln>
              <a:solidFill>
                <a:srgbClr val="0070C0"/>
              </a:solidFill>
            </a:ln>
          </c:spPr>
          <c:marker>
            <c:symbol val="x"/>
            <c:size val="6"/>
            <c:spPr>
              <a:solidFill>
                <a:srgbClr val="0070C0"/>
              </a:solidFill>
              <a:ln>
                <a:solidFill>
                  <a:srgbClr val="0070C0"/>
                </a:solidFill>
              </a:ln>
            </c:spPr>
          </c:marker>
          <c:dLbls>
            <c:dLbl>
              <c:idx val="0"/>
              <c:layout>
                <c:manualLayout>
                  <c:x val="-1.1473667199732944E-2"/>
                  <c:y val="-5.1634831963180708E-2"/>
                </c:manualLayout>
              </c:layout>
              <c:showLegendKey val="0"/>
              <c:showVal val="1"/>
              <c:showCatName val="0"/>
              <c:showSerName val="0"/>
              <c:showPercent val="0"/>
              <c:showBubbleSize val="0"/>
            </c:dLbl>
            <c:dLbl>
              <c:idx val="1"/>
              <c:layout>
                <c:manualLayout>
                  <c:x val="-2.5815751199399124E-2"/>
                  <c:y val="-5.1634831963180708E-2"/>
                </c:manualLayout>
              </c:layout>
              <c:showLegendKey val="0"/>
              <c:showVal val="1"/>
              <c:showCatName val="0"/>
              <c:showSerName val="0"/>
              <c:showPercent val="0"/>
              <c:showBubbleSize val="0"/>
            </c:dLbl>
            <c:dLbl>
              <c:idx val="2"/>
              <c:layout>
                <c:manualLayout>
                  <c:x val="-2.4381542799432401E-2"/>
                  <c:y val="-5.1634831963180708E-2"/>
                </c:manualLayout>
              </c:layout>
              <c:showLegendKey val="0"/>
              <c:showVal val="1"/>
              <c:showCatName val="0"/>
              <c:showSerName val="0"/>
              <c:showPercent val="0"/>
              <c:showBubbleSize val="0"/>
            </c:dLbl>
            <c:dLbl>
              <c:idx val="3"/>
              <c:layout>
                <c:manualLayout>
                  <c:x val="-2.5815751199399124E-2"/>
                  <c:y val="-4.1307865570544562E-2"/>
                </c:manualLayout>
              </c:layout>
              <c:showLegendKey val="0"/>
              <c:showVal val="1"/>
              <c:showCatName val="0"/>
              <c:showSerName val="0"/>
              <c:showPercent val="0"/>
              <c:showBubbleSize val="0"/>
            </c:dLbl>
            <c:dLbl>
              <c:idx val="4"/>
              <c:layout>
                <c:manualLayout>
                  <c:x val="-2.1513238929294649E-2"/>
                  <c:y val="-3.8726123972385527E-2"/>
                </c:manualLayout>
              </c:layout>
              <c:showLegendKey val="0"/>
              <c:showVal val="1"/>
              <c:showCatName val="0"/>
              <c:showSerName val="0"/>
              <c:showPercent val="0"/>
              <c:showBubbleSize val="0"/>
            </c:dLbl>
            <c:spPr>
              <a:ln>
                <a:noFill/>
              </a:ln>
            </c:spPr>
            <c:txPr>
              <a:bodyPr/>
              <a:lstStyle/>
              <a:p>
                <a:pPr>
                  <a:defRPr b="1">
                    <a:solidFill>
                      <a:srgbClr val="0070C0"/>
                    </a:solidFill>
                  </a:defRPr>
                </a:pPr>
                <a:endParaRPr lang="en-US"/>
              </a:p>
            </c:txPr>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Sheet1!$D$2:$D$6</c:f>
              <c:numCache>
                <c:formatCode>General</c:formatCode>
                <c:ptCount val="5"/>
                <c:pt idx="0">
                  <c:v>15</c:v>
                </c:pt>
                <c:pt idx="1">
                  <c:v>15</c:v>
                </c:pt>
                <c:pt idx="2">
                  <c:v>18</c:v>
                </c:pt>
                <c:pt idx="3" formatCode="0">
                  <c:v>22</c:v>
                </c:pt>
                <c:pt idx="4" formatCode="0">
                  <c:v>17</c:v>
                </c:pt>
              </c:numCache>
            </c:numRef>
          </c:val>
          <c:smooth val="0"/>
        </c:ser>
        <c:ser>
          <c:idx val="3"/>
          <c:order val="3"/>
          <c:tx>
            <c:strRef>
              <c:f>Sheet1!$E$1</c:f>
              <c:strCache>
                <c:ptCount val="1"/>
                <c:pt idx="0">
                  <c:v>ISCI</c:v>
                </c:pt>
              </c:strCache>
            </c:strRef>
          </c:tx>
          <c:spPr>
            <a:ln>
              <a:solidFill>
                <a:srgbClr val="FFC000"/>
              </a:solidFill>
            </a:ln>
          </c:spPr>
          <c:marker>
            <c:symbol val="circle"/>
            <c:size val="6"/>
            <c:spPr>
              <a:solidFill>
                <a:srgbClr val="FFC000"/>
              </a:solidFill>
              <a:ln>
                <a:solidFill>
                  <a:srgbClr val="FFC000"/>
                </a:solidFill>
              </a:ln>
            </c:spPr>
          </c:marker>
          <c:dLbls>
            <c:dLbl>
              <c:idx val="2"/>
              <c:layout>
                <c:manualLayout>
                  <c:x val="-5.9537604436063096E-2"/>
                  <c:y val="-2.9690028378828908E-3"/>
                </c:manualLayout>
              </c:layout>
              <c:dLblPos val="r"/>
              <c:showLegendKey val="0"/>
              <c:showVal val="1"/>
              <c:showCatName val="0"/>
              <c:showSerName val="0"/>
              <c:showPercent val="0"/>
              <c:showBubbleSize val="0"/>
            </c:dLbl>
            <c:txPr>
              <a:bodyPr/>
              <a:lstStyle/>
              <a:p>
                <a:pPr>
                  <a:defRPr sz="1800" b="1">
                    <a:solidFill>
                      <a:srgbClr val="FFC000"/>
                    </a:solidFill>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Sheet1!$E$2:$E$6</c:f>
              <c:numCache>
                <c:formatCode>General</c:formatCode>
                <c:ptCount val="5"/>
                <c:pt idx="0">
                  <c:v>7</c:v>
                </c:pt>
                <c:pt idx="1">
                  <c:v>5</c:v>
                </c:pt>
                <c:pt idx="2">
                  <c:v>11</c:v>
                </c:pt>
                <c:pt idx="3" formatCode="0">
                  <c:v>4</c:v>
                </c:pt>
                <c:pt idx="4" formatCode="0">
                  <c:v>7</c:v>
                </c:pt>
              </c:numCache>
            </c:numRef>
          </c:val>
          <c:smooth val="0"/>
        </c:ser>
        <c:ser>
          <c:idx val="4"/>
          <c:order val="4"/>
          <c:tx>
            <c:strRef>
              <c:f>Sheet1!$F$1</c:f>
              <c:strCache>
                <c:ptCount val="1"/>
                <c:pt idx="0">
                  <c:v>Und/DK/Ref</c:v>
                </c:pt>
              </c:strCache>
            </c:strRef>
          </c:tx>
          <c:spPr>
            <a:ln>
              <a:solidFill>
                <a:schemeClr val="tx1">
                  <a:lumMod val="50000"/>
                  <a:lumOff val="50000"/>
                </a:schemeClr>
              </a:solidFill>
            </a:ln>
          </c:spPr>
          <c:marker>
            <c:symbol val="square"/>
            <c:size val="7"/>
            <c:spPr>
              <a:solidFill>
                <a:schemeClr val="tx1">
                  <a:lumMod val="50000"/>
                  <a:lumOff val="50000"/>
                </a:schemeClr>
              </a:solidFill>
              <a:ln>
                <a:solidFill>
                  <a:schemeClr val="tx1">
                    <a:lumMod val="50000"/>
                    <a:lumOff val="50000"/>
                  </a:schemeClr>
                </a:solidFill>
              </a:ln>
            </c:spPr>
          </c:marker>
          <c:dPt>
            <c:idx val="0"/>
            <c:bubble3D val="0"/>
          </c:dPt>
          <c:dLbls>
            <c:dLbl>
              <c:idx val="0"/>
              <c:layout>
                <c:manualLayout>
                  <c:x val="-3.5145333306079614E-2"/>
                  <c:y val="2.1557542344627943E-2"/>
                </c:manualLayout>
              </c:layout>
              <c:dLblPos val="r"/>
              <c:showLegendKey val="0"/>
              <c:showVal val="1"/>
              <c:showCatName val="0"/>
              <c:showSerName val="0"/>
              <c:showPercent val="0"/>
              <c:showBubbleSize val="0"/>
            </c:dLbl>
            <c:dLbl>
              <c:idx val="1"/>
              <c:layout>
                <c:manualLayout>
                  <c:x val="-2.0803249306413429E-2"/>
                  <c:y val="3.7047991933582158E-2"/>
                </c:manualLayout>
              </c:layout>
              <c:dLblPos val="r"/>
              <c:showLegendKey val="0"/>
              <c:showVal val="1"/>
              <c:showCatName val="0"/>
              <c:showSerName val="0"/>
              <c:showPercent val="0"/>
              <c:showBubbleSize val="0"/>
            </c:dLbl>
            <c:dLbl>
              <c:idx val="2"/>
              <c:layout>
                <c:manualLayout>
                  <c:x val="-2.6540195836075121E-2"/>
                  <c:y val="3.7047991933582158E-2"/>
                </c:manualLayout>
              </c:layout>
              <c:dLblPos val="r"/>
              <c:showLegendKey val="0"/>
              <c:showVal val="1"/>
              <c:showCatName val="0"/>
              <c:showSerName val="0"/>
              <c:showPercent val="0"/>
              <c:showBubbleSize val="0"/>
            </c:dLbl>
            <c:dLbl>
              <c:idx val="3"/>
              <c:layout>
                <c:manualLayout>
                  <c:x val="-2.65471974833821E-2"/>
                  <c:y val="3.1884508737263992E-2"/>
                </c:manualLayout>
              </c:layout>
              <c:dLblPos val="r"/>
              <c:showLegendKey val="0"/>
              <c:showVal val="1"/>
              <c:showCatName val="0"/>
              <c:showSerName val="0"/>
              <c:showPercent val="0"/>
              <c:showBubbleSize val="0"/>
            </c:dLbl>
            <c:dLbl>
              <c:idx val="4"/>
              <c:layout>
                <c:manualLayout>
                  <c:x val="-2.0096873436981053E-2"/>
                  <c:y val="3.4466250335423124E-2"/>
                </c:manualLayout>
              </c:layout>
              <c:dLblPos val="r"/>
              <c:showLegendKey val="0"/>
              <c:showVal val="1"/>
              <c:showCatName val="0"/>
              <c:showSerName val="0"/>
              <c:showPercent val="0"/>
              <c:showBubbleSize val="0"/>
            </c:dLbl>
            <c:txPr>
              <a:bodyPr/>
              <a:lstStyle/>
              <a:p>
                <a:pPr>
                  <a:defRPr sz="1800" b="1">
                    <a:solidFill>
                      <a:schemeClr val="tx1">
                        <a:lumMod val="50000"/>
                        <a:lumOff val="50000"/>
                      </a:schemeClr>
                    </a:solidFill>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Sheet1!$F$2:$F$6</c:f>
              <c:numCache>
                <c:formatCode>0</c:formatCode>
                <c:ptCount val="5"/>
                <c:pt idx="0">
                  <c:v>7</c:v>
                </c:pt>
                <c:pt idx="1">
                  <c:v>9</c:v>
                </c:pt>
                <c:pt idx="2">
                  <c:v>9</c:v>
                </c:pt>
                <c:pt idx="3">
                  <c:v>15</c:v>
                </c:pt>
                <c:pt idx="4">
                  <c:v>15</c:v>
                </c:pt>
              </c:numCache>
            </c:numRef>
          </c:val>
          <c:smooth val="0"/>
        </c:ser>
        <c:dLbls>
          <c:showLegendKey val="0"/>
          <c:showVal val="0"/>
          <c:showCatName val="0"/>
          <c:showSerName val="0"/>
          <c:showPercent val="0"/>
          <c:showBubbleSize val="0"/>
        </c:dLbls>
        <c:marker val="1"/>
        <c:smooth val="0"/>
        <c:axId val="103940864"/>
        <c:axId val="103942400"/>
      </c:lineChart>
      <c:dateAx>
        <c:axId val="103940864"/>
        <c:scaling>
          <c:orientation val="minMax"/>
          <c:max val="41034"/>
          <c:min val="40484"/>
        </c:scaling>
        <c:delete val="0"/>
        <c:axPos val="b"/>
        <c:numFmt formatCode="[$-409]mmm\-yy;@" sourceLinked="0"/>
        <c:majorTickMark val="out"/>
        <c:minorTickMark val="none"/>
        <c:tickLblPos val="nextTo"/>
        <c:txPr>
          <a:bodyPr/>
          <a:lstStyle/>
          <a:p>
            <a:pPr>
              <a:defRPr sz="1400">
                <a:solidFill>
                  <a:schemeClr val="tx1">
                    <a:lumMod val="75000"/>
                    <a:lumOff val="25000"/>
                  </a:schemeClr>
                </a:solidFill>
                <a:latin typeface="Arial" pitchFamily="34" charset="0"/>
                <a:cs typeface="Arial" pitchFamily="34" charset="0"/>
              </a:defRPr>
            </a:pPr>
            <a:endParaRPr lang="en-US"/>
          </a:p>
        </c:txPr>
        <c:crossAx val="103942400"/>
        <c:crosses val="autoZero"/>
        <c:auto val="1"/>
        <c:lblOffset val="100"/>
        <c:baseTimeUnit val="days"/>
        <c:majorUnit val="105"/>
        <c:majorTimeUnit val="days"/>
      </c:dateAx>
      <c:valAx>
        <c:axId val="103942400"/>
        <c:scaling>
          <c:orientation val="minMax"/>
          <c:max val="40"/>
          <c:min val="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200">
                <a:solidFill>
                  <a:schemeClr val="tx1">
                    <a:lumMod val="75000"/>
                    <a:lumOff val="25000"/>
                  </a:schemeClr>
                </a:solidFill>
                <a:latin typeface="Arial" pitchFamily="34" charset="0"/>
                <a:cs typeface="Arial" pitchFamily="34" charset="0"/>
              </a:defRPr>
            </a:pPr>
            <a:endParaRPr lang="en-US"/>
          </a:p>
        </c:txPr>
        <c:crossAx val="103940864"/>
        <c:crosses val="autoZero"/>
        <c:crossBetween val="midCat"/>
        <c:majorUnit val="10"/>
      </c:valAx>
    </c:plotArea>
    <c:legend>
      <c:legendPos val="t"/>
      <c:layout>
        <c:manualLayout>
          <c:xMode val="edge"/>
          <c:yMode val="edge"/>
          <c:x val="3.6259498666242652E-2"/>
          <c:y val="7.6083315037526716E-2"/>
          <c:w val="0.89999998870702036"/>
          <c:h val="8.386431829824606E-2"/>
        </c:manualLayout>
      </c:layout>
      <c:overlay val="0"/>
      <c:spPr>
        <a:noFill/>
        <a:ln>
          <a:noFill/>
        </a:ln>
      </c:spPr>
      <c:txPr>
        <a:bodyPr/>
        <a:lstStyle/>
        <a:p>
          <a:pPr>
            <a:defRPr sz="1600">
              <a:latin typeface="Arial" pitchFamily="34" charset="0"/>
              <a:cs typeface="Arial" pitchFamily="34" charset="0"/>
            </a:defRPr>
          </a:pPr>
          <a:endParaRPr lang="en-US"/>
        </a:p>
      </c:txPr>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2128645133576613E-2"/>
          <c:y val="0.30554703033329372"/>
          <c:w val="0.9076817977180347"/>
          <c:h val="0.57490525252307412"/>
        </c:manualLayout>
      </c:layout>
      <c:barChart>
        <c:barDir val="col"/>
        <c:grouping val="clustered"/>
        <c:varyColors val="0"/>
        <c:ser>
          <c:idx val="0"/>
          <c:order val="0"/>
          <c:tx>
            <c:strRef>
              <c:f>Sheet1!$B$1</c:f>
              <c:strCache>
                <c:ptCount val="1"/>
                <c:pt idx="0">
                  <c:v>Approve</c:v>
                </c:pt>
              </c:strCache>
            </c:strRef>
          </c:tx>
          <c:spPr>
            <a:solidFill>
              <a:srgbClr val="6DB33F"/>
            </a:solidFill>
            <a:ln>
              <a:solidFill>
                <a:srgbClr val="6DB33F"/>
              </a:solidFill>
            </a:ln>
            <a:effectLst/>
          </c:spPr>
          <c:invertIfNegative val="0"/>
          <c:dPt>
            <c:idx val="1"/>
            <c:invertIfNegative val="0"/>
            <c:bubble3D val="0"/>
            <c:spPr>
              <a:solidFill>
                <a:srgbClr val="6DB33F"/>
              </a:solidFill>
              <a:ln>
                <a:noFill/>
              </a:ln>
              <a:effectLst/>
            </c:spPr>
          </c:dPt>
          <c:dLbls>
            <c:dLbl>
              <c:idx val="2"/>
              <c:layout>
                <c:manualLayout>
                  <c:x val="0"/>
                  <c:y val="7.5320862691352505E-2"/>
                </c:manualLayout>
              </c:layout>
              <c:dLblPos val="outEnd"/>
              <c:showLegendKey val="0"/>
              <c:showVal val="1"/>
              <c:showCatName val="0"/>
              <c:showSerName val="0"/>
              <c:showPercent val="0"/>
              <c:showBubbleSize val="0"/>
            </c:dLbl>
            <c:dLbl>
              <c:idx val="6"/>
              <c:layout>
                <c:manualLayout>
                  <c:x val="0"/>
                  <c:y val="6.4893830568534636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Sheet1!$A$2:$A$6</c:f>
              <c:strCache>
                <c:ptCount val="5"/>
                <c:pt idx="0">
                  <c:v>Total</c:v>
                </c:pt>
                <c:pt idx="1">
                  <c:v>Baghdad</c:v>
                </c:pt>
                <c:pt idx="2">
                  <c:v>South</c:v>
                </c:pt>
                <c:pt idx="3">
                  <c:v>West </c:v>
                </c:pt>
                <c:pt idx="4">
                  <c:v>North</c:v>
                </c:pt>
              </c:strCache>
            </c:strRef>
          </c:cat>
          <c:val>
            <c:numRef>
              <c:f>Sheet1!$B$2:$B$6</c:f>
              <c:numCache>
                <c:formatCode>General</c:formatCode>
                <c:ptCount val="5"/>
                <c:pt idx="0">
                  <c:v>68</c:v>
                </c:pt>
                <c:pt idx="1">
                  <c:v>46</c:v>
                </c:pt>
                <c:pt idx="2">
                  <c:v>76</c:v>
                </c:pt>
                <c:pt idx="3">
                  <c:v>80</c:v>
                </c:pt>
                <c:pt idx="4">
                  <c:v>58</c:v>
                </c:pt>
              </c:numCache>
            </c:numRef>
          </c:val>
        </c:ser>
        <c:ser>
          <c:idx val="1"/>
          <c:order val="1"/>
          <c:tx>
            <c:strRef>
              <c:f>Sheet1!$C$1</c:f>
              <c:strCache>
                <c:ptCount val="1"/>
                <c:pt idx="0">
                  <c:v>Disapprove</c:v>
                </c:pt>
              </c:strCache>
            </c:strRef>
          </c:tx>
          <c:spPr>
            <a:solidFill>
              <a:schemeClr val="bg1">
                <a:lumMod val="50000"/>
              </a:schemeClr>
            </a:solidFill>
          </c:spPr>
          <c:invertIfNegative val="0"/>
          <c:dLbls>
            <c:dLbl>
              <c:idx val="2"/>
              <c:layout>
                <c:manualLayout>
                  <c:x val="0"/>
                  <c:y val="7.1907093141601541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Sheet1!$A$2:$A$6</c:f>
              <c:strCache>
                <c:ptCount val="5"/>
                <c:pt idx="0">
                  <c:v>Total</c:v>
                </c:pt>
                <c:pt idx="1">
                  <c:v>Baghdad</c:v>
                </c:pt>
                <c:pt idx="2">
                  <c:v>South</c:v>
                </c:pt>
                <c:pt idx="3">
                  <c:v>West </c:v>
                </c:pt>
                <c:pt idx="4">
                  <c:v>North</c:v>
                </c:pt>
              </c:strCache>
            </c:strRef>
          </c:cat>
          <c:val>
            <c:numRef>
              <c:f>Sheet1!$C$2:$C$6</c:f>
              <c:numCache>
                <c:formatCode>General</c:formatCode>
                <c:ptCount val="5"/>
                <c:pt idx="0">
                  <c:v>21</c:v>
                </c:pt>
                <c:pt idx="1">
                  <c:v>34</c:v>
                </c:pt>
                <c:pt idx="2">
                  <c:v>21</c:v>
                </c:pt>
                <c:pt idx="3">
                  <c:v>12</c:v>
                </c:pt>
                <c:pt idx="4">
                  <c:v>16</c:v>
                </c:pt>
              </c:numCache>
            </c:numRef>
          </c:val>
        </c:ser>
        <c:dLbls>
          <c:showLegendKey val="0"/>
          <c:showVal val="0"/>
          <c:showCatName val="0"/>
          <c:showSerName val="0"/>
          <c:showPercent val="0"/>
          <c:showBubbleSize val="0"/>
        </c:dLbls>
        <c:gapWidth val="39"/>
        <c:axId val="66041728"/>
        <c:axId val="66043264"/>
      </c:barChart>
      <c:catAx>
        <c:axId val="66041728"/>
        <c:scaling>
          <c:orientation val="minMax"/>
        </c:scaling>
        <c:delete val="0"/>
        <c:axPos val="b"/>
        <c:numFmt formatCode="General" sourceLinked="1"/>
        <c:majorTickMark val="out"/>
        <c:minorTickMark val="none"/>
        <c:tickLblPos val="nextTo"/>
        <c:txPr>
          <a:bodyPr/>
          <a:lstStyle/>
          <a:p>
            <a:pPr>
              <a:defRPr sz="1800" b="1"/>
            </a:pPr>
            <a:endParaRPr lang="en-US"/>
          </a:p>
        </c:txPr>
        <c:crossAx val="66043264"/>
        <c:crosses val="autoZero"/>
        <c:auto val="1"/>
        <c:lblAlgn val="ctr"/>
        <c:lblOffset val="100"/>
        <c:noMultiLvlLbl val="0"/>
      </c:catAx>
      <c:valAx>
        <c:axId val="66043264"/>
        <c:scaling>
          <c:orientation val="minMax"/>
          <c:max val="8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solidFill>
                  <a:schemeClr val="tx1">
                    <a:lumMod val="75000"/>
                    <a:lumOff val="25000"/>
                  </a:schemeClr>
                </a:solidFill>
              </a:defRPr>
            </a:pPr>
            <a:endParaRPr lang="en-US"/>
          </a:p>
        </c:txPr>
        <c:crossAx val="66041728"/>
        <c:crosses val="autoZero"/>
        <c:crossBetween val="between"/>
        <c:majorUnit val="20"/>
      </c:valAx>
    </c:plotArea>
    <c:legend>
      <c:legendPos val="t"/>
      <c:layout>
        <c:manualLayout>
          <c:xMode val="edge"/>
          <c:yMode val="edge"/>
          <c:x val="0.34312177352586037"/>
          <c:y val="0.21449572112182339"/>
          <c:w val="0.40364276579299879"/>
          <c:h val="7.3302522079220542E-2"/>
        </c:manualLayout>
      </c:layout>
      <c:overlay val="0"/>
      <c:txPr>
        <a:bodyPr/>
        <a:lstStyle/>
        <a:p>
          <a:pPr>
            <a:defRPr sz="1800"/>
          </a:pPr>
          <a:endParaRPr lang="en-US"/>
        </a:p>
      </c:txPr>
    </c:legend>
    <c:plotVisOnly val="1"/>
    <c:dispBlanksAs val="gap"/>
    <c:showDLblsOverMax val="0"/>
  </c:chart>
  <c:spPr>
    <a:noFill/>
    <a:ln>
      <a:noFill/>
    </a:ln>
  </c:spPr>
  <c:txPr>
    <a:bodyPr/>
    <a:lstStyle/>
    <a:p>
      <a:pPr>
        <a:defRPr sz="1400">
          <a:latin typeface="Arial" pitchFamily="34" charset="0"/>
          <a:cs typeface="Arial" pitchFamily="34" charset="0"/>
        </a:defRPr>
      </a:pPr>
      <a:endParaRPr lang="en-US"/>
    </a:p>
  </c:tx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82217958983940564"/>
          <c:y val="0.20435554209569956"/>
          <c:w val="0.14676342363984163"/>
          <c:h val="0.74766565717746825"/>
        </c:manualLayout>
      </c:layout>
      <c:barChart>
        <c:barDir val="bar"/>
        <c:grouping val="stacked"/>
        <c:varyColors val="0"/>
        <c:ser>
          <c:idx val="0"/>
          <c:order val="0"/>
          <c:tx>
            <c:strRef>
              <c:f>Sheet1!$B$1</c:f>
              <c:strCache>
                <c:ptCount val="1"/>
                <c:pt idx="0">
                  <c:v>Much more favorable</c:v>
                </c:pt>
              </c:strCache>
            </c:strRef>
          </c:tx>
          <c:spPr>
            <a:solidFill>
              <a:srgbClr val="6DB33F"/>
            </a:solidFill>
            <a:ln>
              <a:noFill/>
            </a:ln>
          </c:spPr>
          <c:invertIfNegative val="0"/>
          <c:dLbls>
            <c:txPr>
              <a:bodyPr/>
              <a:lstStyle/>
              <a:p>
                <a:pPr>
                  <a:defRPr sz="1800" b="1">
                    <a:solidFill>
                      <a:schemeClr val="bg1"/>
                    </a:solidFill>
                    <a:latin typeface="Arial" pitchFamily="34" charset="0"/>
                    <a:cs typeface="Arial" pitchFamily="34" charset="0"/>
                  </a:defRPr>
                </a:pPr>
                <a:endParaRPr lang="en-US"/>
              </a:p>
            </c:txPr>
            <c:dLblPos val="inEnd"/>
            <c:showLegendKey val="0"/>
            <c:showVal val="1"/>
            <c:showCatName val="0"/>
            <c:showSerName val="0"/>
            <c:showPercent val="0"/>
            <c:showBubbleSize val="0"/>
            <c:showLeaderLines val="0"/>
          </c:dLbls>
          <c:val>
            <c:numRef>
              <c:f>Sheet1!$B$2:$B$11</c:f>
              <c:numCache>
                <c:formatCode>General</c:formatCode>
                <c:ptCount val="10"/>
                <c:pt idx="0">
                  <c:v>55</c:v>
                </c:pt>
                <c:pt idx="1">
                  <c:v>57</c:v>
                </c:pt>
                <c:pt idx="2">
                  <c:v>57</c:v>
                </c:pt>
                <c:pt idx="3">
                  <c:v>61</c:v>
                </c:pt>
                <c:pt idx="4">
                  <c:v>62</c:v>
                </c:pt>
                <c:pt idx="5">
                  <c:v>63</c:v>
                </c:pt>
                <c:pt idx="6">
                  <c:v>63</c:v>
                </c:pt>
                <c:pt idx="7">
                  <c:v>63</c:v>
                </c:pt>
                <c:pt idx="8">
                  <c:v>63</c:v>
                </c:pt>
                <c:pt idx="9">
                  <c:v>69</c:v>
                </c:pt>
              </c:numCache>
            </c:numRef>
          </c:val>
        </c:ser>
        <c:ser>
          <c:idx val="1"/>
          <c:order val="1"/>
          <c:tx>
            <c:strRef>
              <c:f>Sheet1!$C$1</c:f>
              <c:strCache>
                <c:ptCount val="1"/>
                <c:pt idx="0">
                  <c:v>Somewhat more favorable</c:v>
                </c:pt>
              </c:strCache>
            </c:strRef>
          </c:tx>
          <c:spPr>
            <a:solidFill>
              <a:srgbClr val="B5CD85"/>
            </a:solidFill>
            <a:ln>
              <a:noFill/>
            </a:ln>
          </c:spPr>
          <c:invertIfNegative val="0"/>
          <c:dLbls>
            <c:dLbl>
              <c:idx val="0"/>
              <c:layout>
                <c:manualLayout>
                  <c:x val="4.8957137773032608E-2"/>
                  <c:y val="1.6272965879265093E-4"/>
                </c:manualLayout>
              </c:layout>
              <c:tx>
                <c:rich>
                  <a:bodyPr/>
                  <a:lstStyle/>
                  <a:p>
                    <a:r>
                      <a:rPr lang="en-US" sz="1800" dirty="0" smtClean="0"/>
                      <a:t>81</a:t>
                    </a:r>
                    <a:endParaRPr lang="en-US" dirty="0"/>
                  </a:p>
                </c:rich>
              </c:tx>
              <c:dLblPos val="ctr"/>
              <c:showLegendKey val="0"/>
              <c:showVal val="1"/>
              <c:showCatName val="0"/>
              <c:showSerName val="0"/>
              <c:showPercent val="0"/>
              <c:showBubbleSize val="0"/>
            </c:dLbl>
            <c:dLbl>
              <c:idx val="1"/>
              <c:layout>
                <c:manualLayout>
                  <c:x val="4.4646781440455641E-2"/>
                  <c:y val="-1.6272965879265093E-4"/>
                </c:manualLayout>
              </c:layout>
              <c:tx>
                <c:rich>
                  <a:bodyPr/>
                  <a:lstStyle/>
                  <a:p>
                    <a:r>
                      <a:rPr lang="en-US" sz="1800" dirty="0" smtClean="0"/>
                      <a:t>82</a:t>
                    </a:r>
                    <a:endParaRPr lang="en-US" dirty="0"/>
                  </a:p>
                </c:rich>
              </c:tx>
              <c:dLblPos val="ctr"/>
              <c:showLegendKey val="0"/>
              <c:showVal val="1"/>
              <c:showCatName val="0"/>
              <c:showSerName val="0"/>
              <c:showPercent val="0"/>
              <c:showBubbleSize val="0"/>
            </c:dLbl>
            <c:dLbl>
              <c:idx val="2"/>
              <c:layout>
                <c:manualLayout>
                  <c:x val="4.6399083589127629E-2"/>
                  <c:y val="0"/>
                </c:manualLayout>
              </c:layout>
              <c:tx>
                <c:rich>
                  <a:bodyPr/>
                  <a:lstStyle/>
                  <a:p>
                    <a:r>
                      <a:rPr lang="en-US" sz="1800" dirty="0" smtClean="0"/>
                      <a:t>86</a:t>
                    </a:r>
                    <a:endParaRPr lang="en-US" dirty="0"/>
                  </a:p>
                </c:rich>
              </c:tx>
              <c:dLblPos val="ctr"/>
              <c:showLegendKey val="0"/>
              <c:showVal val="1"/>
              <c:showCatName val="0"/>
              <c:showSerName val="0"/>
              <c:showPercent val="0"/>
              <c:showBubbleSize val="0"/>
            </c:dLbl>
            <c:dLbl>
              <c:idx val="3"/>
              <c:layout>
                <c:manualLayout>
                  <c:x val="4.1399973308421191E-2"/>
                  <c:y val="0"/>
                </c:manualLayout>
              </c:layout>
              <c:tx>
                <c:rich>
                  <a:bodyPr/>
                  <a:lstStyle/>
                  <a:p>
                    <a:r>
                      <a:rPr lang="en-US" sz="1800" dirty="0" smtClean="0"/>
                      <a:t>85</a:t>
                    </a:r>
                    <a:endParaRPr lang="en-US" dirty="0"/>
                  </a:p>
                </c:rich>
              </c:tx>
              <c:dLblPos val="ctr"/>
              <c:showLegendKey val="0"/>
              <c:showVal val="1"/>
              <c:showCatName val="0"/>
              <c:showSerName val="0"/>
              <c:showPercent val="0"/>
              <c:showBubbleSize val="0"/>
            </c:dLbl>
            <c:dLbl>
              <c:idx val="4"/>
              <c:layout>
                <c:manualLayout>
                  <c:x val="3.9565372125094533E-2"/>
                  <c:y val="1.7171237216037651E-3"/>
                </c:manualLayout>
              </c:layout>
              <c:tx>
                <c:rich>
                  <a:bodyPr/>
                  <a:lstStyle/>
                  <a:p>
                    <a:r>
                      <a:rPr lang="en-US" sz="1800" dirty="0" smtClean="0"/>
                      <a:t>87</a:t>
                    </a:r>
                    <a:endParaRPr lang="en-US" dirty="0"/>
                  </a:p>
                </c:rich>
              </c:tx>
              <c:dLblPos val="ctr"/>
              <c:showLegendKey val="0"/>
              <c:showVal val="1"/>
              <c:showCatName val="0"/>
              <c:showSerName val="0"/>
              <c:showPercent val="0"/>
              <c:showBubbleSize val="0"/>
            </c:dLbl>
            <c:dLbl>
              <c:idx val="5"/>
              <c:layout>
                <c:manualLayout>
                  <c:x val="4.422483206548334E-2"/>
                  <c:y val="1.8641843498376262E-3"/>
                </c:manualLayout>
              </c:layout>
              <c:tx>
                <c:rich>
                  <a:bodyPr/>
                  <a:lstStyle/>
                  <a:p>
                    <a:r>
                      <a:rPr lang="en-US" sz="1800" dirty="0" smtClean="0"/>
                      <a:t>85</a:t>
                    </a:r>
                    <a:endParaRPr lang="en-US" dirty="0"/>
                  </a:p>
                </c:rich>
              </c:tx>
              <c:dLblPos val="ctr"/>
              <c:showLegendKey val="0"/>
              <c:showVal val="1"/>
              <c:showCatName val="0"/>
              <c:showSerName val="0"/>
              <c:showPercent val="0"/>
              <c:showBubbleSize val="0"/>
            </c:dLbl>
            <c:dLbl>
              <c:idx val="6"/>
              <c:layout>
                <c:manualLayout>
                  <c:x val="4.1576248943458335E-2"/>
                  <c:y val="3.4272332337768126E-3"/>
                </c:manualLayout>
              </c:layout>
              <c:tx>
                <c:rich>
                  <a:bodyPr/>
                  <a:lstStyle/>
                  <a:p>
                    <a:r>
                      <a:rPr lang="en-US" sz="1800" dirty="0" smtClean="0"/>
                      <a:t>85</a:t>
                    </a:r>
                    <a:endParaRPr lang="en-US" dirty="0"/>
                  </a:p>
                </c:rich>
              </c:tx>
              <c:dLblPos val="ctr"/>
              <c:showLegendKey val="0"/>
              <c:showVal val="1"/>
              <c:showCatName val="0"/>
              <c:showSerName val="0"/>
              <c:showPercent val="0"/>
              <c:showBubbleSize val="0"/>
            </c:dLbl>
            <c:dLbl>
              <c:idx val="7"/>
              <c:layout>
                <c:manualLayout>
                  <c:x val="4.712264780461764E-2"/>
                  <c:y val="5.0468402988088027E-3"/>
                </c:manualLayout>
              </c:layout>
              <c:tx>
                <c:rich>
                  <a:bodyPr/>
                  <a:lstStyle/>
                  <a:p>
                    <a:r>
                      <a:rPr lang="en-US" sz="1800" dirty="0" smtClean="0"/>
                      <a:t>86</a:t>
                    </a:r>
                    <a:endParaRPr lang="en-US" dirty="0"/>
                  </a:p>
                </c:rich>
              </c:tx>
              <c:dLblPos val="ctr"/>
              <c:showLegendKey val="0"/>
              <c:showVal val="1"/>
              <c:showCatName val="0"/>
              <c:showSerName val="0"/>
              <c:showPercent val="0"/>
              <c:showBubbleSize val="0"/>
            </c:dLbl>
            <c:dLbl>
              <c:idx val="8"/>
              <c:layout>
                <c:manualLayout>
                  <c:x val="4.3440878152942744E-2"/>
                  <c:y val="2.5641025641025641E-3"/>
                </c:manualLayout>
              </c:layout>
              <c:tx>
                <c:rich>
                  <a:bodyPr/>
                  <a:lstStyle/>
                  <a:p>
                    <a:r>
                      <a:rPr lang="en-US" sz="1800" dirty="0" smtClean="0"/>
                      <a:t>88</a:t>
                    </a:r>
                    <a:endParaRPr lang="en-US" dirty="0"/>
                  </a:p>
                </c:rich>
              </c:tx>
              <c:dLblPos val="ctr"/>
              <c:showLegendKey val="0"/>
              <c:showVal val="1"/>
              <c:showCatName val="0"/>
              <c:showSerName val="0"/>
              <c:showPercent val="0"/>
              <c:showBubbleSize val="0"/>
            </c:dLbl>
            <c:dLbl>
              <c:idx val="9"/>
              <c:layout>
                <c:manualLayout>
                  <c:x val="4.3018817563058857E-2"/>
                  <c:y val="-7.6923076923076927E-3"/>
                </c:manualLayout>
              </c:layout>
              <c:tx>
                <c:rich>
                  <a:bodyPr/>
                  <a:lstStyle/>
                  <a:p>
                    <a:r>
                      <a:rPr lang="en-US" sz="1800" dirty="0" smtClean="0"/>
                      <a:t>89</a:t>
                    </a:r>
                    <a:endParaRPr lang="en-US" dirty="0"/>
                  </a:p>
                </c:rich>
              </c:tx>
              <c:dLblPos val="ctr"/>
              <c:showLegendKey val="0"/>
              <c:showVal val="1"/>
              <c:showCatName val="0"/>
              <c:showSerName val="0"/>
              <c:showPercent val="0"/>
              <c:showBubbleSize val="0"/>
            </c:dLbl>
            <c:dLbl>
              <c:idx val="10"/>
              <c:layout>
                <c:manualLayout>
                  <c:x val="3.8570777169802929E-2"/>
                  <c:y val="1.282051282051282E-2"/>
                </c:manualLayout>
              </c:layout>
              <c:tx>
                <c:rich>
                  <a:bodyPr/>
                  <a:lstStyle/>
                  <a:p>
                    <a:r>
                      <a:rPr lang="en-US" dirty="0" smtClean="0"/>
                      <a:t>xx</a:t>
                    </a:r>
                    <a:endParaRPr lang="en-US" dirty="0"/>
                  </a:p>
                </c:rich>
              </c:tx>
              <c:dLblPos val="ctr"/>
              <c:showLegendKey val="0"/>
              <c:showVal val="1"/>
              <c:showCatName val="0"/>
              <c:showSerName val="0"/>
              <c:showPercent val="0"/>
              <c:showBubbleSize val="0"/>
            </c:dLbl>
            <c:txPr>
              <a:bodyPr/>
              <a:lstStyle/>
              <a:p>
                <a:pPr>
                  <a:defRPr sz="1800" b="1">
                    <a:latin typeface="Arial" pitchFamily="34" charset="0"/>
                    <a:cs typeface="Arial" pitchFamily="34" charset="0"/>
                  </a:defRPr>
                </a:pPr>
                <a:endParaRPr lang="en-US"/>
              </a:p>
            </c:txPr>
            <c:dLblPos val="inEnd"/>
            <c:showLegendKey val="0"/>
            <c:showVal val="1"/>
            <c:showCatName val="0"/>
            <c:showSerName val="0"/>
            <c:showPercent val="0"/>
            <c:showBubbleSize val="0"/>
            <c:showLeaderLines val="0"/>
          </c:dLbls>
          <c:val>
            <c:numRef>
              <c:f>Sheet1!$C$2:$C$11</c:f>
              <c:numCache>
                <c:formatCode>General</c:formatCode>
                <c:ptCount val="10"/>
                <c:pt idx="0">
                  <c:v>27</c:v>
                </c:pt>
                <c:pt idx="1">
                  <c:v>25</c:v>
                </c:pt>
                <c:pt idx="2">
                  <c:v>28</c:v>
                </c:pt>
                <c:pt idx="3">
                  <c:v>25</c:v>
                </c:pt>
                <c:pt idx="4">
                  <c:v>25</c:v>
                </c:pt>
                <c:pt idx="5">
                  <c:v>22</c:v>
                </c:pt>
                <c:pt idx="6">
                  <c:v>22</c:v>
                </c:pt>
                <c:pt idx="7">
                  <c:v>23</c:v>
                </c:pt>
                <c:pt idx="8">
                  <c:v>25</c:v>
                </c:pt>
                <c:pt idx="9">
                  <c:v>21</c:v>
                </c:pt>
              </c:numCache>
            </c:numRef>
          </c:val>
        </c:ser>
        <c:dLbls>
          <c:showLegendKey val="0"/>
          <c:showVal val="0"/>
          <c:showCatName val="0"/>
          <c:showSerName val="0"/>
          <c:showPercent val="0"/>
          <c:showBubbleSize val="0"/>
        </c:dLbls>
        <c:gapWidth val="25"/>
        <c:overlap val="100"/>
        <c:axId val="66362752"/>
        <c:axId val="66368640"/>
      </c:barChart>
      <c:catAx>
        <c:axId val="66362752"/>
        <c:scaling>
          <c:orientation val="minMax"/>
        </c:scaling>
        <c:delete val="1"/>
        <c:axPos val="l"/>
        <c:numFmt formatCode="General" sourceLinked="1"/>
        <c:majorTickMark val="out"/>
        <c:minorTickMark val="none"/>
        <c:tickLblPos val="nextTo"/>
        <c:crossAx val="66368640"/>
        <c:crosses val="autoZero"/>
        <c:auto val="1"/>
        <c:lblAlgn val="l"/>
        <c:lblOffset val="100"/>
        <c:noMultiLvlLbl val="0"/>
      </c:catAx>
      <c:valAx>
        <c:axId val="66368640"/>
        <c:scaling>
          <c:orientation val="minMax"/>
        </c:scaling>
        <c:delete val="0"/>
        <c:axPos val="b"/>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000">
                <a:solidFill>
                  <a:schemeClr val="tx1">
                    <a:lumMod val="75000"/>
                    <a:lumOff val="25000"/>
                  </a:schemeClr>
                </a:solidFill>
                <a:latin typeface="Arial" pitchFamily="34" charset="0"/>
                <a:cs typeface="Arial" pitchFamily="34" charset="0"/>
              </a:defRPr>
            </a:pPr>
            <a:endParaRPr lang="en-US"/>
          </a:p>
        </c:txPr>
        <c:crossAx val="66362752"/>
        <c:crosses val="autoZero"/>
        <c:crossBetween val="between"/>
        <c:majorUnit val="20"/>
      </c:valAx>
      <c:spPr>
        <a:ln>
          <a:prstDash val="sysDash"/>
        </a:ln>
      </c:spPr>
    </c:plotArea>
    <c:legend>
      <c:legendPos val="t"/>
      <c:layout>
        <c:manualLayout>
          <c:xMode val="edge"/>
          <c:yMode val="edge"/>
          <c:x val="0.33003447662262558"/>
          <c:y val="9.5257351305663068E-2"/>
          <c:w val="0.64580497353085098"/>
          <c:h val="6.6350816317451849E-2"/>
        </c:manualLayout>
      </c:layout>
      <c:overlay val="0"/>
      <c:spPr>
        <a:noFill/>
        <a:ln>
          <a:noFill/>
        </a:ln>
      </c:spPr>
      <c:txPr>
        <a:bodyPr/>
        <a:lstStyle/>
        <a:p>
          <a:pPr>
            <a:defRPr sz="1800">
              <a:latin typeface="Arial" pitchFamily="34" charset="0"/>
              <a:cs typeface="Arial" pitchFamily="34" charset="0"/>
            </a:defRPr>
          </a:pPr>
          <a:endParaRPr lang="en-US"/>
        </a:p>
      </c:txPr>
    </c:legend>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2942535944068938E-2"/>
          <c:y val="0.16476399466460134"/>
          <c:w val="0.93101675937296824"/>
          <c:h val="0.75438901079987952"/>
        </c:manualLayout>
      </c:layout>
      <c:lineChart>
        <c:grouping val="standard"/>
        <c:varyColors val="0"/>
        <c:ser>
          <c:idx val="0"/>
          <c:order val="0"/>
          <c:tx>
            <c:strRef>
              <c:f>Sheet1!$B$1</c:f>
              <c:strCache>
                <c:ptCount val="1"/>
                <c:pt idx="0">
                  <c:v>Approve</c:v>
                </c:pt>
              </c:strCache>
            </c:strRef>
          </c:tx>
          <c:spPr>
            <a:ln w="38100">
              <a:solidFill>
                <a:srgbClr val="6DB33F"/>
              </a:solidFill>
            </a:ln>
          </c:spPr>
          <c:marker>
            <c:symbol val="circle"/>
            <c:size val="6"/>
            <c:spPr>
              <a:solidFill>
                <a:srgbClr val="6DB33F"/>
              </a:solidFill>
              <a:ln>
                <a:solidFill>
                  <a:srgbClr val="6DB33F"/>
                </a:solidFill>
              </a:ln>
            </c:spPr>
          </c:marker>
          <c:dLbls>
            <c:dLbl>
              <c:idx val="0"/>
              <c:layout>
                <c:manualLayout>
                  <c:x val="-2.6369823241121408E-2"/>
                  <c:y val="5.9842949959123912E-2"/>
                </c:manualLayout>
              </c:layout>
              <c:dLblPos val="r"/>
              <c:showLegendKey val="0"/>
              <c:showVal val="1"/>
              <c:showCatName val="0"/>
              <c:showSerName val="0"/>
              <c:showPercent val="0"/>
              <c:showBubbleSize val="0"/>
            </c:dLbl>
            <c:dLbl>
              <c:idx val="1"/>
              <c:layout>
                <c:manualLayout>
                  <c:x val="-2.5073746312684365E-2"/>
                  <c:y val="5.1912568306010931E-2"/>
                </c:manualLayout>
              </c:layout>
              <c:showLegendKey val="0"/>
              <c:showVal val="1"/>
              <c:showCatName val="0"/>
              <c:showSerName val="0"/>
              <c:showPercent val="0"/>
              <c:showBubbleSize val="0"/>
            </c:dLbl>
            <c:dLbl>
              <c:idx val="3"/>
              <c:layout>
                <c:manualLayout>
                  <c:x val="-2.6548672566371681E-2"/>
                  <c:y val="5.4644808743169397E-2"/>
                </c:manualLayout>
              </c:layout>
              <c:showLegendKey val="0"/>
              <c:showVal val="1"/>
              <c:showCatName val="0"/>
              <c:showSerName val="0"/>
              <c:showPercent val="0"/>
              <c:showBubbleSize val="0"/>
            </c:dLbl>
            <c:dLbl>
              <c:idx val="4"/>
              <c:layout>
                <c:manualLayout>
                  <c:x val="-3.0469885954521065E-2"/>
                  <c:y val="-5.2178907964373279E-2"/>
                </c:manualLayout>
              </c:layout>
              <c:dLblPos val="r"/>
              <c:showLegendKey val="0"/>
              <c:showVal val="1"/>
              <c:showCatName val="0"/>
              <c:showSerName val="0"/>
              <c:showPercent val="0"/>
              <c:showBubbleSize val="0"/>
            </c:dLbl>
            <c:dLbl>
              <c:idx val="5"/>
              <c:showLegendKey val="0"/>
              <c:showVal val="1"/>
              <c:showCatName val="0"/>
              <c:showSerName val="0"/>
              <c:showPercent val="0"/>
              <c:showBubbleSize val="0"/>
            </c:dLbl>
            <c:dLbl>
              <c:idx val="6"/>
              <c:showLegendKey val="0"/>
              <c:showVal val="1"/>
              <c:showCatName val="0"/>
              <c:showSerName val="0"/>
              <c:showPercent val="0"/>
              <c:showBubbleSize val="0"/>
            </c:dLbl>
            <c:dLbl>
              <c:idx val="7"/>
              <c:layout>
                <c:manualLayout>
                  <c:x val="-2.0145320137735078E-2"/>
                  <c:y val="-2.7588744029947078E-2"/>
                </c:manualLayout>
              </c:layout>
              <c:dLblPos val="r"/>
              <c:showLegendKey val="0"/>
              <c:showVal val="1"/>
              <c:showCatName val="0"/>
              <c:showSerName val="0"/>
              <c:showPercent val="0"/>
              <c:showBubbleSize val="0"/>
            </c:dLbl>
            <c:dLbl>
              <c:idx val="9"/>
              <c:layout>
                <c:manualLayout>
                  <c:x val="-4.3249295672903247E-2"/>
                  <c:y val="3.5655737704918034E-2"/>
                </c:manualLayout>
              </c:layout>
              <c:dLblPos val="r"/>
              <c:showLegendKey val="0"/>
              <c:showVal val="1"/>
              <c:showCatName val="0"/>
              <c:showSerName val="0"/>
              <c:showPercent val="0"/>
              <c:showBubbleSize val="0"/>
            </c:dLbl>
            <c:dLbl>
              <c:idx val="10"/>
              <c:layout>
                <c:manualLayout>
                  <c:x val="-3.5604035734065322E-2"/>
                  <c:y val="4.1120218579234973E-2"/>
                </c:manualLayout>
              </c:layout>
              <c:dLblPos val="r"/>
              <c:showLegendKey val="0"/>
              <c:showVal val="1"/>
              <c:showCatName val="0"/>
              <c:showSerName val="0"/>
              <c:showPercent val="0"/>
              <c:showBubbleSize val="0"/>
            </c:dLbl>
            <c:dLbl>
              <c:idx val="11"/>
              <c:layout>
                <c:manualLayout>
                  <c:x val="-3.2545931758530183E-2"/>
                  <c:y val="4.1120218579234973E-2"/>
                </c:manualLayout>
              </c:layout>
              <c:dLblPos val="r"/>
              <c:showLegendKey val="0"/>
              <c:showVal val="1"/>
              <c:showCatName val="0"/>
              <c:showSerName val="0"/>
              <c:showPercent val="0"/>
              <c:showBubbleSize val="0"/>
            </c:dLbl>
            <c:dLbl>
              <c:idx val="12"/>
              <c:layout>
                <c:manualLayout>
                  <c:x val="-3.0848684052108166E-2"/>
                  <c:y val="3.5252786024697731E-2"/>
                </c:manualLayout>
              </c:layout>
              <c:dLblPos val="r"/>
              <c:showLegendKey val="0"/>
              <c:showVal val="1"/>
              <c:showCatName val="0"/>
              <c:showSerName val="0"/>
              <c:showPercent val="0"/>
              <c:showBubbleSize val="0"/>
            </c:dLbl>
            <c:dLbl>
              <c:idx val="13"/>
              <c:layout>
                <c:manualLayout>
                  <c:x val="-4.1720243685135688E-2"/>
                  <c:y val="3.5655737704918034E-2"/>
                </c:manualLayout>
              </c:layout>
              <c:dLblPos val="r"/>
              <c:showLegendKey val="0"/>
              <c:showVal val="1"/>
              <c:showCatName val="0"/>
              <c:showSerName val="0"/>
              <c:showPercent val="0"/>
              <c:showBubbleSize val="0"/>
            </c:dLbl>
            <c:dLbl>
              <c:idx val="14"/>
              <c:layout>
                <c:manualLayout>
                  <c:x val="-2.0145320137735019E-2"/>
                  <c:y val="3.5252786024697835E-2"/>
                </c:manualLayout>
              </c:layout>
              <c:dLblPos val="r"/>
              <c:showLegendKey val="0"/>
              <c:showVal val="1"/>
              <c:showCatName val="0"/>
              <c:showSerName val="0"/>
              <c:showPercent val="0"/>
              <c:showBubbleSize val="0"/>
            </c:dLbl>
            <c:dLbl>
              <c:idx val="15"/>
              <c:layout>
                <c:manualLayout>
                  <c:x val="-7.912904235594348E-3"/>
                  <c:y val="2.4323824276063853E-2"/>
                </c:manualLayout>
              </c:layout>
              <c:dLblPos val="r"/>
              <c:showLegendKey val="0"/>
              <c:showVal val="1"/>
              <c:showCatName val="0"/>
              <c:showSerName val="0"/>
              <c:showPercent val="0"/>
              <c:showBubbleSize val="0"/>
            </c:dLbl>
            <c:dLbl>
              <c:idx val="16"/>
              <c:layout>
                <c:manualLayout>
                  <c:x val="-2.3203424113270244E-2"/>
                  <c:y val="-3.5785465341422483E-2"/>
                </c:manualLayout>
              </c:layout>
              <c:dLblPos val="r"/>
              <c:showLegendKey val="0"/>
              <c:showVal val="1"/>
              <c:showCatName val="0"/>
              <c:showSerName val="0"/>
              <c:showPercent val="0"/>
              <c:showBubbleSize val="0"/>
            </c:dLbl>
            <c:dLbl>
              <c:idx val="17"/>
              <c:layout>
                <c:manualLayout>
                  <c:x val="-2.1674372125502661E-2"/>
                  <c:y val="2.9788305150380792E-2"/>
                </c:manualLayout>
              </c:layout>
              <c:dLblPos val="r"/>
              <c:showLegendKey val="0"/>
              <c:showVal val="1"/>
              <c:showCatName val="0"/>
              <c:showSerName val="0"/>
              <c:showPercent val="0"/>
              <c:showBubbleSize val="0"/>
            </c:dLbl>
            <c:dLbl>
              <c:idx val="18"/>
              <c:layout>
                <c:manualLayout>
                  <c:x val="-3.2377736039875753E-2"/>
                  <c:y val="-2.7588744029947078E-2"/>
                </c:manualLayout>
              </c:layout>
              <c:dLblPos val="r"/>
              <c:showLegendKey val="0"/>
              <c:showVal val="1"/>
              <c:showCatName val="0"/>
              <c:showSerName val="0"/>
              <c:showPercent val="0"/>
              <c:showBubbleSize val="0"/>
            </c:dLbl>
            <c:dLbl>
              <c:idx val="19"/>
              <c:layout>
                <c:manualLayout>
                  <c:x val="-2.4732476101037831E-2"/>
                  <c:y val="-3.0320984467105547E-2"/>
                </c:manualLayout>
              </c:layout>
              <c:dLblPos val="r"/>
              <c:showLegendKey val="0"/>
              <c:showVal val="1"/>
              <c:showCatName val="0"/>
              <c:showSerName val="0"/>
              <c:showPercent val="0"/>
              <c:showBubbleSize val="0"/>
            </c:dLbl>
            <c:dLbl>
              <c:idx val="20"/>
              <c:layout>
                <c:manualLayout>
                  <c:x val="-2.7790580076572997E-2"/>
                  <c:y val="-4.6714427090056312E-2"/>
                </c:manualLayout>
              </c:layout>
              <c:dLblPos val="r"/>
              <c:showLegendKey val="0"/>
              <c:showVal val="1"/>
              <c:showCatName val="0"/>
              <c:showSerName val="0"/>
              <c:showPercent val="0"/>
              <c:showBubbleSize val="0"/>
            </c:dLbl>
            <c:dLbl>
              <c:idx val="21"/>
              <c:layout>
                <c:manualLayout>
                  <c:x val="-2.4575871600120675E-2"/>
                  <c:y val="-3.2650273224043715E-2"/>
                </c:manualLayout>
              </c:layout>
              <c:dLblPos val="r"/>
              <c:showLegendKey val="0"/>
              <c:showVal val="1"/>
              <c:showCatName val="0"/>
              <c:showSerName val="0"/>
              <c:showPercent val="0"/>
              <c:showBubbleSize val="0"/>
            </c:dLbl>
            <c:spPr>
              <a:noFill/>
              <a:ln>
                <a:noFill/>
              </a:ln>
            </c:spPr>
            <c:txPr>
              <a:bodyPr/>
              <a:lstStyle/>
              <a:p>
                <a:pPr>
                  <a:defRPr sz="2000" b="1">
                    <a:solidFill>
                      <a:srgbClr val="6DB33F"/>
                    </a:solidFill>
                    <a:latin typeface="Arial" pitchFamily="34" charset="0"/>
                    <a:cs typeface="Arial" pitchFamily="34" charset="0"/>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41024</c:v>
                </c:pt>
                <c:pt idx="1">
                  <c:v>40821</c:v>
                </c:pt>
                <c:pt idx="2">
                  <c:v>40732</c:v>
                </c:pt>
                <c:pt idx="3">
                  <c:v>40625</c:v>
                </c:pt>
                <c:pt idx="4">
                  <c:v>40484</c:v>
                </c:pt>
              </c:numCache>
            </c:numRef>
          </c:cat>
          <c:val>
            <c:numRef>
              <c:f>Sheet1!$B$2:$B$6</c:f>
              <c:numCache>
                <c:formatCode>General</c:formatCode>
                <c:ptCount val="5"/>
                <c:pt idx="0">
                  <c:v>53</c:v>
                </c:pt>
                <c:pt idx="1">
                  <c:v>34</c:v>
                </c:pt>
                <c:pt idx="2">
                  <c:v>39</c:v>
                </c:pt>
                <c:pt idx="3">
                  <c:v>40</c:v>
                </c:pt>
                <c:pt idx="4">
                  <c:v>40</c:v>
                </c:pt>
              </c:numCache>
            </c:numRef>
          </c:val>
          <c:smooth val="0"/>
        </c:ser>
        <c:ser>
          <c:idx val="1"/>
          <c:order val="1"/>
          <c:tx>
            <c:strRef>
              <c:f>Sheet1!$C$1</c:f>
              <c:strCache>
                <c:ptCount val="1"/>
                <c:pt idx="0">
                  <c:v>Disapprove</c:v>
                </c:pt>
              </c:strCache>
            </c:strRef>
          </c:tx>
          <c:spPr>
            <a:ln w="38100">
              <a:solidFill>
                <a:schemeClr val="bg1">
                  <a:lumMod val="50000"/>
                </a:schemeClr>
              </a:solidFill>
            </a:ln>
          </c:spPr>
          <c:marker>
            <c:symbol val="square"/>
            <c:size val="6"/>
            <c:spPr>
              <a:solidFill>
                <a:schemeClr val="bg1">
                  <a:lumMod val="50000"/>
                </a:schemeClr>
              </a:solidFill>
              <a:ln>
                <a:noFill/>
              </a:ln>
            </c:spPr>
          </c:marker>
          <c:dLbls>
            <c:dLbl>
              <c:idx val="0"/>
              <c:layout>
                <c:manualLayout>
                  <c:x val="-1.675574292151534E-2"/>
                  <c:y val="-5.5744589303386258E-2"/>
                </c:manualLayout>
              </c:layout>
              <c:dLblPos val="r"/>
              <c:showLegendKey val="0"/>
              <c:showVal val="1"/>
              <c:showCatName val="0"/>
              <c:showSerName val="0"/>
              <c:showPercent val="0"/>
              <c:showBubbleSize val="0"/>
            </c:dLbl>
            <c:dLbl>
              <c:idx val="1"/>
              <c:layout>
                <c:manualLayout>
                  <c:x val="-2.5821777808747358E-2"/>
                  <c:y val="-4.2083387117593907E-2"/>
                </c:manualLayout>
              </c:layout>
              <c:dLblPos val="r"/>
              <c:showLegendKey val="0"/>
              <c:showVal val="1"/>
              <c:showCatName val="0"/>
              <c:showSerName val="0"/>
              <c:showPercent val="0"/>
              <c:showBubbleSize val="0"/>
            </c:dLbl>
            <c:dLbl>
              <c:idx val="2"/>
              <c:layout>
                <c:manualLayout>
                  <c:x val="-2.7675539451373889E-2"/>
                  <c:y val="-5.5744589303386258E-2"/>
                </c:manualLayout>
              </c:layout>
              <c:dLblPos val="r"/>
              <c:showLegendKey val="0"/>
              <c:showVal val="1"/>
              <c:showCatName val="0"/>
              <c:showSerName val="0"/>
              <c:showPercent val="0"/>
              <c:showBubbleSize val="0"/>
            </c:dLbl>
            <c:dLbl>
              <c:idx val="3"/>
              <c:layout>
                <c:manualLayout>
                  <c:x val="-2.7134346038603475E-2"/>
                  <c:y val="-5.5744589303386258E-2"/>
                </c:manualLayout>
              </c:layout>
              <c:dLblPos val="r"/>
              <c:showLegendKey val="0"/>
              <c:showVal val="1"/>
              <c:showCatName val="0"/>
              <c:showSerName val="0"/>
              <c:showPercent val="0"/>
              <c:showBubbleSize val="0"/>
            </c:dLbl>
            <c:dLbl>
              <c:idx val="4"/>
              <c:layout>
                <c:manualLayout>
                  <c:x val="-2.702610735604952E-2"/>
                  <c:y val="4.5348306871477131E-2"/>
                </c:manualLayout>
              </c:layout>
              <c:dLblPos val="r"/>
              <c:showLegendKey val="0"/>
              <c:showVal val="1"/>
              <c:showCatName val="0"/>
              <c:showSerName val="0"/>
              <c:showPercent val="0"/>
              <c:showBubbleSize val="0"/>
            </c:dLbl>
            <c:dLbl>
              <c:idx val="5"/>
              <c:delete val="1"/>
            </c:dLbl>
            <c:dLbl>
              <c:idx val="6"/>
              <c:layout>
                <c:manualLayout>
                  <c:x val="-7.148378241710612E-3"/>
                  <c:y val="-2.0225463620326147E-2"/>
                </c:manualLayout>
              </c:layout>
              <c:dLblPos val="r"/>
              <c:showLegendKey val="0"/>
              <c:showVal val="1"/>
              <c:showCatName val="0"/>
              <c:showSerName val="0"/>
              <c:showPercent val="0"/>
              <c:showBubbleSize val="0"/>
            </c:dLbl>
            <c:dLbl>
              <c:idx val="7"/>
              <c:layout>
                <c:manualLayout>
                  <c:x val="-1.9380794143851285E-2"/>
                  <c:y val="2.8954864248526311E-2"/>
                </c:manualLayout>
              </c:layout>
              <c:dLblPos val="r"/>
              <c:showLegendKey val="0"/>
              <c:showVal val="1"/>
              <c:showCatName val="0"/>
              <c:showSerName val="0"/>
              <c:showPercent val="0"/>
              <c:showBubbleSize val="0"/>
            </c:dLbl>
            <c:dLbl>
              <c:idx val="9"/>
              <c:layout>
                <c:manualLayout>
                  <c:x val="-3.3142262033759542E-2"/>
                  <c:y val="-3.3886665806118446E-2"/>
                </c:manualLayout>
              </c:layout>
              <c:dLblPos val="r"/>
              <c:showLegendKey val="0"/>
              <c:showVal val="1"/>
              <c:showCatName val="0"/>
              <c:showSerName val="0"/>
              <c:showPercent val="0"/>
              <c:showBubbleSize val="0"/>
            </c:dLbl>
            <c:dLbl>
              <c:idx val="12"/>
              <c:layout>
                <c:manualLayout>
                  <c:x val="-3.0084158058224373E-2"/>
                  <c:y val="-4.7547867991910846E-2"/>
                </c:manualLayout>
              </c:layout>
              <c:dLblPos val="r"/>
              <c:showLegendKey val="0"/>
              <c:showVal val="1"/>
              <c:showCatName val="0"/>
              <c:showSerName val="0"/>
              <c:showPercent val="0"/>
              <c:showBubbleSize val="0"/>
            </c:dLbl>
            <c:dLbl>
              <c:idx val="13"/>
              <c:layout>
                <c:manualLayout>
                  <c:x val="-4.0955717691251899E-2"/>
                  <c:y val="-4.2486338797814209E-2"/>
                </c:manualLayout>
              </c:layout>
              <c:dLblPos val="r"/>
              <c:showLegendKey val="0"/>
              <c:showVal val="1"/>
              <c:showCatName val="0"/>
              <c:showSerName val="0"/>
              <c:showPercent val="0"/>
              <c:showBubbleSize val="0"/>
            </c:dLbl>
            <c:dLbl>
              <c:idx val="15"/>
              <c:layout>
                <c:manualLayout>
                  <c:x val="-7.1483782417105556E-3"/>
                  <c:y val="-3.1154425368960029E-2"/>
                </c:manualLayout>
              </c:layout>
              <c:dLblPos val="r"/>
              <c:showLegendKey val="0"/>
              <c:showVal val="1"/>
              <c:showCatName val="0"/>
              <c:showSerName val="0"/>
              <c:showPercent val="0"/>
              <c:showBubbleSize val="0"/>
            </c:dLbl>
            <c:dLbl>
              <c:idx val="16"/>
              <c:layout>
                <c:manualLayout>
                  <c:x val="-2.2438898119386454E-2"/>
                  <c:y val="2.8954864248526311E-2"/>
                </c:manualLayout>
              </c:layout>
              <c:dLblPos val="r"/>
              <c:showLegendKey val="0"/>
              <c:showVal val="1"/>
              <c:showCatName val="0"/>
              <c:showSerName val="0"/>
              <c:showPercent val="0"/>
              <c:showBubbleSize val="0"/>
            </c:dLbl>
            <c:dLbl>
              <c:idx val="18"/>
              <c:layout>
                <c:manualLayout>
                  <c:x val="-3.1613210045991956E-2"/>
                  <c:y val="3.168710468568478E-2"/>
                </c:manualLayout>
              </c:layout>
              <c:dLblPos val="r"/>
              <c:showLegendKey val="0"/>
              <c:showVal val="1"/>
              <c:showCatName val="0"/>
              <c:showSerName val="0"/>
              <c:showPercent val="0"/>
              <c:showBubbleSize val="0"/>
            </c:dLbl>
            <c:dLbl>
              <c:idx val="19"/>
              <c:layout>
                <c:manualLayout>
                  <c:x val="-2.3967950107154037E-2"/>
                  <c:y val="3.168710468568478E-2"/>
                </c:manualLayout>
              </c:layout>
              <c:dLblPos val="r"/>
              <c:showLegendKey val="0"/>
              <c:showVal val="1"/>
              <c:showCatName val="0"/>
              <c:showSerName val="0"/>
              <c:showPercent val="0"/>
              <c:showBubbleSize val="0"/>
            </c:dLbl>
            <c:dLbl>
              <c:idx val="20"/>
              <c:layout>
                <c:manualLayout>
                  <c:x val="-2.0909846131618868E-2"/>
                  <c:y val="4.2616066434318658E-2"/>
                </c:manualLayout>
              </c:layout>
              <c:dLblPos val="r"/>
              <c:showLegendKey val="0"/>
              <c:showVal val="1"/>
              <c:showCatName val="0"/>
              <c:showSerName val="0"/>
              <c:showPercent val="0"/>
              <c:showBubbleSize val="0"/>
            </c:dLbl>
            <c:dLbl>
              <c:idx val="21"/>
              <c:layout>
                <c:manualLayout>
                  <c:x val="-2.1806842728729705E-2"/>
                  <c:y val="3.1284153005464478E-2"/>
                </c:manualLayout>
              </c:layout>
              <c:dLblPos val="r"/>
              <c:showLegendKey val="0"/>
              <c:showVal val="1"/>
              <c:showCatName val="0"/>
              <c:showSerName val="0"/>
              <c:showPercent val="0"/>
              <c:showBubbleSize val="0"/>
            </c:dLbl>
            <c:spPr>
              <a:noFill/>
              <a:ln>
                <a:noFill/>
              </a:ln>
            </c:spPr>
            <c:txPr>
              <a:bodyPr/>
              <a:lstStyle/>
              <a:p>
                <a:pPr>
                  <a:defRPr sz="2000" b="1">
                    <a:solidFill>
                      <a:schemeClr val="bg1">
                        <a:lumMod val="50000"/>
                      </a:schemeClr>
                    </a:solidFill>
                    <a:latin typeface="Arial" pitchFamily="34" charset="0"/>
                    <a:cs typeface="Arial" pitchFamily="34" charset="0"/>
                  </a:defRPr>
                </a:pPr>
                <a:endParaRPr lang="en-US"/>
              </a:p>
            </c:txPr>
            <c:dLblPos val="t"/>
            <c:showLegendKey val="0"/>
            <c:showVal val="1"/>
            <c:showCatName val="0"/>
            <c:showSerName val="0"/>
            <c:showPercent val="0"/>
            <c:showBubbleSize val="0"/>
            <c:showLeaderLines val="0"/>
          </c:dLbls>
          <c:cat>
            <c:numRef>
              <c:f>Sheet1!$A$2:$A$6</c:f>
              <c:numCache>
                <c:formatCode>m/d/yyyy</c:formatCode>
                <c:ptCount val="5"/>
                <c:pt idx="0">
                  <c:v>41024</c:v>
                </c:pt>
                <c:pt idx="1">
                  <c:v>40821</c:v>
                </c:pt>
                <c:pt idx="2">
                  <c:v>40732</c:v>
                </c:pt>
                <c:pt idx="3">
                  <c:v>40625</c:v>
                </c:pt>
                <c:pt idx="4">
                  <c:v>40484</c:v>
                </c:pt>
              </c:numCache>
            </c:numRef>
          </c:cat>
          <c:val>
            <c:numRef>
              <c:f>Sheet1!$C$2:$C$6</c:f>
              <c:numCache>
                <c:formatCode>General</c:formatCode>
                <c:ptCount val="5"/>
                <c:pt idx="0">
                  <c:v>44</c:v>
                </c:pt>
                <c:pt idx="1">
                  <c:v>58</c:v>
                </c:pt>
                <c:pt idx="2">
                  <c:v>53</c:v>
                </c:pt>
                <c:pt idx="3">
                  <c:v>54</c:v>
                </c:pt>
                <c:pt idx="4">
                  <c:v>54</c:v>
                </c:pt>
              </c:numCache>
            </c:numRef>
          </c:val>
          <c:smooth val="0"/>
        </c:ser>
        <c:dLbls>
          <c:showLegendKey val="0"/>
          <c:showVal val="0"/>
          <c:showCatName val="0"/>
          <c:showSerName val="0"/>
          <c:showPercent val="0"/>
          <c:showBubbleSize val="0"/>
        </c:dLbls>
        <c:marker val="1"/>
        <c:smooth val="0"/>
        <c:axId val="35507200"/>
        <c:axId val="35394304"/>
      </c:lineChart>
      <c:dateAx>
        <c:axId val="35507200"/>
        <c:scaling>
          <c:orientation val="minMax"/>
          <c:max val="41034"/>
          <c:min val="40484"/>
        </c:scaling>
        <c:delete val="0"/>
        <c:axPos val="b"/>
        <c:numFmt formatCode="[$-409]mmm\-yy;@" sourceLinked="0"/>
        <c:majorTickMark val="out"/>
        <c:minorTickMark val="none"/>
        <c:tickLblPos val="nextTo"/>
        <c:txPr>
          <a:bodyPr/>
          <a:lstStyle/>
          <a:p>
            <a:pPr>
              <a:defRPr sz="1400">
                <a:solidFill>
                  <a:schemeClr val="tx1">
                    <a:lumMod val="75000"/>
                    <a:lumOff val="25000"/>
                  </a:schemeClr>
                </a:solidFill>
                <a:latin typeface="Arial" pitchFamily="34" charset="0"/>
                <a:cs typeface="Arial" pitchFamily="34" charset="0"/>
              </a:defRPr>
            </a:pPr>
            <a:endParaRPr lang="en-US"/>
          </a:p>
        </c:txPr>
        <c:crossAx val="35394304"/>
        <c:crosses val="autoZero"/>
        <c:auto val="1"/>
        <c:lblOffset val="100"/>
        <c:baseTimeUnit val="days"/>
        <c:majorUnit val="105"/>
        <c:majorTimeUnit val="days"/>
      </c:dateAx>
      <c:valAx>
        <c:axId val="35394304"/>
        <c:scaling>
          <c:orientation val="minMax"/>
          <c:max val="60"/>
        </c:scaling>
        <c:delete val="0"/>
        <c:axPos val="l"/>
        <c:majorGridlines>
          <c:spPr>
            <a:ln>
              <a:solidFill>
                <a:schemeClr val="bg1">
                  <a:lumMod val="50000"/>
                  <a:alpha val="75000"/>
                </a:schemeClr>
              </a:solidFill>
              <a:prstDash val="dash"/>
            </a:ln>
          </c:spPr>
        </c:majorGridlines>
        <c:numFmt formatCode="@" sourceLinked="0"/>
        <c:majorTickMark val="out"/>
        <c:minorTickMark val="none"/>
        <c:tickLblPos val="nextTo"/>
        <c:spPr>
          <a:noFill/>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35507200"/>
        <c:crosses val="autoZero"/>
        <c:crossBetween val="midCat"/>
        <c:majorUnit val="20"/>
      </c:valAx>
      <c:spPr>
        <a:noFill/>
        <a:ln>
          <a:noFill/>
        </a:ln>
      </c:spPr>
    </c:plotArea>
    <c:legend>
      <c:legendPos val="t"/>
      <c:layout>
        <c:manualLayout>
          <c:xMode val="edge"/>
          <c:yMode val="edge"/>
          <c:x val="0.21906568647945557"/>
          <c:y val="3.5519125683060107E-2"/>
          <c:w val="0.52201867465681839"/>
          <c:h val="5.8698420894109544E-2"/>
        </c:manualLayout>
      </c:layout>
      <c:overlay val="0"/>
      <c:spPr>
        <a:noFill/>
        <a:ln>
          <a:noFill/>
        </a:ln>
      </c:spPr>
      <c:txPr>
        <a:bodyPr/>
        <a:lstStyle/>
        <a:p>
          <a:pPr>
            <a:defRPr sz="1800" b="0">
              <a:latin typeface="Arial" pitchFamily="34" charset="0"/>
              <a:cs typeface="Arial" pitchFamily="34" charset="0"/>
            </a:defRPr>
          </a:pPr>
          <a:endParaRPr lang="en-US"/>
        </a:p>
      </c:txPr>
    </c:legend>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2128645133576613E-2"/>
          <c:y val="0.17913411299025442"/>
          <c:w val="0.9076817977180347"/>
          <c:h val="0.70131816986611351"/>
        </c:manualLayout>
      </c:layout>
      <c:barChart>
        <c:barDir val="col"/>
        <c:grouping val="clustered"/>
        <c:varyColors val="0"/>
        <c:ser>
          <c:idx val="0"/>
          <c:order val="0"/>
          <c:tx>
            <c:strRef>
              <c:f>Sheet1!$B$1</c:f>
              <c:strCache>
                <c:ptCount val="1"/>
                <c:pt idx="0">
                  <c:v>More likely</c:v>
                </c:pt>
              </c:strCache>
            </c:strRef>
          </c:tx>
          <c:spPr>
            <a:solidFill>
              <a:srgbClr val="6DB33F"/>
            </a:solidFill>
            <a:ln>
              <a:solidFill>
                <a:srgbClr val="6DB33F"/>
              </a:solidFill>
            </a:ln>
            <a:effectLst/>
          </c:spPr>
          <c:invertIfNegative val="0"/>
          <c:dPt>
            <c:idx val="1"/>
            <c:invertIfNegative val="0"/>
            <c:bubble3D val="0"/>
            <c:spPr>
              <a:solidFill>
                <a:srgbClr val="6DB33F"/>
              </a:solidFill>
              <a:ln>
                <a:noFill/>
              </a:ln>
              <a:effectLst/>
            </c:spPr>
          </c:dPt>
          <c:dLbls>
            <c:dLbl>
              <c:idx val="2"/>
              <c:layout>
                <c:manualLayout>
                  <c:x val="0"/>
                  <c:y val="8.848883476985632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Sheet1!$A$2:$A$6</c:f>
              <c:strCache>
                <c:ptCount val="5"/>
                <c:pt idx="0">
                  <c:v>Total</c:v>
                </c:pt>
                <c:pt idx="1">
                  <c:v>Baghdad</c:v>
                </c:pt>
                <c:pt idx="2">
                  <c:v>South</c:v>
                </c:pt>
                <c:pt idx="3">
                  <c:v>West </c:v>
                </c:pt>
                <c:pt idx="4">
                  <c:v>North</c:v>
                </c:pt>
              </c:strCache>
            </c:strRef>
          </c:cat>
          <c:val>
            <c:numRef>
              <c:f>Sheet1!$B$2:$B$6</c:f>
              <c:numCache>
                <c:formatCode>General</c:formatCode>
                <c:ptCount val="5"/>
                <c:pt idx="0">
                  <c:v>66</c:v>
                </c:pt>
                <c:pt idx="1">
                  <c:v>53</c:v>
                </c:pt>
                <c:pt idx="2">
                  <c:v>79</c:v>
                </c:pt>
                <c:pt idx="3">
                  <c:v>71</c:v>
                </c:pt>
                <c:pt idx="4">
                  <c:v>41</c:v>
                </c:pt>
              </c:numCache>
            </c:numRef>
          </c:val>
        </c:ser>
        <c:ser>
          <c:idx val="1"/>
          <c:order val="1"/>
          <c:tx>
            <c:strRef>
              <c:f>Sheet1!$C$1</c:f>
              <c:strCache>
                <c:ptCount val="1"/>
                <c:pt idx="0">
                  <c:v>Less likely</c:v>
                </c:pt>
              </c:strCache>
            </c:strRef>
          </c:tx>
          <c:spPr>
            <a:solidFill>
              <a:schemeClr val="bg1">
                <a:lumMod val="50000"/>
              </a:schemeClr>
            </a:solidFill>
          </c:spPr>
          <c:invertIfNegative val="0"/>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Sheet1!$A$2:$A$6</c:f>
              <c:strCache>
                <c:ptCount val="5"/>
                <c:pt idx="0">
                  <c:v>Total</c:v>
                </c:pt>
                <c:pt idx="1">
                  <c:v>Baghdad</c:v>
                </c:pt>
                <c:pt idx="2">
                  <c:v>South</c:v>
                </c:pt>
                <c:pt idx="3">
                  <c:v>West </c:v>
                </c:pt>
                <c:pt idx="4">
                  <c:v>North</c:v>
                </c:pt>
              </c:strCache>
            </c:strRef>
          </c:cat>
          <c:val>
            <c:numRef>
              <c:f>Sheet1!$C$2:$C$6</c:f>
              <c:numCache>
                <c:formatCode>General</c:formatCode>
                <c:ptCount val="5"/>
                <c:pt idx="0">
                  <c:v>20</c:v>
                </c:pt>
                <c:pt idx="1">
                  <c:v>27</c:v>
                </c:pt>
                <c:pt idx="2">
                  <c:v>15</c:v>
                </c:pt>
                <c:pt idx="3">
                  <c:v>17</c:v>
                </c:pt>
                <c:pt idx="4">
                  <c:v>29</c:v>
                </c:pt>
              </c:numCache>
            </c:numRef>
          </c:val>
        </c:ser>
        <c:dLbls>
          <c:showLegendKey val="0"/>
          <c:showVal val="0"/>
          <c:showCatName val="0"/>
          <c:showSerName val="0"/>
          <c:showPercent val="0"/>
          <c:showBubbleSize val="0"/>
        </c:dLbls>
        <c:gapWidth val="39"/>
        <c:axId val="59790464"/>
        <c:axId val="59792000"/>
      </c:barChart>
      <c:catAx>
        <c:axId val="59790464"/>
        <c:scaling>
          <c:orientation val="minMax"/>
        </c:scaling>
        <c:delete val="0"/>
        <c:axPos val="b"/>
        <c:numFmt formatCode="General" sourceLinked="1"/>
        <c:majorTickMark val="out"/>
        <c:minorTickMark val="none"/>
        <c:tickLblPos val="nextTo"/>
        <c:txPr>
          <a:bodyPr/>
          <a:lstStyle/>
          <a:p>
            <a:pPr>
              <a:defRPr sz="1800" b="1"/>
            </a:pPr>
            <a:endParaRPr lang="en-US"/>
          </a:p>
        </c:txPr>
        <c:crossAx val="59792000"/>
        <c:crosses val="autoZero"/>
        <c:auto val="1"/>
        <c:lblAlgn val="ctr"/>
        <c:lblOffset val="100"/>
        <c:noMultiLvlLbl val="0"/>
      </c:catAx>
      <c:valAx>
        <c:axId val="59792000"/>
        <c:scaling>
          <c:orientation val="minMax"/>
          <c:max val="8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solidFill>
                  <a:schemeClr val="tx1">
                    <a:lumMod val="75000"/>
                    <a:lumOff val="25000"/>
                  </a:schemeClr>
                </a:solidFill>
              </a:defRPr>
            </a:pPr>
            <a:endParaRPr lang="en-US"/>
          </a:p>
        </c:txPr>
        <c:crossAx val="59790464"/>
        <c:crosses val="autoZero"/>
        <c:crossBetween val="between"/>
        <c:majorUnit val="20"/>
      </c:valAx>
    </c:plotArea>
    <c:legend>
      <c:legendPos val="t"/>
      <c:layout>
        <c:manualLayout>
          <c:xMode val="edge"/>
          <c:yMode val="edge"/>
          <c:x val="0.3251412148505029"/>
          <c:y val="7.491479155555078E-2"/>
          <c:w val="0.40364276579299879"/>
          <c:h val="7.3302522079220542E-2"/>
        </c:manualLayout>
      </c:layout>
      <c:overlay val="0"/>
      <c:txPr>
        <a:bodyPr/>
        <a:lstStyle/>
        <a:p>
          <a:pPr>
            <a:defRPr sz="1800"/>
          </a:pPr>
          <a:endParaRPr lang="en-US"/>
        </a:p>
      </c:txPr>
    </c:legend>
    <c:plotVisOnly val="1"/>
    <c:dispBlanksAs val="gap"/>
    <c:showDLblsOverMax val="0"/>
  </c:chart>
  <c:spPr>
    <a:noFill/>
    <a:ln>
      <a:noFill/>
    </a:ln>
  </c:spPr>
  <c:txPr>
    <a:bodyPr/>
    <a:lstStyle/>
    <a:p>
      <a:pPr>
        <a:defRPr sz="1400">
          <a:latin typeface="Arial" pitchFamily="34" charset="0"/>
          <a:cs typeface="Arial" pitchFamily="34" charset="0"/>
        </a:defRPr>
      </a:pPr>
      <a:endParaRPr lang="en-US"/>
    </a:p>
  </c:txPr>
  <c:externalData r:id="rId1">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2942535944068938E-2"/>
          <c:y val="0.16476399466460134"/>
          <c:w val="0.93101675937296824"/>
          <c:h val="0.75438901079987952"/>
        </c:manualLayout>
      </c:layout>
      <c:lineChart>
        <c:grouping val="standard"/>
        <c:varyColors val="0"/>
        <c:ser>
          <c:idx val="0"/>
          <c:order val="0"/>
          <c:tx>
            <c:strRef>
              <c:f>Sheet1!$B$1</c:f>
              <c:strCache>
                <c:ptCount val="1"/>
                <c:pt idx="0">
                  <c:v>Right direction</c:v>
                </c:pt>
              </c:strCache>
            </c:strRef>
          </c:tx>
          <c:spPr>
            <a:ln w="38100">
              <a:solidFill>
                <a:srgbClr val="6DB33F"/>
              </a:solidFill>
            </a:ln>
          </c:spPr>
          <c:marker>
            <c:symbol val="circle"/>
            <c:size val="6"/>
            <c:spPr>
              <a:solidFill>
                <a:srgbClr val="6DB33F"/>
              </a:solidFill>
              <a:ln>
                <a:solidFill>
                  <a:srgbClr val="6DB33F"/>
                </a:solidFill>
              </a:ln>
            </c:spPr>
          </c:marker>
          <c:dLbls>
            <c:dLbl>
              <c:idx val="4"/>
              <c:layout>
                <c:manualLayout>
                  <c:x val="-2.2308317654983392E-2"/>
                  <c:y val="4.9180327868852361E-2"/>
                </c:manualLayout>
              </c:layout>
              <c:dLblPos val="r"/>
              <c:showLegendKey val="0"/>
              <c:showVal val="1"/>
              <c:showCatName val="0"/>
              <c:showSerName val="0"/>
              <c:showPercent val="0"/>
              <c:showBubbleSize val="0"/>
            </c:dLbl>
            <c:spPr>
              <a:noFill/>
              <a:ln>
                <a:noFill/>
              </a:ln>
            </c:spPr>
            <c:txPr>
              <a:bodyPr/>
              <a:lstStyle/>
              <a:p>
                <a:pPr>
                  <a:defRPr sz="2000" b="1">
                    <a:solidFill>
                      <a:srgbClr val="6DB33F"/>
                    </a:solidFill>
                    <a:latin typeface="Arial" pitchFamily="34" charset="0"/>
                    <a:cs typeface="Arial" pitchFamily="34" charset="0"/>
                  </a:defRPr>
                </a:pPr>
                <a:endParaRPr lang="en-US"/>
              </a:p>
            </c:txPr>
            <c:dLblPos val="t"/>
            <c:showLegendKey val="0"/>
            <c:showVal val="1"/>
            <c:showCatName val="0"/>
            <c:showSerName val="0"/>
            <c:showPercent val="0"/>
            <c:showBubbleSize val="0"/>
            <c:showLeaderLines val="0"/>
          </c:dLbls>
          <c:cat>
            <c:numRef>
              <c:f>Sheet1!$A$2:$A$6</c:f>
              <c:numCache>
                <c:formatCode>m/d/yyyy</c:formatCode>
                <c:ptCount val="5"/>
                <c:pt idx="0">
                  <c:v>41019</c:v>
                </c:pt>
                <c:pt idx="1">
                  <c:v>40821</c:v>
                </c:pt>
                <c:pt idx="2">
                  <c:v>40732</c:v>
                </c:pt>
                <c:pt idx="3">
                  <c:v>40625</c:v>
                </c:pt>
                <c:pt idx="4">
                  <c:v>40484</c:v>
                </c:pt>
              </c:numCache>
            </c:numRef>
          </c:cat>
          <c:val>
            <c:numRef>
              <c:f>Sheet1!$B$2:$B$6</c:f>
              <c:numCache>
                <c:formatCode>General</c:formatCode>
                <c:ptCount val="5"/>
                <c:pt idx="0">
                  <c:v>26</c:v>
                </c:pt>
                <c:pt idx="1">
                  <c:v>47</c:v>
                </c:pt>
                <c:pt idx="2">
                  <c:v>52</c:v>
                </c:pt>
                <c:pt idx="3">
                  <c:v>67</c:v>
                </c:pt>
                <c:pt idx="4">
                  <c:v>50</c:v>
                </c:pt>
              </c:numCache>
            </c:numRef>
          </c:val>
          <c:smooth val="0"/>
        </c:ser>
        <c:ser>
          <c:idx val="1"/>
          <c:order val="1"/>
          <c:tx>
            <c:strRef>
              <c:f>Sheet1!$C$1</c:f>
              <c:strCache>
                <c:ptCount val="1"/>
                <c:pt idx="0">
                  <c:v>Wrong direction</c:v>
                </c:pt>
              </c:strCache>
            </c:strRef>
          </c:tx>
          <c:spPr>
            <a:ln w="38100">
              <a:solidFill>
                <a:schemeClr val="bg1">
                  <a:lumMod val="50000"/>
                </a:schemeClr>
              </a:solidFill>
            </a:ln>
          </c:spPr>
          <c:marker>
            <c:symbol val="square"/>
            <c:size val="6"/>
            <c:spPr>
              <a:solidFill>
                <a:schemeClr val="bg1">
                  <a:lumMod val="50000"/>
                </a:schemeClr>
              </a:solidFill>
              <a:ln>
                <a:noFill/>
              </a:ln>
            </c:spPr>
          </c:marker>
          <c:dLbls>
            <c:dLbl>
              <c:idx val="4"/>
              <c:layout>
                <c:manualLayout>
                  <c:x val="-3.1157875177107393E-2"/>
                  <c:y val="-4.9180327868852458E-2"/>
                </c:manualLayout>
              </c:layout>
              <c:dLblPos val="r"/>
              <c:showLegendKey val="0"/>
              <c:showVal val="1"/>
              <c:showCatName val="0"/>
              <c:showSerName val="0"/>
              <c:showPercent val="0"/>
              <c:showBubbleSize val="0"/>
            </c:dLbl>
            <c:dLbl>
              <c:idx val="5"/>
              <c:delete val="1"/>
            </c:dLbl>
            <c:spPr>
              <a:noFill/>
              <a:ln>
                <a:noFill/>
              </a:ln>
            </c:spPr>
            <c:txPr>
              <a:bodyPr/>
              <a:lstStyle/>
              <a:p>
                <a:pPr>
                  <a:defRPr sz="2000" b="1">
                    <a:solidFill>
                      <a:schemeClr val="bg1">
                        <a:lumMod val="50000"/>
                      </a:schemeClr>
                    </a:solidFill>
                    <a:latin typeface="Arial" pitchFamily="34" charset="0"/>
                    <a:cs typeface="Arial" pitchFamily="34" charset="0"/>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41019</c:v>
                </c:pt>
                <c:pt idx="1">
                  <c:v>40821</c:v>
                </c:pt>
                <c:pt idx="2">
                  <c:v>40732</c:v>
                </c:pt>
                <c:pt idx="3">
                  <c:v>40625</c:v>
                </c:pt>
                <c:pt idx="4">
                  <c:v>40484</c:v>
                </c:pt>
              </c:numCache>
            </c:numRef>
          </c:cat>
          <c:val>
            <c:numRef>
              <c:f>Sheet1!$C$2:$C$6</c:f>
              <c:numCache>
                <c:formatCode>General</c:formatCode>
                <c:ptCount val="5"/>
                <c:pt idx="0">
                  <c:v>64</c:v>
                </c:pt>
                <c:pt idx="1">
                  <c:v>40</c:v>
                </c:pt>
                <c:pt idx="2">
                  <c:v>37</c:v>
                </c:pt>
                <c:pt idx="3">
                  <c:v>25</c:v>
                </c:pt>
                <c:pt idx="4">
                  <c:v>37</c:v>
                </c:pt>
              </c:numCache>
            </c:numRef>
          </c:val>
          <c:smooth val="0"/>
        </c:ser>
        <c:dLbls>
          <c:showLegendKey val="0"/>
          <c:showVal val="0"/>
          <c:showCatName val="0"/>
          <c:showSerName val="0"/>
          <c:showPercent val="0"/>
          <c:showBubbleSize val="0"/>
        </c:dLbls>
        <c:marker val="1"/>
        <c:smooth val="0"/>
        <c:axId val="59897728"/>
        <c:axId val="59899264"/>
      </c:lineChart>
      <c:dateAx>
        <c:axId val="59897728"/>
        <c:scaling>
          <c:orientation val="minMax"/>
          <c:max val="41034"/>
          <c:min val="40484"/>
        </c:scaling>
        <c:delete val="0"/>
        <c:axPos val="b"/>
        <c:numFmt formatCode="[$-409]mmm\-yy;@" sourceLinked="0"/>
        <c:majorTickMark val="out"/>
        <c:minorTickMark val="none"/>
        <c:tickLblPos val="nextTo"/>
        <c:txPr>
          <a:bodyPr/>
          <a:lstStyle/>
          <a:p>
            <a:pPr>
              <a:defRPr sz="1400">
                <a:solidFill>
                  <a:schemeClr val="tx1">
                    <a:lumMod val="75000"/>
                    <a:lumOff val="25000"/>
                  </a:schemeClr>
                </a:solidFill>
                <a:latin typeface="Arial" pitchFamily="34" charset="0"/>
                <a:cs typeface="Arial" pitchFamily="34" charset="0"/>
              </a:defRPr>
            </a:pPr>
            <a:endParaRPr lang="en-US"/>
          </a:p>
        </c:txPr>
        <c:crossAx val="59899264"/>
        <c:crosses val="autoZero"/>
        <c:auto val="1"/>
        <c:lblOffset val="100"/>
        <c:baseTimeUnit val="days"/>
        <c:majorUnit val="105"/>
        <c:majorTimeUnit val="days"/>
      </c:dateAx>
      <c:valAx>
        <c:axId val="59899264"/>
        <c:scaling>
          <c:orientation val="minMax"/>
          <c:max val="80"/>
        </c:scaling>
        <c:delete val="0"/>
        <c:axPos val="l"/>
        <c:majorGridlines>
          <c:spPr>
            <a:ln>
              <a:solidFill>
                <a:schemeClr val="bg1">
                  <a:lumMod val="50000"/>
                  <a:alpha val="75000"/>
                </a:schemeClr>
              </a:solidFill>
              <a:prstDash val="dash"/>
            </a:ln>
          </c:spPr>
        </c:majorGridlines>
        <c:numFmt formatCode="@" sourceLinked="0"/>
        <c:majorTickMark val="out"/>
        <c:minorTickMark val="none"/>
        <c:tickLblPos val="nextTo"/>
        <c:spPr>
          <a:noFill/>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59897728"/>
        <c:crosses val="autoZero"/>
        <c:crossBetween val="midCat"/>
        <c:majorUnit val="20"/>
      </c:valAx>
      <c:spPr>
        <a:noFill/>
        <a:ln>
          <a:noFill/>
        </a:ln>
      </c:spPr>
    </c:plotArea>
    <c:legend>
      <c:legendPos val="t"/>
      <c:layout>
        <c:manualLayout>
          <c:xMode val="edge"/>
          <c:yMode val="edge"/>
          <c:x val="0.16744326760039954"/>
          <c:y val="5.1912568306010931E-2"/>
          <c:w val="0.66361159501080069"/>
          <c:h val="5.8698420894109544E-2"/>
        </c:manualLayout>
      </c:layout>
      <c:overlay val="0"/>
      <c:spPr>
        <a:noFill/>
        <a:ln>
          <a:noFill/>
        </a:ln>
      </c:spPr>
      <c:txPr>
        <a:bodyPr/>
        <a:lstStyle/>
        <a:p>
          <a:pPr>
            <a:defRPr sz="1800" b="0">
              <a:latin typeface="Arial" pitchFamily="34" charset="0"/>
              <a:cs typeface="Arial" pitchFamily="34" charset="0"/>
            </a:defRPr>
          </a:pPr>
          <a:endParaRPr lang="en-US"/>
        </a:p>
      </c:txPr>
    </c:legend>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2128645133576613E-2"/>
          <c:y val="0.2687066312959529"/>
          <c:w val="0.9076817977180347"/>
          <c:h val="0.61174567304307836"/>
        </c:manualLayout>
      </c:layout>
      <c:barChart>
        <c:barDir val="col"/>
        <c:grouping val="clustered"/>
        <c:varyColors val="0"/>
        <c:ser>
          <c:idx val="0"/>
          <c:order val="0"/>
          <c:spPr>
            <a:solidFill>
              <a:srgbClr val="6DB33F"/>
            </a:solidFill>
            <a:ln>
              <a:solidFill>
                <a:srgbClr val="6DB33F"/>
              </a:solidFill>
            </a:ln>
            <a:effectLst/>
          </c:spPr>
          <c:invertIfNegative val="0"/>
          <c:dPt>
            <c:idx val="1"/>
            <c:invertIfNegative val="0"/>
            <c:bubble3D val="0"/>
            <c:spPr>
              <a:solidFill>
                <a:srgbClr val="6DB33F"/>
              </a:solidFill>
              <a:ln>
                <a:noFill/>
              </a:ln>
              <a:effectLst/>
            </c:spPr>
          </c:dPt>
          <c:dLbls>
            <c:dLbl>
              <c:idx val="2"/>
              <c:layout>
                <c:manualLayout>
                  <c:x val="0"/>
                  <c:y val="7.5320862691352505E-2"/>
                </c:manualLayout>
              </c:layout>
              <c:dLblPos val="out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Sheet1!$A$2:$A$6</c:f>
              <c:strCache>
                <c:ptCount val="5"/>
                <c:pt idx="0">
                  <c:v>Total</c:v>
                </c:pt>
                <c:pt idx="1">
                  <c:v>Baghdad</c:v>
                </c:pt>
                <c:pt idx="2">
                  <c:v>South</c:v>
                </c:pt>
                <c:pt idx="3">
                  <c:v>West </c:v>
                </c:pt>
                <c:pt idx="4">
                  <c:v>North</c:v>
                </c:pt>
              </c:strCache>
            </c:strRef>
          </c:cat>
          <c:val>
            <c:numRef>
              <c:f>Sheet1!$B$2:$B$6</c:f>
              <c:numCache>
                <c:formatCode>General</c:formatCode>
                <c:ptCount val="5"/>
                <c:pt idx="0">
                  <c:v>45</c:v>
                </c:pt>
                <c:pt idx="1">
                  <c:v>44</c:v>
                </c:pt>
                <c:pt idx="2">
                  <c:v>69</c:v>
                </c:pt>
                <c:pt idx="3">
                  <c:v>20</c:v>
                </c:pt>
                <c:pt idx="4">
                  <c:v>30</c:v>
                </c:pt>
              </c:numCache>
            </c:numRef>
          </c:val>
        </c:ser>
        <c:ser>
          <c:idx val="1"/>
          <c:order val="1"/>
          <c:spPr>
            <a:solidFill>
              <a:schemeClr val="bg1">
                <a:lumMod val="50000"/>
              </a:schemeClr>
            </a:solidFill>
          </c:spPr>
          <c:invertIfNegative val="0"/>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Sheet1!$A$2:$A$6</c:f>
              <c:strCache>
                <c:ptCount val="5"/>
                <c:pt idx="0">
                  <c:v>Total</c:v>
                </c:pt>
                <c:pt idx="1">
                  <c:v>Baghdad</c:v>
                </c:pt>
                <c:pt idx="2">
                  <c:v>South</c:v>
                </c:pt>
                <c:pt idx="3">
                  <c:v>West </c:v>
                </c:pt>
                <c:pt idx="4">
                  <c:v>North</c:v>
                </c:pt>
              </c:strCache>
            </c:strRef>
          </c:cat>
          <c:val>
            <c:numRef>
              <c:f>Sheet1!$C$2:$C$6</c:f>
              <c:numCache>
                <c:formatCode>General</c:formatCode>
                <c:ptCount val="5"/>
                <c:pt idx="0">
                  <c:v>45</c:v>
                </c:pt>
                <c:pt idx="1">
                  <c:v>48</c:v>
                </c:pt>
                <c:pt idx="2">
                  <c:v>26</c:v>
                </c:pt>
                <c:pt idx="3">
                  <c:v>65</c:v>
                </c:pt>
                <c:pt idx="4">
                  <c:v>52</c:v>
                </c:pt>
              </c:numCache>
            </c:numRef>
          </c:val>
        </c:ser>
        <c:dLbls>
          <c:showLegendKey val="0"/>
          <c:showVal val="0"/>
          <c:showCatName val="0"/>
          <c:showSerName val="0"/>
          <c:showPercent val="0"/>
          <c:showBubbleSize val="0"/>
        </c:dLbls>
        <c:gapWidth val="39"/>
        <c:axId val="59941248"/>
        <c:axId val="59942784"/>
      </c:barChart>
      <c:catAx>
        <c:axId val="59941248"/>
        <c:scaling>
          <c:orientation val="minMax"/>
        </c:scaling>
        <c:delete val="0"/>
        <c:axPos val="b"/>
        <c:numFmt formatCode="General" sourceLinked="1"/>
        <c:majorTickMark val="out"/>
        <c:minorTickMark val="none"/>
        <c:tickLblPos val="nextTo"/>
        <c:txPr>
          <a:bodyPr/>
          <a:lstStyle/>
          <a:p>
            <a:pPr>
              <a:defRPr sz="1800" b="1"/>
            </a:pPr>
            <a:endParaRPr lang="en-US"/>
          </a:p>
        </c:txPr>
        <c:crossAx val="59942784"/>
        <c:crosses val="autoZero"/>
        <c:auto val="1"/>
        <c:lblAlgn val="ctr"/>
        <c:lblOffset val="100"/>
        <c:noMultiLvlLbl val="0"/>
      </c:catAx>
      <c:valAx>
        <c:axId val="59942784"/>
        <c:scaling>
          <c:orientation val="minMax"/>
          <c:max val="8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solidFill>
                  <a:schemeClr val="tx1">
                    <a:lumMod val="75000"/>
                    <a:lumOff val="25000"/>
                  </a:schemeClr>
                </a:solidFill>
              </a:defRPr>
            </a:pPr>
            <a:endParaRPr lang="en-US"/>
          </a:p>
        </c:txPr>
        <c:crossAx val="59941248"/>
        <c:crosses val="autoZero"/>
        <c:crossBetween val="between"/>
        <c:majorUnit val="20"/>
      </c:valAx>
    </c:plotArea>
    <c:plotVisOnly val="1"/>
    <c:dispBlanksAs val="gap"/>
    <c:showDLblsOverMax val="0"/>
  </c:chart>
  <c:spPr>
    <a:noFill/>
    <a:ln>
      <a:noFill/>
    </a:ln>
  </c:spPr>
  <c:txPr>
    <a:bodyPr/>
    <a:lstStyle/>
    <a:p>
      <a:pPr>
        <a:defRPr sz="1400">
          <a:latin typeface="Arial" pitchFamily="34" charset="0"/>
          <a:cs typeface="Arial" pitchFamily="34" charset="0"/>
        </a:defRPr>
      </a:pPr>
      <a:endParaRPr lang="en-US"/>
    </a:p>
  </c:txPr>
  <c:externalData r:id="rId1">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193945068849819E-2"/>
          <c:y val="0.29648691512651609"/>
          <c:w val="0.93037802566345873"/>
          <c:h val="0.61167561441183493"/>
        </c:manualLayout>
      </c:layout>
      <c:barChart>
        <c:barDir val="col"/>
        <c:grouping val="clustered"/>
        <c:varyColors val="0"/>
        <c:ser>
          <c:idx val="0"/>
          <c:order val="0"/>
          <c:tx>
            <c:strRef>
              <c:f>Sheet1!$B$1</c:f>
              <c:strCache>
                <c:ptCount val="1"/>
                <c:pt idx="0">
                  <c:v>Approve</c:v>
                </c:pt>
              </c:strCache>
            </c:strRef>
          </c:tx>
          <c:spPr>
            <a:solidFill>
              <a:srgbClr val="6DB33F"/>
            </a:solidFill>
            <a:ln>
              <a:solidFill>
                <a:srgbClr val="6DB33F"/>
              </a:solidFill>
            </a:ln>
          </c:spPr>
          <c:invertIfNegative val="0"/>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Sheet1!$A$2:$A$6</c:f>
              <c:strCache>
                <c:ptCount val="5"/>
                <c:pt idx="0">
                  <c:v>Total</c:v>
                </c:pt>
                <c:pt idx="1">
                  <c:v>Baghdad </c:v>
                </c:pt>
                <c:pt idx="2">
                  <c:v>South</c:v>
                </c:pt>
                <c:pt idx="3">
                  <c:v>West</c:v>
                </c:pt>
                <c:pt idx="4">
                  <c:v>North</c:v>
                </c:pt>
              </c:strCache>
            </c:strRef>
          </c:cat>
          <c:val>
            <c:numRef>
              <c:f>Sheet1!$B$2:$B$6</c:f>
              <c:numCache>
                <c:formatCode>General</c:formatCode>
                <c:ptCount val="5"/>
                <c:pt idx="0">
                  <c:v>27</c:v>
                </c:pt>
                <c:pt idx="1">
                  <c:v>11</c:v>
                </c:pt>
                <c:pt idx="2">
                  <c:v>17</c:v>
                </c:pt>
                <c:pt idx="3">
                  <c:v>39</c:v>
                </c:pt>
                <c:pt idx="4">
                  <c:v>58</c:v>
                </c:pt>
              </c:numCache>
            </c:numRef>
          </c:val>
        </c:ser>
        <c:ser>
          <c:idx val="1"/>
          <c:order val="1"/>
          <c:tx>
            <c:strRef>
              <c:f>Sheet1!$C$1</c:f>
              <c:strCache>
                <c:ptCount val="1"/>
                <c:pt idx="0">
                  <c:v>Disapprove</c:v>
                </c:pt>
              </c:strCache>
            </c:strRef>
          </c:tx>
          <c:spPr>
            <a:solidFill>
              <a:schemeClr val="bg1">
                <a:lumMod val="50000"/>
              </a:schemeClr>
            </a:solidFill>
            <a:ln>
              <a:solidFill>
                <a:schemeClr val="bg1">
                  <a:lumMod val="50000"/>
                </a:schemeClr>
              </a:solidFill>
            </a:ln>
          </c:spPr>
          <c:invertIfNegative val="0"/>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Sheet1!$A$2:$A$6</c:f>
              <c:strCache>
                <c:ptCount val="5"/>
                <c:pt idx="0">
                  <c:v>Total</c:v>
                </c:pt>
                <c:pt idx="1">
                  <c:v>Baghdad </c:v>
                </c:pt>
                <c:pt idx="2">
                  <c:v>South</c:v>
                </c:pt>
                <c:pt idx="3">
                  <c:v>West</c:v>
                </c:pt>
                <c:pt idx="4">
                  <c:v>North</c:v>
                </c:pt>
              </c:strCache>
            </c:strRef>
          </c:cat>
          <c:val>
            <c:numRef>
              <c:f>Sheet1!$C$2:$C$6</c:f>
              <c:numCache>
                <c:formatCode>General</c:formatCode>
                <c:ptCount val="5"/>
                <c:pt idx="0">
                  <c:v>67</c:v>
                </c:pt>
                <c:pt idx="1">
                  <c:v>82</c:v>
                </c:pt>
                <c:pt idx="2">
                  <c:v>82</c:v>
                </c:pt>
                <c:pt idx="3">
                  <c:v>59</c:v>
                </c:pt>
                <c:pt idx="4">
                  <c:v>19</c:v>
                </c:pt>
              </c:numCache>
            </c:numRef>
          </c:val>
        </c:ser>
        <c:dLbls>
          <c:showLegendKey val="0"/>
          <c:showVal val="0"/>
          <c:showCatName val="0"/>
          <c:showSerName val="0"/>
          <c:showPercent val="0"/>
          <c:showBubbleSize val="0"/>
        </c:dLbls>
        <c:gapWidth val="65"/>
        <c:axId val="62550784"/>
        <c:axId val="62552320"/>
      </c:barChart>
      <c:catAx>
        <c:axId val="62550784"/>
        <c:scaling>
          <c:orientation val="minMax"/>
        </c:scaling>
        <c:delete val="0"/>
        <c:axPos val="b"/>
        <c:numFmt formatCode="General" sourceLinked="1"/>
        <c:majorTickMark val="out"/>
        <c:minorTickMark val="none"/>
        <c:tickLblPos val="nextTo"/>
        <c:txPr>
          <a:bodyPr/>
          <a:lstStyle/>
          <a:p>
            <a:pPr>
              <a:defRPr sz="1800" b="1"/>
            </a:pPr>
            <a:endParaRPr lang="en-US"/>
          </a:p>
        </c:txPr>
        <c:crossAx val="62552320"/>
        <c:crosses val="autoZero"/>
        <c:auto val="1"/>
        <c:lblAlgn val="ctr"/>
        <c:lblOffset val="100"/>
        <c:noMultiLvlLbl val="0"/>
      </c:catAx>
      <c:valAx>
        <c:axId val="62552320"/>
        <c:scaling>
          <c:orientation val="minMax"/>
          <c:max val="10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crossAx val="62550784"/>
        <c:crosses val="autoZero"/>
        <c:crossBetween val="between"/>
        <c:majorUnit val="20"/>
      </c:valAx>
    </c:plotArea>
    <c:legend>
      <c:legendPos val="t"/>
      <c:layout>
        <c:manualLayout>
          <c:xMode val="edge"/>
          <c:yMode val="edge"/>
          <c:x val="0.25912287777605181"/>
          <c:y val="0.20253656961973002"/>
          <c:w val="0.51054554821683207"/>
          <c:h val="6.0283745138879838E-2"/>
        </c:manualLayout>
      </c:layout>
      <c:overlay val="0"/>
      <c:spPr>
        <a:noFill/>
        <a:ln>
          <a:noFill/>
        </a:ln>
      </c:spPr>
      <c:txPr>
        <a:bodyPr/>
        <a:lstStyle/>
        <a:p>
          <a:pPr>
            <a:defRPr sz="1800"/>
          </a:pPr>
          <a:endParaRPr lang="en-US"/>
        </a:p>
      </c:txPr>
    </c:legend>
    <c:plotVisOnly val="1"/>
    <c:dispBlanksAs val="gap"/>
    <c:showDLblsOverMax val="0"/>
  </c:chart>
  <c:spPr>
    <a:noFill/>
    <a:ln>
      <a:noFill/>
    </a:ln>
  </c:spPr>
  <c:txPr>
    <a:bodyPr/>
    <a:lstStyle/>
    <a:p>
      <a:pPr>
        <a:defRPr sz="1300" b="0">
          <a:latin typeface="Arial" pitchFamily="34" charset="0"/>
          <a:cs typeface="Arial" pitchFamily="34" charset="0"/>
        </a:defRPr>
      </a:pPr>
      <a:endParaRPr lang="en-US"/>
    </a:p>
  </c:txPr>
  <c:externalData r:id="rId1">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4424894896987437E-2"/>
          <c:y val="0.16476399466460134"/>
          <c:w val="0.93101675937296824"/>
          <c:h val="0.75438901079987952"/>
        </c:manualLayout>
      </c:layout>
      <c:lineChart>
        <c:grouping val="standard"/>
        <c:varyColors val="0"/>
        <c:ser>
          <c:idx val="0"/>
          <c:order val="0"/>
          <c:tx>
            <c:strRef>
              <c:f>Sheet1!$B$1</c:f>
              <c:strCache>
                <c:ptCount val="1"/>
                <c:pt idx="0">
                  <c:v>Right direction</c:v>
                </c:pt>
              </c:strCache>
            </c:strRef>
          </c:tx>
          <c:spPr>
            <a:ln w="38100">
              <a:solidFill>
                <a:srgbClr val="6DB33F"/>
              </a:solidFill>
            </a:ln>
          </c:spPr>
          <c:marker>
            <c:symbol val="circle"/>
            <c:size val="6"/>
            <c:spPr>
              <a:solidFill>
                <a:srgbClr val="6DB33F"/>
              </a:solidFill>
              <a:ln>
                <a:solidFill>
                  <a:srgbClr val="6DB33F"/>
                </a:solidFill>
              </a:ln>
            </c:spPr>
          </c:marker>
          <c:dLbls>
            <c:dLbl>
              <c:idx val="0"/>
              <c:layout>
                <c:manualLayout>
                  <c:x val="-2.6369823241121408E-2"/>
                  <c:y val="-4.6714427090056368E-2"/>
                </c:manualLayout>
              </c:layout>
              <c:dLblPos val="r"/>
              <c:showLegendKey val="0"/>
              <c:showVal val="1"/>
              <c:showCatName val="0"/>
              <c:showSerName val="0"/>
              <c:showPercent val="0"/>
              <c:showBubbleSize val="0"/>
            </c:dLbl>
            <c:dLbl>
              <c:idx val="1"/>
              <c:layout>
                <c:manualLayout>
                  <c:x val="-2.5073746312684365E-2"/>
                  <c:y val="-6.0109289617486288E-2"/>
                </c:manualLayout>
              </c:layout>
              <c:showLegendKey val="0"/>
              <c:showVal val="1"/>
              <c:showCatName val="0"/>
              <c:showSerName val="0"/>
              <c:showPercent val="0"/>
              <c:showBubbleSize val="0"/>
            </c:dLbl>
            <c:dLbl>
              <c:idx val="2"/>
              <c:layout>
                <c:manualLayout>
                  <c:x val="-3.383120804589692E-2"/>
                  <c:y val="-6.0109289617486336E-2"/>
                </c:manualLayout>
              </c:layout>
              <c:dLblPos val="r"/>
              <c:showLegendKey val="0"/>
              <c:showVal val="1"/>
              <c:showCatName val="0"/>
              <c:showSerName val="0"/>
              <c:showPercent val="0"/>
              <c:showBubbleSize val="0"/>
            </c:dLbl>
            <c:dLbl>
              <c:idx val="3"/>
              <c:layout>
                <c:manualLayout>
                  <c:x val="-3.5398230088495686E-2"/>
                  <c:y val="-6.2841530054644809E-2"/>
                </c:manualLayout>
              </c:layout>
              <c:showLegendKey val="0"/>
              <c:showVal val="1"/>
              <c:showCatName val="0"/>
              <c:showSerName val="0"/>
              <c:showPercent val="0"/>
              <c:showBubbleSize val="0"/>
            </c:dLbl>
            <c:dLbl>
              <c:idx val="4"/>
              <c:layout>
                <c:manualLayout>
                  <c:x val="-2.8994843564908369E-2"/>
                  <c:y val="-4.6714427090056368E-2"/>
                </c:manualLayout>
              </c:layout>
              <c:dLblPos val="r"/>
              <c:showLegendKey val="0"/>
              <c:showVal val="1"/>
              <c:showCatName val="0"/>
              <c:showSerName val="0"/>
              <c:showPercent val="0"/>
              <c:showBubbleSize val="0"/>
            </c:dLbl>
            <c:dLbl>
              <c:idx val="5"/>
              <c:showLegendKey val="0"/>
              <c:showVal val="1"/>
              <c:showCatName val="0"/>
              <c:showSerName val="0"/>
              <c:showPercent val="0"/>
              <c:showBubbleSize val="0"/>
            </c:dLbl>
            <c:dLbl>
              <c:idx val="6"/>
              <c:showLegendKey val="0"/>
              <c:showVal val="1"/>
              <c:showCatName val="0"/>
              <c:showSerName val="0"/>
              <c:showPercent val="0"/>
              <c:showBubbleSize val="0"/>
            </c:dLbl>
            <c:dLbl>
              <c:idx val="7"/>
              <c:layout>
                <c:manualLayout>
                  <c:x val="-2.0145320137735078E-2"/>
                  <c:y val="-2.7588744029947078E-2"/>
                </c:manualLayout>
              </c:layout>
              <c:dLblPos val="r"/>
              <c:showLegendKey val="0"/>
              <c:showVal val="1"/>
              <c:showCatName val="0"/>
              <c:showSerName val="0"/>
              <c:showPercent val="0"/>
              <c:showBubbleSize val="0"/>
            </c:dLbl>
            <c:dLbl>
              <c:idx val="9"/>
              <c:layout>
                <c:manualLayout>
                  <c:x val="-4.3249295672903247E-2"/>
                  <c:y val="3.5655737704918034E-2"/>
                </c:manualLayout>
              </c:layout>
              <c:dLblPos val="r"/>
              <c:showLegendKey val="0"/>
              <c:showVal val="1"/>
              <c:showCatName val="0"/>
              <c:showSerName val="0"/>
              <c:showPercent val="0"/>
              <c:showBubbleSize val="0"/>
            </c:dLbl>
            <c:dLbl>
              <c:idx val="10"/>
              <c:layout>
                <c:manualLayout>
                  <c:x val="-3.5604035734065322E-2"/>
                  <c:y val="4.1120218579234973E-2"/>
                </c:manualLayout>
              </c:layout>
              <c:dLblPos val="r"/>
              <c:showLegendKey val="0"/>
              <c:showVal val="1"/>
              <c:showCatName val="0"/>
              <c:showSerName val="0"/>
              <c:showPercent val="0"/>
              <c:showBubbleSize val="0"/>
            </c:dLbl>
            <c:dLbl>
              <c:idx val="11"/>
              <c:layout>
                <c:manualLayout>
                  <c:x val="-3.2545931758530183E-2"/>
                  <c:y val="4.1120218579234973E-2"/>
                </c:manualLayout>
              </c:layout>
              <c:dLblPos val="r"/>
              <c:showLegendKey val="0"/>
              <c:showVal val="1"/>
              <c:showCatName val="0"/>
              <c:showSerName val="0"/>
              <c:showPercent val="0"/>
              <c:showBubbleSize val="0"/>
            </c:dLbl>
            <c:dLbl>
              <c:idx val="12"/>
              <c:layout>
                <c:manualLayout>
                  <c:x val="-3.0848684052108166E-2"/>
                  <c:y val="3.5252786024697731E-2"/>
                </c:manualLayout>
              </c:layout>
              <c:dLblPos val="r"/>
              <c:showLegendKey val="0"/>
              <c:showVal val="1"/>
              <c:showCatName val="0"/>
              <c:showSerName val="0"/>
              <c:showPercent val="0"/>
              <c:showBubbleSize val="0"/>
            </c:dLbl>
            <c:dLbl>
              <c:idx val="13"/>
              <c:layout>
                <c:manualLayout>
                  <c:x val="-4.1720243685135688E-2"/>
                  <c:y val="3.5655737704918034E-2"/>
                </c:manualLayout>
              </c:layout>
              <c:dLblPos val="r"/>
              <c:showLegendKey val="0"/>
              <c:showVal val="1"/>
              <c:showCatName val="0"/>
              <c:showSerName val="0"/>
              <c:showPercent val="0"/>
              <c:showBubbleSize val="0"/>
            </c:dLbl>
            <c:dLbl>
              <c:idx val="14"/>
              <c:layout>
                <c:manualLayout>
                  <c:x val="-2.0145320137735019E-2"/>
                  <c:y val="3.5252786024697835E-2"/>
                </c:manualLayout>
              </c:layout>
              <c:dLblPos val="r"/>
              <c:showLegendKey val="0"/>
              <c:showVal val="1"/>
              <c:showCatName val="0"/>
              <c:showSerName val="0"/>
              <c:showPercent val="0"/>
              <c:showBubbleSize val="0"/>
            </c:dLbl>
            <c:dLbl>
              <c:idx val="15"/>
              <c:layout>
                <c:manualLayout>
                  <c:x val="-7.912904235594348E-3"/>
                  <c:y val="2.4323824276063853E-2"/>
                </c:manualLayout>
              </c:layout>
              <c:dLblPos val="r"/>
              <c:showLegendKey val="0"/>
              <c:showVal val="1"/>
              <c:showCatName val="0"/>
              <c:showSerName val="0"/>
              <c:showPercent val="0"/>
              <c:showBubbleSize val="0"/>
            </c:dLbl>
            <c:dLbl>
              <c:idx val="16"/>
              <c:layout>
                <c:manualLayout>
                  <c:x val="-2.3203424113270244E-2"/>
                  <c:y val="-3.5785465341422483E-2"/>
                </c:manualLayout>
              </c:layout>
              <c:dLblPos val="r"/>
              <c:showLegendKey val="0"/>
              <c:showVal val="1"/>
              <c:showCatName val="0"/>
              <c:showSerName val="0"/>
              <c:showPercent val="0"/>
              <c:showBubbleSize val="0"/>
            </c:dLbl>
            <c:dLbl>
              <c:idx val="17"/>
              <c:layout>
                <c:manualLayout>
                  <c:x val="-2.1674372125502661E-2"/>
                  <c:y val="2.9788305150380792E-2"/>
                </c:manualLayout>
              </c:layout>
              <c:dLblPos val="r"/>
              <c:showLegendKey val="0"/>
              <c:showVal val="1"/>
              <c:showCatName val="0"/>
              <c:showSerName val="0"/>
              <c:showPercent val="0"/>
              <c:showBubbleSize val="0"/>
            </c:dLbl>
            <c:dLbl>
              <c:idx val="18"/>
              <c:layout>
                <c:manualLayout>
                  <c:x val="-3.2377736039875753E-2"/>
                  <c:y val="-2.7588744029947078E-2"/>
                </c:manualLayout>
              </c:layout>
              <c:dLblPos val="r"/>
              <c:showLegendKey val="0"/>
              <c:showVal val="1"/>
              <c:showCatName val="0"/>
              <c:showSerName val="0"/>
              <c:showPercent val="0"/>
              <c:showBubbleSize val="0"/>
            </c:dLbl>
            <c:dLbl>
              <c:idx val="19"/>
              <c:layout>
                <c:manualLayout>
                  <c:x val="-2.4732476101037831E-2"/>
                  <c:y val="-3.0320984467105547E-2"/>
                </c:manualLayout>
              </c:layout>
              <c:dLblPos val="r"/>
              <c:showLegendKey val="0"/>
              <c:showVal val="1"/>
              <c:showCatName val="0"/>
              <c:showSerName val="0"/>
              <c:showPercent val="0"/>
              <c:showBubbleSize val="0"/>
            </c:dLbl>
            <c:dLbl>
              <c:idx val="20"/>
              <c:layout>
                <c:manualLayout>
                  <c:x val="-2.7790580076572997E-2"/>
                  <c:y val="-4.6714427090056312E-2"/>
                </c:manualLayout>
              </c:layout>
              <c:dLblPos val="r"/>
              <c:showLegendKey val="0"/>
              <c:showVal val="1"/>
              <c:showCatName val="0"/>
              <c:showSerName val="0"/>
              <c:showPercent val="0"/>
              <c:showBubbleSize val="0"/>
            </c:dLbl>
            <c:dLbl>
              <c:idx val="21"/>
              <c:layout>
                <c:manualLayout>
                  <c:x val="-2.4575871600120675E-2"/>
                  <c:y val="-3.2650273224043715E-2"/>
                </c:manualLayout>
              </c:layout>
              <c:dLblPos val="r"/>
              <c:showLegendKey val="0"/>
              <c:showVal val="1"/>
              <c:showCatName val="0"/>
              <c:showSerName val="0"/>
              <c:showPercent val="0"/>
              <c:showBubbleSize val="0"/>
            </c:dLbl>
            <c:spPr>
              <a:noFill/>
              <a:ln>
                <a:noFill/>
              </a:ln>
            </c:spPr>
            <c:txPr>
              <a:bodyPr/>
              <a:lstStyle/>
              <a:p>
                <a:pPr>
                  <a:defRPr sz="2000" b="1">
                    <a:solidFill>
                      <a:srgbClr val="6DB33F"/>
                    </a:solidFill>
                    <a:latin typeface="Arial" pitchFamily="34" charset="0"/>
                    <a:cs typeface="Arial" pitchFamily="34" charset="0"/>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41019</c:v>
                </c:pt>
                <c:pt idx="1">
                  <c:v>40821</c:v>
                </c:pt>
                <c:pt idx="2">
                  <c:v>40732</c:v>
                </c:pt>
                <c:pt idx="3">
                  <c:v>40625</c:v>
                </c:pt>
                <c:pt idx="4">
                  <c:v>40484</c:v>
                </c:pt>
              </c:numCache>
            </c:numRef>
          </c:cat>
          <c:val>
            <c:numRef>
              <c:f>Sheet1!$B$2:$B$6</c:f>
              <c:numCache>
                <c:formatCode>General</c:formatCode>
                <c:ptCount val="5"/>
                <c:pt idx="0">
                  <c:v>65</c:v>
                </c:pt>
                <c:pt idx="1">
                  <c:v>78</c:v>
                </c:pt>
                <c:pt idx="2">
                  <c:v>74</c:v>
                </c:pt>
                <c:pt idx="3">
                  <c:v>72</c:v>
                </c:pt>
                <c:pt idx="4">
                  <c:v>84</c:v>
                </c:pt>
              </c:numCache>
            </c:numRef>
          </c:val>
          <c:smooth val="0"/>
        </c:ser>
        <c:ser>
          <c:idx val="1"/>
          <c:order val="1"/>
          <c:tx>
            <c:strRef>
              <c:f>Sheet1!$C$1</c:f>
              <c:strCache>
                <c:ptCount val="1"/>
                <c:pt idx="0">
                  <c:v>Wrong direction</c:v>
                </c:pt>
              </c:strCache>
            </c:strRef>
          </c:tx>
          <c:spPr>
            <a:ln w="38100">
              <a:solidFill>
                <a:schemeClr val="bg1">
                  <a:lumMod val="50000"/>
                </a:schemeClr>
              </a:solidFill>
            </a:ln>
          </c:spPr>
          <c:marker>
            <c:symbol val="square"/>
            <c:size val="6"/>
            <c:spPr>
              <a:solidFill>
                <a:schemeClr val="bg1">
                  <a:lumMod val="50000"/>
                </a:schemeClr>
              </a:solidFill>
              <a:ln>
                <a:noFill/>
              </a:ln>
            </c:spPr>
          </c:marker>
          <c:dLbls>
            <c:dLbl>
              <c:idx val="0"/>
              <c:layout>
                <c:manualLayout>
                  <c:x val="-1.9705595428889972E-2"/>
                  <c:y val="3.7151370422959427E-2"/>
                </c:manualLayout>
              </c:layout>
              <c:dLblPos val="r"/>
              <c:showLegendKey val="0"/>
              <c:showVal val="1"/>
              <c:showCatName val="0"/>
              <c:showSerName val="0"/>
              <c:showPercent val="0"/>
              <c:showBubbleSize val="0"/>
            </c:dLbl>
            <c:dLbl>
              <c:idx val="1"/>
              <c:layout>
                <c:manualLayout>
                  <c:x val="-2.4346851555059987E-2"/>
                  <c:y val="5.3545028182952543E-2"/>
                </c:manualLayout>
              </c:layout>
              <c:dLblPos val="r"/>
              <c:showLegendKey val="0"/>
              <c:showVal val="1"/>
              <c:showCatName val="0"/>
              <c:showSerName val="0"/>
              <c:showPercent val="0"/>
              <c:showBubbleSize val="0"/>
            </c:dLbl>
            <c:dLbl>
              <c:idx val="2"/>
              <c:layout>
                <c:manualLayout>
                  <c:x val="-3.3575244466123151E-2"/>
                  <c:y val="5.3545028182952543E-2"/>
                </c:manualLayout>
              </c:layout>
              <c:dLblPos val="r"/>
              <c:showLegendKey val="0"/>
              <c:showVal val="1"/>
              <c:showCatName val="0"/>
              <c:showSerName val="0"/>
              <c:showPercent val="0"/>
              <c:showBubbleSize val="0"/>
            </c:dLbl>
            <c:dLbl>
              <c:idx val="3"/>
              <c:layout>
                <c:manualLayout>
                  <c:x val="-2.8609272292290898E-2"/>
                  <c:y val="4.8080547308635598E-2"/>
                </c:manualLayout>
              </c:layout>
              <c:dLblPos val="r"/>
              <c:showLegendKey val="0"/>
              <c:showVal val="1"/>
              <c:showCatName val="0"/>
              <c:showSerName val="0"/>
              <c:showPercent val="0"/>
              <c:showBubbleSize val="0"/>
            </c:dLbl>
            <c:dLbl>
              <c:idx val="4"/>
              <c:layout>
                <c:manualLayout>
                  <c:x val="-2.8501149745662323E-2"/>
                  <c:y val="6.1741749494428053E-2"/>
                </c:manualLayout>
              </c:layout>
              <c:dLblPos val="r"/>
              <c:showLegendKey val="0"/>
              <c:showVal val="1"/>
              <c:showCatName val="0"/>
              <c:showSerName val="0"/>
              <c:showPercent val="0"/>
              <c:showBubbleSize val="0"/>
            </c:dLbl>
            <c:dLbl>
              <c:idx val="5"/>
              <c:delete val="1"/>
            </c:dLbl>
            <c:dLbl>
              <c:idx val="6"/>
              <c:layout>
                <c:manualLayout>
                  <c:x val="-7.148378241710612E-3"/>
                  <c:y val="-2.0225463620326147E-2"/>
                </c:manualLayout>
              </c:layout>
              <c:dLblPos val="r"/>
              <c:showLegendKey val="0"/>
              <c:showVal val="1"/>
              <c:showCatName val="0"/>
              <c:showSerName val="0"/>
              <c:showPercent val="0"/>
              <c:showBubbleSize val="0"/>
            </c:dLbl>
            <c:dLbl>
              <c:idx val="7"/>
              <c:layout>
                <c:manualLayout>
                  <c:x val="-1.9380794143851285E-2"/>
                  <c:y val="2.8954864248526311E-2"/>
                </c:manualLayout>
              </c:layout>
              <c:dLblPos val="r"/>
              <c:showLegendKey val="0"/>
              <c:showVal val="1"/>
              <c:showCatName val="0"/>
              <c:showSerName val="0"/>
              <c:showPercent val="0"/>
              <c:showBubbleSize val="0"/>
            </c:dLbl>
            <c:dLbl>
              <c:idx val="9"/>
              <c:layout>
                <c:manualLayout>
                  <c:x val="-3.3142262033759542E-2"/>
                  <c:y val="-3.3886665806118446E-2"/>
                </c:manualLayout>
              </c:layout>
              <c:dLblPos val="r"/>
              <c:showLegendKey val="0"/>
              <c:showVal val="1"/>
              <c:showCatName val="0"/>
              <c:showSerName val="0"/>
              <c:showPercent val="0"/>
              <c:showBubbleSize val="0"/>
            </c:dLbl>
            <c:dLbl>
              <c:idx val="12"/>
              <c:layout>
                <c:manualLayout>
                  <c:x val="-3.0084158058224373E-2"/>
                  <c:y val="-4.7547867991910846E-2"/>
                </c:manualLayout>
              </c:layout>
              <c:dLblPos val="r"/>
              <c:showLegendKey val="0"/>
              <c:showVal val="1"/>
              <c:showCatName val="0"/>
              <c:showSerName val="0"/>
              <c:showPercent val="0"/>
              <c:showBubbleSize val="0"/>
            </c:dLbl>
            <c:dLbl>
              <c:idx val="13"/>
              <c:layout>
                <c:manualLayout>
                  <c:x val="-4.0955717691251899E-2"/>
                  <c:y val="-4.2486338797814209E-2"/>
                </c:manualLayout>
              </c:layout>
              <c:dLblPos val="r"/>
              <c:showLegendKey val="0"/>
              <c:showVal val="1"/>
              <c:showCatName val="0"/>
              <c:showSerName val="0"/>
              <c:showPercent val="0"/>
              <c:showBubbleSize val="0"/>
            </c:dLbl>
            <c:dLbl>
              <c:idx val="15"/>
              <c:layout>
                <c:manualLayout>
                  <c:x val="-7.1483782417105556E-3"/>
                  <c:y val="-3.1154425368960029E-2"/>
                </c:manualLayout>
              </c:layout>
              <c:dLblPos val="r"/>
              <c:showLegendKey val="0"/>
              <c:showVal val="1"/>
              <c:showCatName val="0"/>
              <c:showSerName val="0"/>
              <c:showPercent val="0"/>
              <c:showBubbleSize val="0"/>
            </c:dLbl>
            <c:dLbl>
              <c:idx val="16"/>
              <c:layout>
                <c:manualLayout>
                  <c:x val="-2.2438898119386454E-2"/>
                  <c:y val="2.8954864248526311E-2"/>
                </c:manualLayout>
              </c:layout>
              <c:dLblPos val="r"/>
              <c:showLegendKey val="0"/>
              <c:showVal val="1"/>
              <c:showCatName val="0"/>
              <c:showSerName val="0"/>
              <c:showPercent val="0"/>
              <c:showBubbleSize val="0"/>
            </c:dLbl>
            <c:dLbl>
              <c:idx val="18"/>
              <c:layout>
                <c:manualLayout>
                  <c:x val="-3.1613210045991956E-2"/>
                  <c:y val="3.168710468568478E-2"/>
                </c:manualLayout>
              </c:layout>
              <c:dLblPos val="r"/>
              <c:showLegendKey val="0"/>
              <c:showVal val="1"/>
              <c:showCatName val="0"/>
              <c:showSerName val="0"/>
              <c:showPercent val="0"/>
              <c:showBubbleSize val="0"/>
            </c:dLbl>
            <c:dLbl>
              <c:idx val="19"/>
              <c:layout>
                <c:manualLayout>
                  <c:x val="-2.3967950107154037E-2"/>
                  <c:y val="3.168710468568478E-2"/>
                </c:manualLayout>
              </c:layout>
              <c:dLblPos val="r"/>
              <c:showLegendKey val="0"/>
              <c:showVal val="1"/>
              <c:showCatName val="0"/>
              <c:showSerName val="0"/>
              <c:showPercent val="0"/>
              <c:showBubbleSize val="0"/>
            </c:dLbl>
            <c:dLbl>
              <c:idx val="20"/>
              <c:layout>
                <c:manualLayout>
                  <c:x val="-2.0909846131618868E-2"/>
                  <c:y val="4.2616066434318658E-2"/>
                </c:manualLayout>
              </c:layout>
              <c:dLblPos val="r"/>
              <c:showLegendKey val="0"/>
              <c:showVal val="1"/>
              <c:showCatName val="0"/>
              <c:showSerName val="0"/>
              <c:showPercent val="0"/>
              <c:showBubbleSize val="0"/>
            </c:dLbl>
            <c:dLbl>
              <c:idx val="21"/>
              <c:layout>
                <c:manualLayout>
                  <c:x val="-2.1806842728729705E-2"/>
                  <c:y val="3.1284153005464478E-2"/>
                </c:manualLayout>
              </c:layout>
              <c:dLblPos val="r"/>
              <c:showLegendKey val="0"/>
              <c:showVal val="1"/>
              <c:showCatName val="0"/>
              <c:showSerName val="0"/>
              <c:showPercent val="0"/>
              <c:showBubbleSize val="0"/>
            </c:dLbl>
            <c:spPr>
              <a:noFill/>
              <a:ln>
                <a:noFill/>
              </a:ln>
            </c:spPr>
            <c:txPr>
              <a:bodyPr/>
              <a:lstStyle/>
              <a:p>
                <a:pPr>
                  <a:defRPr sz="2000" b="1">
                    <a:solidFill>
                      <a:schemeClr val="bg1">
                        <a:lumMod val="50000"/>
                      </a:schemeClr>
                    </a:solidFill>
                    <a:latin typeface="Arial" pitchFamily="34" charset="0"/>
                    <a:cs typeface="Arial" pitchFamily="34" charset="0"/>
                  </a:defRPr>
                </a:pPr>
                <a:endParaRPr lang="en-US"/>
              </a:p>
            </c:txPr>
            <c:dLblPos val="t"/>
            <c:showLegendKey val="0"/>
            <c:showVal val="1"/>
            <c:showCatName val="0"/>
            <c:showSerName val="0"/>
            <c:showPercent val="0"/>
            <c:showBubbleSize val="0"/>
            <c:showLeaderLines val="0"/>
          </c:dLbls>
          <c:cat>
            <c:numRef>
              <c:f>Sheet1!$A$2:$A$6</c:f>
              <c:numCache>
                <c:formatCode>m/d/yyyy</c:formatCode>
                <c:ptCount val="5"/>
                <c:pt idx="0">
                  <c:v>41019</c:v>
                </c:pt>
                <c:pt idx="1">
                  <c:v>40821</c:v>
                </c:pt>
                <c:pt idx="2">
                  <c:v>40732</c:v>
                </c:pt>
                <c:pt idx="3">
                  <c:v>40625</c:v>
                </c:pt>
                <c:pt idx="4">
                  <c:v>40484</c:v>
                </c:pt>
              </c:numCache>
            </c:numRef>
          </c:cat>
          <c:val>
            <c:numRef>
              <c:f>Sheet1!$C$2:$C$6</c:f>
              <c:numCache>
                <c:formatCode>General</c:formatCode>
                <c:ptCount val="5"/>
                <c:pt idx="0">
                  <c:v>30</c:v>
                </c:pt>
                <c:pt idx="1">
                  <c:v>15</c:v>
                </c:pt>
                <c:pt idx="2">
                  <c:v>22</c:v>
                </c:pt>
                <c:pt idx="3">
                  <c:v>21</c:v>
                </c:pt>
                <c:pt idx="4">
                  <c:v>9</c:v>
                </c:pt>
              </c:numCache>
            </c:numRef>
          </c:val>
          <c:smooth val="0"/>
        </c:ser>
        <c:dLbls>
          <c:showLegendKey val="0"/>
          <c:showVal val="0"/>
          <c:showCatName val="0"/>
          <c:showSerName val="0"/>
          <c:showPercent val="0"/>
          <c:showBubbleSize val="0"/>
        </c:dLbls>
        <c:marker val="1"/>
        <c:smooth val="0"/>
        <c:axId val="62496128"/>
        <c:axId val="62497920"/>
      </c:lineChart>
      <c:dateAx>
        <c:axId val="62496128"/>
        <c:scaling>
          <c:orientation val="minMax"/>
          <c:max val="41034"/>
          <c:min val="40484"/>
        </c:scaling>
        <c:delete val="0"/>
        <c:axPos val="b"/>
        <c:numFmt formatCode="[$-409]mmm\-yy;@" sourceLinked="0"/>
        <c:majorTickMark val="out"/>
        <c:minorTickMark val="none"/>
        <c:tickLblPos val="nextTo"/>
        <c:txPr>
          <a:bodyPr/>
          <a:lstStyle/>
          <a:p>
            <a:pPr>
              <a:defRPr sz="1400">
                <a:solidFill>
                  <a:schemeClr val="tx1">
                    <a:lumMod val="75000"/>
                    <a:lumOff val="25000"/>
                  </a:schemeClr>
                </a:solidFill>
                <a:latin typeface="Arial" pitchFamily="34" charset="0"/>
                <a:cs typeface="Arial" pitchFamily="34" charset="0"/>
              </a:defRPr>
            </a:pPr>
            <a:endParaRPr lang="en-US"/>
          </a:p>
        </c:txPr>
        <c:crossAx val="62497920"/>
        <c:crosses val="autoZero"/>
        <c:auto val="1"/>
        <c:lblOffset val="100"/>
        <c:baseTimeUnit val="days"/>
        <c:majorUnit val="105"/>
        <c:majorTimeUnit val="days"/>
      </c:dateAx>
      <c:valAx>
        <c:axId val="62497920"/>
        <c:scaling>
          <c:orientation val="minMax"/>
          <c:max val="100"/>
        </c:scaling>
        <c:delete val="0"/>
        <c:axPos val="l"/>
        <c:majorGridlines>
          <c:spPr>
            <a:ln>
              <a:solidFill>
                <a:schemeClr val="bg1">
                  <a:lumMod val="50000"/>
                  <a:alpha val="75000"/>
                </a:schemeClr>
              </a:solidFill>
              <a:prstDash val="dash"/>
            </a:ln>
          </c:spPr>
        </c:majorGridlines>
        <c:numFmt formatCode="@" sourceLinked="0"/>
        <c:majorTickMark val="out"/>
        <c:minorTickMark val="none"/>
        <c:tickLblPos val="nextTo"/>
        <c:spPr>
          <a:noFill/>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62496128"/>
        <c:crosses val="autoZero"/>
        <c:crossBetween val="midCat"/>
        <c:majorUnit val="20"/>
      </c:valAx>
      <c:spPr>
        <a:noFill/>
        <a:ln>
          <a:noFill/>
        </a:ln>
      </c:spPr>
    </c:plotArea>
    <c:legend>
      <c:legendPos val="t"/>
      <c:layout>
        <c:manualLayout>
          <c:xMode val="edge"/>
          <c:yMode val="edge"/>
          <c:x val="0.24561435904582724"/>
          <c:y val="6.8306010928961755E-2"/>
          <c:w val="0.5131691107418912"/>
          <c:h val="5.8698420894109544E-2"/>
        </c:manualLayout>
      </c:layout>
      <c:overlay val="0"/>
      <c:spPr>
        <a:noFill/>
        <a:ln>
          <a:noFill/>
        </a:ln>
      </c:spPr>
      <c:txPr>
        <a:bodyPr/>
        <a:lstStyle/>
        <a:p>
          <a:pPr>
            <a:defRPr sz="1800">
              <a:latin typeface="Arial" pitchFamily="34" charset="0"/>
              <a:cs typeface="Arial" pitchFamily="34" charset="0"/>
            </a:defRPr>
          </a:pPr>
          <a:endParaRPr lang="en-US"/>
        </a:p>
      </c:txPr>
    </c:legend>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4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35374631268436574"/>
          <c:y val="9.7901381659188449E-2"/>
          <c:w val="0.62264011799410024"/>
          <c:h val="0.81626216457088507"/>
        </c:manualLayout>
      </c:layout>
      <c:barChart>
        <c:barDir val="bar"/>
        <c:grouping val="clustered"/>
        <c:varyColors val="0"/>
        <c:ser>
          <c:idx val="0"/>
          <c:order val="0"/>
          <c:tx>
            <c:strRef>
              <c:f>Sheet1!$B$1</c:f>
              <c:strCache>
                <c:ptCount val="1"/>
                <c:pt idx="0">
                  <c:v>North</c:v>
                </c:pt>
              </c:strCache>
            </c:strRef>
          </c:tx>
          <c:spPr>
            <a:solidFill>
              <a:schemeClr val="bg1">
                <a:lumMod val="50000"/>
              </a:schemeClr>
            </a:solidFill>
          </c:spPr>
          <c:invertIfNegative val="0"/>
          <c:dLbls>
            <c:txPr>
              <a:bodyPr/>
              <a:lstStyle/>
              <a:p>
                <a:pPr>
                  <a:defRPr sz="18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Security</c:v>
                </c:pt>
                <c:pt idx="1">
                  <c:v>Corruption</c:v>
                </c:pt>
                <c:pt idx="2">
                  <c:v>Basic services</c:v>
                </c:pt>
                <c:pt idx="3">
                  <c:v>Jobs and unemployment</c:v>
                </c:pt>
              </c:strCache>
            </c:strRef>
          </c:cat>
          <c:val>
            <c:numRef>
              <c:f>Sheet1!$B$2:$B$5</c:f>
              <c:numCache>
                <c:formatCode>General</c:formatCode>
                <c:ptCount val="4"/>
                <c:pt idx="0">
                  <c:v>9</c:v>
                </c:pt>
                <c:pt idx="1">
                  <c:v>54</c:v>
                </c:pt>
                <c:pt idx="2">
                  <c:v>6</c:v>
                </c:pt>
                <c:pt idx="3">
                  <c:v>58</c:v>
                </c:pt>
              </c:numCache>
            </c:numRef>
          </c:val>
        </c:ser>
        <c:ser>
          <c:idx val="1"/>
          <c:order val="1"/>
          <c:tx>
            <c:strRef>
              <c:f>Sheet1!$C$1</c:f>
              <c:strCache>
                <c:ptCount val="1"/>
                <c:pt idx="0">
                  <c:v>South</c:v>
                </c:pt>
              </c:strCache>
            </c:strRef>
          </c:tx>
          <c:spPr>
            <a:solidFill>
              <a:schemeClr val="bg1">
                <a:lumMod val="65000"/>
              </a:schemeClr>
            </a:solidFill>
          </c:spPr>
          <c:invertIfNegative val="0"/>
          <c:dLbls>
            <c:txPr>
              <a:bodyPr/>
              <a:lstStyle/>
              <a:p>
                <a:pPr>
                  <a:defRPr sz="18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Security</c:v>
                </c:pt>
                <c:pt idx="1">
                  <c:v>Corruption</c:v>
                </c:pt>
                <c:pt idx="2">
                  <c:v>Basic services</c:v>
                </c:pt>
                <c:pt idx="3">
                  <c:v>Jobs and unemployment</c:v>
                </c:pt>
              </c:strCache>
            </c:strRef>
          </c:cat>
          <c:val>
            <c:numRef>
              <c:f>Sheet1!$C$2:$C$5</c:f>
              <c:numCache>
                <c:formatCode>General</c:formatCode>
                <c:ptCount val="4"/>
                <c:pt idx="0">
                  <c:v>19</c:v>
                </c:pt>
                <c:pt idx="1">
                  <c:v>10</c:v>
                </c:pt>
                <c:pt idx="2">
                  <c:v>71</c:v>
                </c:pt>
                <c:pt idx="3">
                  <c:v>62</c:v>
                </c:pt>
              </c:numCache>
            </c:numRef>
          </c:val>
        </c:ser>
        <c:ser>
          <c:idx val="2"/>
          <c:order val="2"/>
          <c:tx>
            <c:strRef>
              <c:f>Sheet1!$D$1</c:f>
              <c:strCache>
                <c:ptCount val="1"/>
                <c:pt idx="0">
                  <c:v>West</c:v>
                </c:pt>
              </c:strCache>
            </c:strRef>
          </c:tx>
          <c:invertIfNegative val="0"/>
          <c:dLbls>
            <c:txPr>
              <a:bodyPr/>
              <a:lstStyle/>
              <a:p>
                <a:pPr>
                  <a:defRPr sz="18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Security</c:v>
                </c:pt>
                <c:pt idx="1">
                  <c:v>Corruption</c:v>
                </c:pt>
                <c:pt idx="2">
                  <c:v>Basic services</c:v>
                </c:pt>
                <c:pt idx="3">
                  <c:v>Jobs and unemployment</c:v>
                </c:pt>
              </c:strCache>
            </c:strRef>
          </c:cat>
          <c:val>
            <c:numRef>
              <c:f>Sheet1!$D$2:$D$5</c:f>
              <c:numCache>
                <c:formatCode>General</c:formatCode>
                <c:ptCount val="4"/>
                <c:pt idx="0">
                  <c:v>47</c:v>
                </c:pt>
                <c:pt idx="1">
                  <c:v>19</c:v>
                </c:pt>
                <c:pt idx="2">
                  <c:v>29</c:v>
                </c:pt>
                <c:pt idx="3">
                  <c:v>47</c:v>
                </c:pt>
              </c:numCache>
            </c:numRef>
          </c:val>
        </c:ser>
        <c:ser>
          <c:idx val="3"/>
          <c:order val="3"/>
          <c:tx>
            <c:strRef>
              <c:f>Sheet1!$E$1</c:f>
              <c:strCache>
                <c:ptCount val="1"/>
                <c:pt idx="0">
                  <c:v>Baghdad</c:v>
                </c:pt>
              </c:strCache>
            </c:strRef>
          </c:tx>
          <c:spPr>
            <a:solidFill>
              <a:srgbClr val="6DB33F"/>
            </a:solidFill>
          </c:spPr>
          <c:invertIfNegative val="0"/>
          <c:dLbls>
            <c:txPr>
              <a:bodyPr/>
              <a:lstStyle/>
              <a:p>
                <a:pPr>
                  <a:defRPr sz="18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Security</c:v>
                </c:pt>
                <c:pt idx="1">
                  <c:v>Corruption</c:v>
                </c:pt>
                <c:pt idx="2">
                  <c:v>Basic services</c:v>
                </c:pt>
                <c:pt idx="3">
                  <c:v>Jobs and unemployment</c:v>
                </c:pt>
              </c:strCache>
            </c:strRef>
          </c:cat>
          <c:val>
            <c:numRef>
              <c:f>Sheet1!$E$2:$E$5</c:f>
              <c:numCache>
                <c:formatCode>General</c:formatCode>
                <c:ptCount val="4"/>
                <c:pt idx="0">
                  <c:v>28</c:v>
                </c:pt>
                <c:pt idx="1">
                  <c:v>31</c:v>
                </c:pt>
                <c:pt idx="2">
                  <c:v>31</c:v>
                </c:pt>
                <c:pt idx="3">
                  <c:v>51</c:v>
                </c:pt>
              </c:numCache>
            </c:numRef>
          </c:val>
        </c:ser>
        <c:dLbls>
          <c:showLegendKey val="0"/>
          <c:showVal val="0"/>
          <c:showCatName val="0"/>
          <c:showSerName val="0"/>
          <c:showPercent val="0"/>
          <c:showBubbleSize val="0"/>
        </c:dLbls>
        <c:gapWidth val="42"/>
        <c:axId val="66559360"/>
        <c:axId val="66569344"/>
      </c:barChart>
      <c:catAx>
        <c:axId val="66559360"/>
        <c:scaling>
          <c:orientation val="minMax"/>
        </c:scaling>
        <c:delete val="0"/>
        <c:axPos val="l"/>
        <c:numFmt formatCode="General" sourceLinked="1"/>
        <c:majorTickMark val="out"/>
        <c:minorTickMark val="none"/>
        <c:tickLblPos val="nextTo"/>
        <c:txPr>
          <a:bodyPr/>
          <a:lstStyle/>
          <a:p>
            <a:pPr>
              <a:defRPr b="1" baseline="0"/>
            </a:pPr>
            <a:endParaRPr lang="en-US"/>
          </a:p>
        </c:txPr>
        <c:crossAx val="66569344"/>
        <c:crosses val="autoZero"/>
        <c:auto val="0"/>
        <c:lblAlgn val="ctr"/>
        <c:lblOffset val="100"/>
        <c:noMultiLvlLbl val="0"/>
      </c:catAx>
      <c:valAx>
        <c:axId val="66569344"/>
        <c:scaling>
          <c:orientation val="minMax"/>
        </c:scaling>
        <c:delete val="0"/>
        <c:axPos val="b"/>
        <c:majorGridlines>
          <c:spPr>
            <a:ln>
              <a:solidFill>
                <a:schemeClr val="tx1">
                  <a:lumMod val="50000"/>
                  <a:lumOff val="50000"/>
                </a:schemeClr>
              </a:solidFill>
              <a:prstDash val="dash"/>
            </a:ln>
          </c:spPr>
        </c:majorGridlines>
        <c:numFmt formatCode="General" sourceLinked="1"/>
        <c:majorTickMark val="out"/>
        <c:minorTickMark val="none"/>
        <c:tickLblPos val="nextTo"/>
        <c:spPr>
          <a:ln>
            <a:noFill/>
          </a:ln>
        </c:spPr>
        <c:crossAx val="66559360"/>
        <c:crosses val="autoZero"/>
        <c:crossBetween val="between"/>
        <c:majorUnit val="20"/>
      </c:valAx>
    </c:plotArea>
    <c:legend>
      <c:legendPos val="t"/>
      <c:layout>
        <c:manualLayout>
          <c:xMode val="edge"/>
          <c:yMode val="edge"/>
          <c:x val="0.36343611362738948"/>
          <c:y val="1.3577961877359572E-2"/>
          <c:w val="0.51245371983369337"/>
          <c:h val="7.0358004882079148E-2"/>
        </c:manualLayout>
      </c:layout>
      <c:overlay val="0"/>
      <c:txPr>
        <a:bodyPr/>
        <a:lstStyle/>
        <a:p>
          <a:pPr>
            <a:defRPr b="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6578373649239789"/>
          <c:y val="6.0518621901237898E-2"/>
          <c:w val="0.5596659299166552"/>
          <c:h val="0.82551431549916476"/>
        </c:manualLayout>
      </c:layout>
      <c:barChart>
        <c:barDir val="bar"/>
        <c:grouping val="stacked"/>
        <c:varyColors val="0"/>
        <c:ser>
          <c:idx val="0"/>
          <c:order val="0"/>
          <c:tx>
            <c:strRef>
              <c:f>Sheet1!$B$1</c:f>
              <c:strCache>
                <c:ptCount val="1"/>
                <c:pt idx="0">
                  <c:v>Worse</c:v>
                </c:pt>
              </c:strCache>
            </c:strRef>
          </c:tx>
          <c:invertIfNegative val="0"/>
          <c:dLbls>
            <c:numFmt formatCode="#,##0;[White]#,##0" sourceLinked="0"/>
            <c:txPr>
              <a:bodyPr/>
              <a:lstStyle/>
              <a:p>
                <a:pPr>
                  <a:defRPr sz="1800" b="1"/>
                </a:pPr>
                <a:endParaRPr lang="en-US"/>
              </a:p>
            </c:txPr>
            <c:showLegendKey val="0"/>
            <c:showVal val="1"/>
            <c:showCatName val="0"/>
            <c:showSerName val="0"/>
            <c:showPercent val="0"/>
            <c:showBubbleSize val="0"/>
            <c:showLeaderLines val="0"/>
          </c:dLbls>
          <c:cat>
            <c:strRef>
              <c:f>Sheet1!$A$2:$A$14</c:f>
              <c:strCache>
                <c:ptCount val="10"/>
                <c:pt idx="0">
                  <c:v>Corruption</c:v>
                </c:pt>
                <c:pt idx="1">
                  <c:v>Job opportunities</c:v>
                </c:pt>
                <c:pt idx="2">
                  <c:v>Political instability</c:v>
                </c:pt>
                <c:pt idx="3">
                  <c:v>Distribution of oil revenues</c:v>
                </c:pt>
                <c:pt idx="4">
                  <c:v>Sectarianism</c:v>
                </c:pt>
                <c:pt idx="5">
                  <c:v>Development of the oil industry</c:v>
                </c:pt>
                <c:pt idx="6">
                  <c:v>Housing</c:v>
                </c:pt>
                <c:pt idx="7">
                  <c:v>Security</c:v>
                </c:pt>
                <c:pt idx="8">
                  <c:v>Electricity supply</c:v>
                </c:pt>
                <c:pt idx="9">
                  <c:v>Water supply</c:v>
                </c:pt>
              </c:strCache>
            </c:strRef>
          </c:cat>
          <c:val>
            <c:numRef>
              <c:f>Sheet1!$B$2:$B$14</c:f>
              <c:numCache>
                <c:formatCode>General</c:formatCode>
                <c:ptCount val="10"/>
                <c:pt idx="0">
                  <c:v>-79</c:v>
                </c:pt>
                <c:pt idx="1">
                  <c:v>-79</c:v>
                </c:pt>
                <c:pt idx="2">
                  <c:v>-63</c:v>
                </c:pt>
                <c:pt idx="3">
                  <c:v>-61</c:v>
                </c:pt>
                <c:pt idx="4">
                  <c:v>-60</c:v>
                </c:pt>
                <c:pt idx="5">
                  <c:v>-47</c:v>
                </c:pt>
                <c:pt idx="6">
                  <c:v>-43</c:v>
                </c:pt>
                <c:pt idx="7">
                  <c:v>-38</c:v>
                </c:pt>
                <c:pt idx="8">
                  <c:v>-15</c:v>
                </c:pt>
                <c:pt idx="9">
                  <c:v>-7</c:v>
                </c:pt>
              </c:numCache>
            </c:numRef>
          </c:val>
        </c:ser>
        <c:ser>
          <c:idx val="1"/>
          <c:order val="1"/>
          <c:tx>
            <c:strRef>
              <c:f>Sheet1!$C$1</c:f>
              <c:strCache>
                <c:ptCount val="1"/>
                <c:pt idx="0">
                  <c:v>Better</c:v>
                </c:pt>
              </c:strCache>
            </c:strRef>
          </c:tx>
          <c:invertIfNegative val="0"/>
          <c:dLbls>
            <c:txPr>
              <a:bodyPr/>
              <a:lstStyle/>
              <a:p>
                <a:pPr>
                  <a:defRPr sz="1800" b="1">
                    <a:solidFill>
                      <a:schemeClr val="bg1"/>
                    </a:solidFill>
                  </a:defRPr>
                </a:pPr>
                <a:endParaRPr lang="en-US"/>
              </a:p>
            </c:txPr>
            <c:dLblPos val="ctr"/>
            <c:showLegendKey val="0"/>
            <c:showVal val="1"/>
            <c:showCatName val="0"/>
            <c:showSerName val="0"/>
            <c:showPercent val="0"/>
            <c:showBubbleSize val="0"/>
            <c:showLeaderLines val="0"/>
          </c:dLbls>
          <c:cat>
            <c:strRef>
              <c:f>Sheet1!$A$2:$A$14</c:f>
              <c:strCache>
                <c:ptCount val="10"/>
                <c:pt idx="0">
                  <c:v>Corruption</c:v>
                </c:pt>
                <c:pt idx="1">
                  <c:v>Job opportunities</c:v>
                </c:pt>
                <c:pt idx="2">
                  <c:v>Political instability</c:v>
                </c:pt>
                <c:pt idx="3">
                  <c:v>Distribution of oil revenues</c:v>
                </c:pt>
                <c:pt idx="4">
                  <c:v>Sectarianism</c:v>
                </c:pt>
                <c:pt idx="5">
                  <c:v>Development of the oil industry</c:v>
                </c:pt>
                <c:pt idx="6">
                  <c:v>Housing</c:v>
                </c:pt>
                <c:pt idx="7">
                  <c:v>Security</c:v>
                </c:pt>
                <c:pt idx="8">
                  <c:v>Electricity supply</c:v>
                </c:pt>
                <c:pt idx="9">
                  <c:v>Water supply</c:v>
                </c:pt>
              </c:strCache>
            </c:strRef>
          </c:cat>
          <c:val>
            <c:numRef>
              <c:f>Sheet1!$C$2:$C$14</c:f>
              <c:numCache>
                <c:formatCode>General</c:formatCode>
                <c:ptCount val="10"/>
                <c:pt idx="0">
                  <c:v>15</c:v>
                </c:pt>
                <c:pt idx="1">
                  <c:v>17</c:v>
                </c:pt>
                <c:pt idx="2">
                  <c:v>27</c:v>
                </c:pt>
                <c:pt idx="3">
                  <c:v>26</c:v>
                </c:pt>
                <c:pt idx="4">
                  <c:v>28</c:v>
                </c:pt>
                <c:pt idx="5">
                  <c:v>28</c:v>
                </c:pt>
                <c:pt idx="6">
                  <c:v>48</c:v>
                </c:pt>
                <c:pt idx="7">
                  <c:v>56</c:v>
                </c:pt>
                <c:pt idx="8">
                  <c:v>80</c:v>
                </c:pt>
                <c:pt idx="9">
                  <c:v>89</c:v>
                </c:pt>
              </c:numCache>
            </c:numRef>
          </c:val>
        </c:ser>
        <c:dLbls>
          <c:showLegendKey val="0"/>
          <c:showVal val="0"/>
          <c:showCatName val="0"/>
          <c:showSerName val="0"/>
          <c:showPercent val="0"/>
          <c:showBubbleSize val="0"/>
        </c:dLbls>
        <c:gapWidth val="54"/>
        <c:overlap val="100"/>
        <c:axId val="66442752"/>
        <c:axId val="66444288"/>
      </c:barChart>
      <c:catAx>
        <c:axId val="66442752"/>
        <c:scaling>
          <c:orientation val="minMax"/>
        </c:scaling>
        <c:delete val="0"/>
        <c:axPos val="l"/>
        <c:majorTickMark val="out"/>
        <c:minorTickMark val="out"/>
        <c:tickLblPos val="low"/>
        <c:txPr>
          <a:bodyPr/>
          <a:lstStyle/>
          <a:p>
            <a:pPr>
              <a:defRPr b="1"/>
            </a:pPr>
            <a:endParaRPr lang="en-US"/>
          </a:p>
        </c:txPr>
        <c:crossAx val="66444288"/>
        <c:crosses val="autoZero"/>
        <c:auto val="0"/>
        <c:lblAlgn val="ctr"/>
        <c:lblOffset val="100"/>
        <c:noMultiLvlLbl val="0"/>
      </c:catAx>
      <c:valAx>
        <c:axId val="66444288"/>
        <c:scaling>
          <c:orientation val="minMax"/>
          <c:max val="100"/>
          <c:min val="-100"/>
        </c:scaling>
        <c:delete val="0"/>
        <c:axPos val="b"/>
        <c:majorGridlines>
          <c:spPr>
            <a:ln>
              <a:solidFill>
                <a:schemeClr val="tx1">
                  <a:lumMod val="50000"/>
                  <a:lumOff val="50000"/>
                </a:schemeClr>
              </a:solidFill>
              <a:prstDash val="dash"/>
            </a:ln>
          </c:spPr>
        </c:majorGridlines>
        <c:numFmt formatCode="General" sourceLinked="0"/>
        <c:majorTickMark val="out"/>
        <c:minorTickMark val="none"/>
        <c:tickLblPos val="nextTo"/>
        <c:spPr>
          <a:ln>
            <a:noFill/>
          </a:ln>
        </c:spPr>
        <c:crossAx val="66442752"/>
        <c:crosses val="autoZero"/>
        <c:crossBetween val="between"/>
        <c:majorUnit val="20"/>
      </c:valAx>
    </c:plotArea>
    <c:legend>
      <c:legendPos val="t"/>
      <c:layout>
        <c:manualLayout>
          <c:xMode val="edge"/>
          <c:yMode val="edge"/>
          <c:x val="0.45613401943178156"/>
          <c:y val="4.6195190439829144E-4"/>
          <c:w val="0.2724464566929134"/>
          <c:h val="7.6748213621377528E-2"/>
        </c:manualLayout>
      </c:layout>
      <c:overlay val="0"/>
      <c:txPr>
        <a:bodyPr/>
        <a:lstStyle/>
        <a:p>
          <a:pPr>
            <a:defRPr sz="1800"/>
          </a:pPr>
          <a:endParaRPr lang="en-US"/>
        </a:p>
      </c:txPr>
    </c:legend>
    <c:plotVisOnly val="1"/>
    <c:dispBlanksAs val="gap"/>
    <c:showDLblsOverMax val="0"/>
  </c:chart>
  <c:txPr>
    <a:bodyPr/>
    <a:lstStyle/>
    <a:p>
      <a:pPr>
        <a:defRPr sz="1400" b="0"/>
      </a:pPr>
      <a:endParaRPr lang="en-US"/>
    </a:p>
  </c:txPr>
  <c:externalData r:id="rId1">
    <c:autoUpdate val="0"/>
  </c:externalData>
</c:chartSpace>
</file>

<file path=ppt/charts/chart4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0077738637933419"/>
          <c:y val="0.20203081921105825"/>
          <c:w val="0.56606840263388125"/>
          <c:h val="0.7223215838263497"/>
        </c:manualLayout>
      </c:layout>
      <c:barChart>
        <c:barDir val="bar"/>
        <c:grouping val="stacked"/>
        <c:varyColors val="0"/>
        <c:ser>
          <c:idx val="0"/>
          <c:order val="0"/>
          <c:tx>
            <c:strRef>
              <c:f>Sheet1!$B$1</c:f>
              <c:strCache>
                <c:ptCount val="1"/>
                <c:pt idx="0">
                  <c:v>N. Barzani*</c:v>
                </c:pt>
              </c:strCache>
            </c:strRef>
          </c:tx>
          <c:spPr>
            <a:solidFill>
              <a:schemeClr val="accent2"/>
            </a:solidFill>
            <a:ln>
              <a:noFill/>
            </a:ln>
            <a:effectLst/>
          </c:spPr>
          <c:invertIfNegative val="0"/>
          <c:dLbls>
            <c:spPr>
              <a:noFill/>
              <a:ln>
                <a:noFill/>
              </a:ln>
            </c:spPr>
            <c:txPr>
              <a:bodyPr/>
              <a:lstStyle/>
              <a:p>
                <a:pPr>
                  <a:defRPr sz="1800" b="1">
                    <a:solidFill>
                      <a:schemeClr val="bg1"/>
                    </a:solidFill>
                  </a:defRPr>
                </a:pPr>
                <a:endParaRPr lang="en-US"/>
              </a:p>
            </c:txPr>
            <c:showLegendKey val="0"/>
            <c:showVal val="1"/>
            <c:showCatName val="0"/>
            <c:showSerName val="0"/>
            <c:showPercent val="0"/>
            <c:showBubbleSize val="0"/>
            <c:showLeaderLines val="0"/>
          </c:dLbls>
          <c:cat>
            <c:strRef>
              <c:f>Sheet1!$A$2:$A$12</c:f>
              <c:strCache>
                <c:ptCount val="11"/>
                <c:pt idx="0">
                  <c:v>Helping the poor</c:v>
                </c:pt>
                <c:pt idx="1">
                  <c:v>Improving basic services</c:v>
                </c:pt>
                <c:pt idx="2">
                  <c:v>Fights corruption</c:v>
                </c:pt>
                <c:pt idx="3">
                  <c:v>Ending sectarianism</c:v>
                </c:pt>
                <c:pt idx="4">
                  <c:v>Uniting Iraq</c:v>
                </c:pt>
                <c:pt idx="5">
                  <c:v>Cares about people like you</c:v>
                </c:pt>
                <c:pt idx="6">
                  <c:v>Bringing independence to Kurdistan</c:v>
                </c:pt>
                <c:pt idx="7">
                  <c:v>Can bring political stability</c:v>
                </c:pt>
                <c:pt idx="8">
                  <c:v>Creating jobs</c:v>
                </c:pt>
                <c:pt idx="9">
                  <c:v>Improving security</c:v>
                </c:pt>
                <c:pt idx="10">
                  <c:v>Making Kurdistan stronger</c:v>
                </c:pt>
              </c:strCache>
            </c:strRef>
          </c:cat>
          <c:val>
            <c:numRef>
              <c:f>Sheet1!$B$2:$B$12</c:f>
              <c:numCache>
                <c:formatCode>General</c:formatCode>
                <c:ptCount val="11"/>
                <c:pt idx="0">
                  <c:v>36</c:v>
                </c:pt>
                <c:pt idx="1">
                  <c:v>38</c:v>
                </c:pt>
                <c:pt idx="2">
                  <c:v>31</c:v>
                </c:pt>
                <c:pt idx="3">
                  <c:v>33</c:v>
                </c:pt>
                <c:pt idx="4">
                  <c:v>26</c:v>
                </c:pt>
                <c:pt idx="5">
                  <c:v>34</c:v>
                </c:pt>
                <c:pt idx="6">
                  <c:v>35</c:v>
                </c:pt>
                <c:pt idx="7">
                  <c:v>33</c:v>
                </c:pt>
                <c:pt idx="8">
                  <c:v>40</c:v>
                </c:pt>
                <c:pt idx="9">
                  <c:v>39</c:v>
                </c:pt>
                <c:pt idx="10">
                  <c:v>43</c:v>
                </c:pt>
              </c:numCache>
            </c:numRef>
          </c:val>
        </c:ser>
        <c:ser>
          <c:idx val="1"/>
          <c:order val="1"/>
          <c:tx>
            <c:strRef>
              <c:f>Sheet1!$C$1</c:f>
              <c:strCache>
                <c:ptCount val="1"/>
                <c:pt idx="0">
                  <c:v>Maliki</c:v>
                </c:pt>
              </c:strCache>
            </c:strRef>
          </c:tx>
          <c:spPr>
            <a:solidFill>
              <a:srgbClr val="00B050"/>
            </a:solidFill>
            <a:ln>
              <a:noFill/>
            </a:ln>
            <a:effectLst/>
          </c:spPr>
          <c:invertIfNegative val="0"/>
          <c:dLbls>
            <c:dLbl>
              <c:idx val="7"/>
              <c:layout>
                <c:manualLayout>
                  <c:x val="0"/>
                  <c:y val="2.6789637430734547E-3"/>
                </c:manualLayout>
              </c:layout>
              <c:dLblPos val="ctr"/>
              <c:showLegendKey val="0"/>
              <c:showVal val="1"/>
              <c:showCatName val="0"/>
              <c:showSerName val="0"/>
              <c:showPercent val="0"/>
              <c:showBubbleSize val="0"/>
            </c:dLbl>
            <c:txPr>
              <a:bodyPr/>
              <a:lstStyle/>
              <a:p>
                <a:pPr>
                  <a:defRPr sz="1800" b="1">
                    <a:solidFill>
                      <a:schemeClr val="bg1"/>
                    </a:solidFill>
                  </a:defRPr>
                </a:pPr>
                <a:endParaRPr lang="en-US"/>
              </a:p>
            </c:txPr>
            <c:dLblPos val="ctr"/>
            <c:showLegendKey val="0"/>
            <c:showVal val="1"/>
            <c:showCatName val="0"/>
            <c:showSerName val="0"/>
            <c:showPercent val="0"/>
            <c:showBubbleSize val="0"/>
            <c:showLeaderLines val="0"/>
          </c:dLbls>
          <c:cat>
            <c:strRef>
              <c:f>Sheet1!$A$2:$A$12</c:f>
              <c:strCache>
                <c:ptCount val="11"/>
                <c:pt idx="0">
                  <c:v>Helping the poor</c:v>
                </c:pt>
                <c:pt idx="1">
                  <c:v>Improving basic services</c:v>
                </c:pt>
                <c:pt idx="2">
                  <c:v>Fights corruption</c:v>
                </c:pt>
                <c:pt idx="3">
                  <c:v>Ending sectarianism</c:v>
                </c:pt>
                <c:pt idx="4">
                  <c:v>Uniting Iraq</c:v>
                </c:pt>
                <c:pt idx="5">
                  <c:v>Cares about people like you</c:v>
                </c:pt>
                <c:pt idx="6">
                  <c:v>Bringing independence to Kurdistan</c:v>
                </c:pt>
                <c:pt idx="7">
                  <c:v>Can bring political stability</c:v>
                </c:pt>
                <c:pt idx="8">
                  <c:v>Creating jobs</c:v>
                </c:pt>
                <c:pt idx="9">
                  <c:v>Improving security</c:v>
                </c:pt>
                <c:pt idx="10">
                  <c:v>Making Kurdistan stronger</c:v>
                </c:pt>
              </c:strCache>
            </c:strRef>
          </c:cat>
          <c:val>
            <c:numRef>
              <c:f>Sheet1!$C$2:$C$12</c:f>
              <c:numCache>
                <c:formatCode>General</c:formatCode>
                <c:ptCount val="11"/>
                <c:pt idx="0">
                  <c:v>1</c:v>
                </c:pt>
                <c:pt idx="1">
                  <c:v>3</c:v>
                </c:pt>
                <c:pt idx="2">
                  <c:v>1</c:v>
                </c:pt>
                <c:pt idx="3">
                  <c:v>2</c:v>
                </c:pt>
                <c:pt idx="4">
                  <c:v>2</c:v>
                </c:pt>
                <c:pt idx="5">
                  <c:v>1</c:v>
                </c:pt>
                <c:pt idx="6">
                  <c:v>1</c:v>
                </c:pt>
                <c:pt idx="7">
                  <c:v>0</c:v>
                </c:pt>
                <c:pt idx="8">
                  <c:v>0</c:v>
                </c:pt>
                <c:pt idx="9">
                  <c:v>3</c:v>
                </c:pt>
                <c:pt idx="10">
                  <c:v>1</c:v>
                </c:pt>
              </c:numCache>
            </c:numRef>
          </c:val>
        </c:ser>
        <c:ser>
          <c:idx val="2"/>
          <c:order val="2"/>
          <c:tx>
            <c:strRef>
              <c:f>Sheet1!$D$1</c:f>
              <c:strCache>
                <c:ptCount val="1"/>
                <c:pt idx="0">
                  <c:v>All/none/other/DK/ref</c:v>
                </c:pt>
              </c:strCache>
            </c:strRef>
          </c:tx>
          <c:spPr>
            <a:solidFill>
              <a:schemeClr val="bg1">
                <a:lumMod val="65000"/>
              </a:schemeClr>
            </a:solidFill>
            <a:ln>
              <a:noFill/>
            </a:ln>
            <a:effectLst/>
          </c:spPr>
          <c:invertIfNegative val="0"/>
          <c:dLbls>
            <c:txPr>
              <a:bodyPr/>
              <a:lstStyle/>
              <a:p>
                <a:pPr>
                  <a:defRPr sz="1800" b="1">
                    <a:solidFill>
                      <a:schemeClr val="bg1"/>
                    </a:solidFill>
                  </a:defRPr>
                </a:pPr>
                <a:endParaRPr lang="en-US"/>
              </a:p>
            </c:txPr>
            <c:showLegendKey val="0"/>
            <c:showVal val="1"/>
            <c:showCatName val="0"/>
            <c:showSerName val="0"/>
            <c:showPercent val="0"/>
            <c:showBubbleSize val="0"/>
            <c:showLeaderLines val="0"/>
          </c:dLbls>
          <c:cat>
            <c:strRef>
              <c:f>Sheet1!$A$2:$A$12</c:f>
              <c:strCache>
                <c:ptCount val="11"/>
                <c:pt idx="0">
                  <c:v>Helping the poor</c:v>
                </c:pt>
                <c:pt idx="1">
                  <c:v>Improving basic services</c:v>
                </c:pt>
                <c:pt idx="2">
                  <c:v>Fights corruption</c:v>
                </c:pt>
                <c:pt idx="3">
                  <c:v>Ending sectarianism</c:v>
                </c:pt>
                <c:pt idx="4">
                  <c:v>Uniting Iraq</c:v>
                </c:pt>
                <c:pt idx="5">
                  <c:v>Cares about people like you</c:v>
                </c:pt>
                <c:pt idx="6">
                  <c:v>Bringing independence to Kurdistan</c:v>
                </c:pt>
                <c:pt idx="7">
                  <c:v>Can bring political stability</c:v>
                </c:pt>
                <c:pt idx="8">
                  <c:v>Creating jobs</c:v>
                </c:pt>
                <c:pt idx="9">
                  <c:v>Improving security</c:v>
                </c:pt>
                <c:pt idx="10">
                  <c:v>Making Kurdistan stronger</c:v>
                </c:pt>
              </c:strCache>
            </c:strRef>
          </c:cat>
          <c:val>
            <c:numRef>
              <c:f>Sheet1!$D$2:$D$12</c:f>
              <c:numCache>
                <c:formatCode>General</c:formatCode>
                <c:ptCount val="11"/>
                <c:pt idx="0">
                  <c:v>21</c:v>
                </c:pt>
                <c:pt idx="1">
                  <c:v>19</c:v>
                </c:pt>
                <c:pt idx="2">
                  <c:v>23</c:v>
                </c:pt>
                <c:pt idx="3">
                  <c:v>30</c:v>
                </c:pt>
                <c:pt idx="4">
                  <c:v>52</c:v>
                </c:pt>
                <c:pt idx="5">
                  <c:v>32</c:v>
                </c:pt>
                <c:pt idx="6">
                  <c:v>26</c:v>
                </c:pt>
                <c:pt idx="7">
                  <c:v>38</c:v>
                </c:pt>
                <c:pt idx="8">
                  <c:v>29</c:v>
                </c:pt>
                <c:pt idx="9">
                  <c:v>32</c:v>
                </c:pt>
                <c:pt idx="10">
                  <c:v>25</c:v>
                </c:pt>
              </c:numCache>
            </c:numRef>
          </c:val>
        </c:ser>
        <c:ser>
          <c:idx val="3"/>
          <c:order val="3"/>
          <c:tx>
            <c:strRef>
              <c:f>Sheet1!$E$1</c:f>
              <c:strCache>
                <c:ptCount val="1"/>
                <c:pt idx="0">
                  <c:v>Mustafa</c:v>
                </c:pt>
              </c:strCache>
            </c:strRef>
          </c:tx>
          <c:spPr>
            <a:solidFill>
              <a:schemeClr val="accent4"/>
            </a:solidFill>
            <a:effectLst/>
          </c:spPr>
          <c:invertIfNegative val="0"/>
          <c:dLbls>
            <c:txPr>
              <a:bodyPr/>
              <a:lstStyle/>
              <a:p>
                <a:pPr>
                  <a:defRPr sz="1800" b="1">
                    <a:solidFill>
                      <a:schemeClr val="bg1"/>
                    </a:solidFill>
                  </a:defRPr>
                </a:pPr>
                <a:endParaRPr lang="en-US"/>
              </a:p>
            </c:txPr>
            <c:showLegendKey val="0"/>
            <c:showVal val="1"/>
            <c:showCatName val="0"/>
            <c:showSerName val="0"/>
            <c:showPercent val="0"/>
            <c:showBubbleSize val="0"/>
            <c:showLeaderLines val="0"/>
          </c:dLbls>
          <c:cat>
            <c:strRef>
              <c:f>Sheet1!$A$2:$A$12</c:f>
              <c:strCache>
                <c:ptCount val="11"/>
                <c:pt idx="0">
                  <c:v>Helping the poor</c:v>
                </c:pt>
                <c:pt idx="1">
                  <c:v>Improving basic services</c:v>
                </c:pt>
                <c:pt idx="2">
                  <c:v>Fights corruption</c:v>
                </c:pt>
                <c:pt idx="3">
                  <c:v>Ending sectarianism</c:v>
                </c:pt>
                <c:pt idx="4">
                  <c:v>Uniting Iraq</c:v>
                </c:pt>
                <c:pt idx="5">
                  <c:v>Cares about people like you</c:v>
                </c:pt>
                <c:pt idx="6">
                  <c:v>Bringing independence to Kurdistan</c:v>
                </c:pt>
                <c:pt idx="7">
                  <c:v>Can bring political stability</c:v>
                </c:pt>
                <c:pt idx="8">
                  <c:v>Creating jobs</c:v>
                </c:pt>
                <c:pt idx="9">
                  <c:v>Improving security</c:v>
                </c:pt>
                <c:pt idx="10">
                  <c:v>Making Kurdistan stronger</c:v>
                </c:pt>
              </c:strCache>
            </c:strRef>
          </c:cat>
          <c:val>
            <c:numRef>
              <c:f>Sheet1!$E$2:$E$12</c:f>
              <c:numCache>
                <c:formatCode>General</c:formatCode>
                <c:ptCount val="11"/>
                <c:pt idx="0">
                  <c:v>12</c:v>
                </c:pt>
                <c:pt idx="1">
                  <c:v>9</c:v>
                </c:pt>
                <c:pt idx="2">
                  <c:v>23</c:v>
                </c:pt>
                <c:pt idx="3">
                  <c:v>11</c:v>
                </c:pt>
                <c:pt idx="4">
                  <c:v>4</c:v>
                </c:pt>
                <c:pt idx="5">
                  <c:v>14</c:v>
                </c:pt>
                <c:pt idx="6">
                  <c:v>18</c:v>
                </c:pt>
                <c:pt idx="7">
                  <c:v>12</c:v>
                </c:pt>
                <c:pt idx="8">
                  <c:v>7</c:v>
                </c:pt>
                <c:pt idx="9">
                  <c:v>6</c:v>
                </c:pt>
                <c:pt idx="10">
                  <c:v>12</c:v>
                </c:pt>
              </c:numCache>
            </c:numRef>
          </c:val>
        </c:ser>
        <c:ser>
          <c:idx val="4"/>
          <c:order val="4"/>
          <c:tx>
            <c:strRef>
              <c:f>Sheet1!$F$1</c:f>
              <c:strCache>
                <c:ptCount val="1"/>
                <c:pt idx="0">
                  <c:v>Salih</c:v>
                </c:pt>
              </c:strCache>
            </c:strRef>
          </c:tx>
          <c:spPr>
            <a:solidFill>
              <a:schemeClr val="accent3"/>
            </a:solidFill>
          </c:spPr>
          <c:invertIfNegative val="0"/>
          <c:dLbls>
            <c:txPr>
              <a:bodyPr/>
              <a:lstStyle/>
              <a:p>
                <a:pPr>
                  <a:defRPr b="1">
                    <a:solidFill>
                      <a:schemeClr val="bg1"/>
                    </a:solidFill>
                  </a:defRPr>
                </a:pPr>
                <a:endParaRPr lang="en-US"/>
              </a:p>
            </c:txPr>
            <c:showLegendKey val="0"/>
            <c:showVal val="1"/>
            <c:showCatName val="0"/>
            <c:showSerName val="0"/>
            <c:showPercent val="0"/>
            <c:showBubbleSize val="0"/>
            <c:showLeaderLines val="0"/>
          </c:dLbls>
          <c:cat>
            <c:strRef>
              <c:f>Sheet1!$A$2:$A$12</c:f>
              <c:strCache>
                <c:ptCount val="11"/>
                <c:pt idx="0">
                  <c:v>Helping the poor</c:v>
                </c:pt>
                <c:pt idx="1">
                  <c:v>Improving basic services</c:v>
                </c:pt>
                <c:pt idx="2">
                  <c:v>Fights corruption</c:v>
                </c:pt>
                <c:pt idx="3">
                  <c:v>Ending sectarianism</c:v>
                </c:pt>
                <c:pt idx="4">
                  <c:v>Uniting Iraq</c:v>
                </c:pt>
                <c:pt idx="5">
                  <c:v>Cares about people like you</c:v>
                </c:pt>
                <c:pt idx="6">
                  <c:v>Bringing independence to Kurdistan</c:v>
                </c:pt>
                <c:pt idx="7">
                  <c:v>Can bring political stability</c:v>
                </c:pt>
                <c:pt idx="8">
                  <c:v>Creating jobs</c:v>
                </c:pt>
                <c:pt idx="9">
                  <c:v>Improving security</c:v>
                </c:pt>
                <c:pt idx="10">
                  <c:v>Making Kurdistan stronger</c:v>
                </c:pt>
              </c:strCache>
            </c:strRef>
          </c:cat>
          <c:val>
            <c:numRef>
              <c:f>Sheet1!$F$2:$F$12</c:f>
              <c:numCache>
                <c:formatCode>General</c:formatCode>
                <c:ptCount val="11"/>
                <c:pt idx="0">
                  <c:v>30</c:v>
                </c:pt>
                <c:pt idx="1">
                  <c:v>31</c:v>
                </c:pt>
                <c:pt idx="2">
                  <c:v>22</c:v>
                </c:pt>
                <c:pt idx="3">
                  <c:v>24</c:v>
                </c:pt>
                <c:pt idx="4">
                  <c:v>16</c:v>
                </c:pt>
                <c:pt idx="5">
                  <c:v>19</c:v>
                </c:pt>
                <c:pt idx="6">
                  <c:v>20</c:v>
                </c:pt>
                <c:pt idx="7">
                  <c:v>17</c:v>
                </c:pt>
                <c:pt idx="8">
                  <c:v>24</c:v>
                </c:pt>
                <c:pt idx="9">
                  <c:v>20</c:v>
                </c:pt>
                <c:pt idx="10">
                  <c:v>19</c:v>
                </c:pt>
              </c:numCache>
            </c:numRef>
          </c:val>
        </c:ser>
        <c:dLbls>
          <c:showLegendKey val="0"/>
          <c:showVal val="0"/>
          <c:showCatName val="0"/>
          <c:showSerName val="0"/>
          <c:showPercent val="0"/>
          <c:showBubbleSize val="0"/>
        </c:dLbls>
        <c:gapWidth val="25"/>
        <c:overlap val="100"/>
        <c:axId val="66485632"/>
        <c:axId val="66499712"/>
      </c:barChart>
      <c:catAx>
        <c:axId val="66485632"/>
        <c:scaling>
          <c:orientation val="minMax"/>
        </c:scaling>
        <c:delete val="0"/>
        <c:axPos val="l"/>
        <c:numFmt formatCode="General" sourceLinked="1"/>
        <c:majorTickMark val="out"/>
        <c:minorTickMark val="none"/>
        <c:tickLblPos val="nextTo"/>
        <c:txPr>
          <a:bodyPr/>
          <a:lstStyle/>
          <a:p>
            <a:pPr>
              <a:defRPr sz="1400" b="1"/>
            </a:pPr>
            <a:endParaRPr lang="en-US"/>
          </a:p>
        </c:txPr>
        <c:crossAx val="66499712"/>
        <c:crosses val="autoZero"/>
        <c:auto val="1"/>
        <c:lblAlgn val="ctr"/>
        <c:lblOffset val="100"/>
        <c:noMultiLvlLbl val="0"/>
      </c:catAx>
      <c:valAx>
        <c:axId val="66499712"/>
        <c:scaling>
          <c:orientation val="minMax"/>
          <c:max val="100"/>
        </c:scaling>
        <c:delete val="0"/>
        <c:axPos val="b"/>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pPr>
            <a:endParaRPr lang="en-US"/>
          </a:p>
        </c:txPr>
        <c:crossAx val="66485632"/>
        <c:crosses val="autoZero"/>
        <c:crossBetween val="between"/>
        <c:majorUnit val="20"/>
      </c:valAx>
    </c:plotArea>
    <c:legend>
      <c:legendPos val="t"/>
      <c:layout>
        <c:manualLayout>
          <c:xMode val="edge"/>
          <c:yMode val="edge"/>
          <c:x val="0.13019618310423062"/>
          <c:y val="0.1184331901247912"/>
          <c:w val="0.85849926598158288"/>
          <c:h val="5.3127962795899882E-2"/>
        </c:manualLayout>
      </c:layout>
      <c:overlay val="0"/>
      <c:spPr>
        <a:noFill/>
        <a:ln>
          <a:noFill/>
        </a:ln>
      </c:spPr>
      <c:txPr>
        <a:bodyPr/>
        <a:lstStyle/>
        <a:p>
          <a:pPr>
            <a:defRPr sz="1800" b="0"/>
          </a:pPr>
          <a:endParaRPr lang="en-US"/>
        </a:p>
      </c:txPr>
    </c:legend>
    <c:plotVisOnly val="1"/>
    <c:dispBlanksAs val="gap"/>
    <c:showDLblsOverMax val="0"/>
  </c:chart>
  <c:txPr>
    <a:bodyPr/>
    <a:lstStyle/>
    <a:p>
      <a:pPr>
        <a:defRPr sz="1800">
          <a:latin typeface="Arial" pitchFamily="34" charset="0"/>
          <a:cs typeface="Arial" pitchFamily="34" charset="0"/>
        </a:defRPr>
      </a:pPr>
      <a:endParaRPr lang="en-US"/>
    </a:p>
  </c:txPr>
  <c:externalData r:id="rId1">
    <c:autoUpdate val="0"/>
  </c:externalData>
</c:chartSpace>
</file>

<file path=ppt/charts/chart4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7.1851973364440561E-2"/>
          <c:y val="0.22684638996396636"/>
          <c:w val="0.91117271799358412"/>
          <c:h val="0.67790782508118685"/>
        </c:manualLayout>
      </c:layout>
      <c:barChart>
        <c:barDir val="col"/>
        <c:grouping val="stacked"/>
        <c:varyColors val="0"/>
        <c:ser>
          <c:idx val="0"/>
          <c:order val="0"/>
          <c:tx>
            <c:strRef>
              <c:f>Sheet1!$B$1</c:f>
              <c:strCache>
                <c:ptCount val="1"/>
                <c:pt idx="0">
                  <c:v>% Favorable</c:v>
                </c:pt>
              </c:strCache>
            </c:strRef>
          </c:tx>
          <c:spPr>
            <a:solidFill>
              <a:srgbClr val="C00000"/>
            </a:solidFill>
            <a:ln>
              <a:solidFill>
                <a:srgbClr val="C00000"/>
              </a:solidFill>
            </a:ln>
            <a:effectLst/>
          </c:spPr>
          <c:invertIfNegative val="0"/>
          <c:dLbls>
            <c:dLbl>
              <c:idx val="9"/>
              <c:layout>
                <c:manualLayout>
                  <c:x val="-2.8130502674508489E-3"/>
                  <c:y val="-6.016726722718977E-2"/>
                </c:manualLayout>
              </c:layout>
              <c:spPr/>
              <c:txPr>
                <a:bodyPr/>
                <a:lstStyle/>
                <a:p>
                  <a:pPr>
                    <a:defRPr sz="20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dLbl>
              <c:idx val="12"/>
              <c:layout>
                <c:manualLayout>
                  <c:x val="2.8129395218002813E-3"/>
                  <c:y val="-6.016726722718977E-2"/>
                </c:manualLayout>
              </c:layout>
              <c:spPr/>
              <c:txPr>
                <a:bodyPr/>
                <a:lstStyle/>
                <a:p>
                  <a:pPr>
                    <a:defRPr sz="20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dLbl>
              <c:idx val="13"/>
              <c:layout>
                <c:manualLayout>
                  <c:x val="2.8129395218002813E-3"/>
                  <c:y val="-6.5195738244583828E-2"/>
                </c:manualLayout>
              </c:layout>
              <c:spPr/>
              <c:txPr>
                <a:bodyPr/>
                <a:lstStyle/>
                <a:p>
                  <a:pPr>
                    <a:defRPr sz="20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txPr>
              <a:bodyPr/>
              <a:lstStyle/>
              <a:p>
                <a:pPr>
                  <a:defRPr sz="2000" b="1">
                    <a:solidFill>
                      <a:schemeClr val="bg1"/>
                    </a:solidFill>
                    <a:latin typeface="Arial" pitchFamily="34" charset="0"/>
                    <a:cs typeface="Arial" pitchFamily="34" charset="0"/>
                  </a:defRPr>
                </a:pPr>
                <a:endParaRPr lang="en-US"/>
              </a:p>
            </c:txPr>
            <c:dLblPos val="inEnd"/>
            <c:showLegendKey val="0"/>
            <c:showVal val="1"/>
            <c:showCatName val="0"/>
            <c:showSerName val="0"/>
            <c:showPercent val="0"/>
            <c:showBubbleSize val="0"/>
            <c:showLeaderLines val="0"/>
          </c:dLbls>
          <c:cat>
            <c:strRef>
              <c:f>Sheet1!$A$2:$A$5</c:f>
              <c:strCache>
                <c:ptCount val="4"/>
                <c:pt idx="0">
                  <c:v>Talabani</c:v>
                </c:pt>
                <c:pt idx="1">
                  <c:v>M. Barzani</c:v>
                </c:pt>
                <c:pt idx="2">
                  <c:v>N. Barzani</c:v>
                </c:pt>
                <c:pt idx="3">
                  <c:v>N. Mustafa</c:v>
                </c:pt>
              </c:strCache>
            </c:strRef>
          </c:cat>
          <c:val>
            <c:numRef>
              <c:f>Sheet1!$B$2:$B$5</c:f>
              <c:numCache>
                <c:formatCode>General</c:formatCode>
                <c:ptCount val="4"/>
                <c:pt idx="0">
                  <c:v>66</c:v>
                </c:pt>
                <c:pt idx="1">
                  <c:v>65</c:v>
                </c:pt>
                <c:pt idx="2">
                  <c:v>64</c:v>
                </c:pt>
                <c:pt idx="3">
                  <c:v>41</c:v>
                </c:pt>
              </c:numCache>
            </c:numRef>
          </c:val>
        </c:ser>
        <c:ser>
          <c:idx val="1"/>
          <c:order val="1"/>
          <c:tx>
            <c:strRef>
              <c:f>Sheet1!$C$1</c:f>
              <c:strCache>
                <c:ptCount val="1"/>
                <c:pt idx="0">
                  <c:v>Column1</c:v>
                </c:pt>
              </c:strCache>
            </c:strRef>
          </c:tx>
          <c:invertIfNegative val="0"/>
          <c:cat>
            <c:strRef>
              <c:f>Sheet1!$A$2:$A$5</c:f>
              <c:strCache>
                <c:ptCount val="4"/>
                <c:pt idx="0">
                  <c:v>Talabani</c:v>
                </c:pt>
                <c:pt idx="1">
                  <c:v>M. Barzani</c:v>
                </c:pt>
                <c:pt idx="2">
                  <c:v>N. Barzani</c:v>
                </c:pt>
                <c:pt idx="3">
                  <c:v>N. Mustafa</c:v>
                </c:pt>
              </c:strCache>
            </c:strRef>
          </c:cat>
          <c:val>
            <c:numRef>
              <c:f>Sheet1!$C$2:$C$5</c:f>
            </c:numRef>
          </c:val>
        </c:ser>
        <c:ser>
          <c:idx val="2"/>
          <c:order val="2"/>
          <c:tx>
            <c:strRef>
              <c:f>Sheet1!$D$1</c:f>
              <c:strCache>
                <c:ptCount val="1"/>
                <c:pt idx="0">
                  <c:v>Column2</c:v>
                </c:pt>
              </c:strCache>
            </c:strRef>
          </c:tx>
          <c:spPr>
            <a:solidFill>
              <a:schemeClr val="bg1"/>
            </a:solidFill>
          </c:spPr>
          <c:invertIfNegative val="0"/>
          <c:cat>
            <c:strRef>
              <c:f>Sheet1!$A$2:$A$5</c:f>
              <c:strCache>
                <c:ptCount val="4"/>
                <c:pt idx="0">
                  <c:v>Talabani</c:v>
                </c:pt>
                <c:pt idx="1">
                  <c:v>M. Barzani</c:v>
                </c:pt>
                <c:pt idx="2">
                  <c:v>N. Barzani</c:v>
                </c:pt>
                <c:pt idx="3">
                  <c:v>N. Mustafa</c:v>
                </c:pt>
              </c:strCache>
            </c:strRef>
          </c:cat>
          <c:val>
            <c:numRef>
              <c:f>Sheet1!$D$2:$D$5</c:f>
            </c:numRef>
          </c:val>
        </c:ser>
        <c:ser>
          <c:idx val="3"/>
          <c:order val="3"/>
          <c:tx>
            <c:strRef>
              <c:f>Sheet1!$E$1</c:f>
              <c:strCache>
                <c:ptCount val="1"/>
                <c:pt idx="0">
                  <c:v>% Unfavorable</c:v>
                </c:pt>
              </c:strCache>
            </c:strRef>
          </c:tx>
          <c:spPr>
            <a:solidFill>
              <a:srgbClr val="0070C0"/>
            </a:solidFill>
            <a:ln>
              <a:solidFill>
                <a:srgbClr val="0070C0"/>
              </a:solidFill>
            </a:ln>
            <a:effectLst/>
          </c:spPr>
          <c:invertIfNegative val="0"/>
          <c:dLbls>
            <c:dLbl>
              <c:idx val="0"/>
              <c:layout>
                <c:manualLayout>
                  <c:x val="0"/>
                  <c:y val="-2.5683971706926463E-3"/>
                </c:manualLayout>
              </c:layout>
              <c:dLblPos val="ctr"/>
              <c:showLegendKey val="0"/>
              <c:showVal val="1"/>
              <c:showCatName val="0"/>
              <c:showSerName val="0"/>
              <c:showPercent val="0"/>
              <c:showBubbleSize val="0"/>
            </c:dLbl>
            <c:dLbl>
              <c:idx val="1"/>
              <c:layout>
                <c:manualLayout>
                  <c:x val="2.8129395218002297E-3"/>
                  <c:y val="2.4602962765247565E-3"/>
                </c:manualLayout>
              </c:layout>
              <c:dLblPos val="ctr"/>
              <c:showLegendKey val="0"/>
              <c:showVal val="1"/>
              <c:showCatName val="0"/>
              <c:showSerName val="0"/>
              <c:showPercent val="0"/>
              <c:showBubbleSize val="0"/>
            </c:dLbl>
            <c:numFmt formatCode="#,##0;[White]#,##0" sourceLinked="0"/>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Sheet1!$A$2:$A$5</c:f>
              <c:strCache>
                <c:ptCount val="4"/>
                <c:pt idx="0">
                  <c:v>Talabani</c:v>
                </c:pt>
                <c:pt idx="1">
                  <c:v>M. Barzani</c:v>
                </c:pt>
                <c:pt idx="2">
                  <c:v>N. Barzani</c:v>
                </c:pt>
                <c:pt idx="3">
                  <c:v>N. Mustafa</c:v>
                </c:pt>
              </c:strCache>
            </c:strRef>
          </c:cat>
          <c:val>
            <c:numRef>
              <c:f>Sheet1!$E$2:$E$5</c:f>
              <c:numCache>
                <c:formatCode>General</c:formatCode>
                <c:ptCount val="4"/>
                <c:pt idx="0">
                  <c:v>-16</c:v>
                </c:pt>
                <c:pt idx="1">
                  <c:v>-18</c:v>
                </c:pt>
                <c:pt idx="2">
                  <c:v>-21</c:v>
                </c:pt>
                <c:pt idx="3">
                  <c:v>-31</c:v>
                </c:pt>
              </c:numCache>
            </c:numRef>
          </c:val>
        </c:ser>
        <c:dLbls>
          <c:showLegendKey val="0"/>
          <c:showVal val="0"/>
          <c:showCatName val="0"/>
          <c:showSerName val="0"/>
          <c:showPercent val="0"/>
          <c:showBubbleSize val="0"/>
        </c:dLbls>
        <c:gapWidth val="53"/>
        <c:overlap val="100"/>
        <c:axId val="66108032"/>
        <c:axId val="66134400"/>
      </c:barChart>
      <c:catAx>
        <c:axId val="66108032"/>
        <c:scaling>
          <c:orientation val="minMax"/>
        </c:scaling>
        <c:delete val="0"/>
        <c:axPos val="b"/>
        <c:numFmt formatCode="m/d/yyyy" sourceLinked="1"/>
        <c:majorTickMark val="out"/>
        <c:minorTickMark val="none"/>
        <c:tickLblPos val="low"/>
        <c:spPr>
          <a:ln>
            <a:solidFill>
              <a:schemeClr val="bg1">
                <a:lumMod val="50000"/>
                <a:alpha val="75000"/>
              </a:schemeClr>
            </a:solidFill>
          </a:ln>
        </c:spPr>
        <c:txPr>
          <a:bodyPr/>
          <a:lstStyle/>
          <a:p>
            <a:pPr>
              <a:defRPr sz="1600" b="1">
                <a:latin typeface="Arial" pitchFamily="34" charset="0"/>
                <a:cs typeface="Arial" pitchFamily="34" charset="0"/>
              </a:defRPr>
            </a:pPr>
            <a:endParaRPr lang="en-US"/>
          </a:p>
        </c:txPr>
        <c:crossAx val="66134400"/>
        <c:crosses val="autoZero"/>
        <c:auto val="1"/>
        <c:lblAlgn val="ctr"/>
        <c:lblOffset val="100"/>
        <c:noMultiLvlLbl val="0"/>
      </c:catAx>
      <c:valAx>
        <c:axId val="66134400"/>
        <c:scaling>
          <c:orientation val="minMax"/>
          <c:max val="100"/>
          <c:min val="-10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66108032"/>
        <c:crosses val="autoZero"/>
        <c:crossBetween val="between"/>
        <c:majorUnit val="20"/>
      </c:valAx>
    </c:plotArea>
    <c:legend>
      <c:legendPos val="t"/>
      <c:layout>
        <c:manualLayout>
          <c:xMode val="edge"/>
          <c:yMode val="edge"/>
          <c:x val="0.11095008693533562"/>
          <c:y val="1.8336892210507584E-2"/>
          <c:w val="0.79660493827160506"/>
          <c:h val="8.1155546346180413E-2"/>
        </c:manualLayout>
      </c:layout>
      <c:overlay val="0"/>
      <c:txPr>
        <a:bodyPr/>
        <a:lstStyle/>
        <a:p>
          <a:pPr>
            <a:defRPr sz="1800">
              <a:latin typeface="Arial" pitchFamily="34" charset="0"/>
              <a:cs typeface="Arial"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7.1851973364440561E-2"/>
          <c:y val="0.22684638996396636"/>
          <c:w val="0.91117271799358412"/>
          <c:h val="0.68920726010943545"/>
        </c:manualLayout>
      </c:layout>
      <c:barChart>
        <c:barDir val="col"/>
        <c:grouping val="stacked"/>
        <c:varyColors val="0"/>
        <c:ser>
          <c:idx val="0"/>
          <c:order val="0"/>
          <c:tx>
            <c:strRef>
              <c:f>Sheet1!$B$1</c:f>
              <c:strCache>
                <c:ptCount val="1"/>
                <c:pt idx="0">
                  <c:v>% Favorable</c:v>
                </c:pt>
              </c:strCache>
            </c:strRef>
          </c:tx>
          <c:spPr>
            <a:solidFill>
              <a:srgbClr val="C00000"/>
            </a:solidFill>
            <a:ln>
              <a:solidFill>
                <a:srgbClr val="C00000"/>
              </a:solidFill>
            </a:ln>
            <a:effectLst/>
          </c:spPr>
          <c:invertIfNegative val="0"/>
          <c:dLbls>
            <c:dLbl>
              <c:idx val="9"/>
              <c:layout>
                <c:manualLayout>
                  <c:x val="-2.8129395218002813E-3"/>
                  <c:y val="-3.0394508378760395E-2"/>
                </c:manualLayout>
              </c:layout>
              <c:spPr/>
              <c:txPr>
                <a:bodyPr/>
                <a:lstStyle/>
                <a:p>
                  <a:pPr>
                    <a:defRPr sz="20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dLbl>
              <c:idx val="15"/>
              <c:layout>
                <c:manualLayout>
                  <c:x val="0"/>
                  <c:y val="-3.4640621845346303E-2"/>
                </c:manualLayout>
              </c:layout>
              <c:spPr/>
              <c:txPr>
                <a:bodyPr/>
                <a:lstStyle/>
                <a:p>
                  <a:pPr>
                    <a:defRPr sz="20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txPr>
              <a:bodyPr/>
              <a:lstStyle/>
              <a:p>
                <a:pPr>
                  <a:defRPr sz="2000" b="1">
                    <a:solidFill>
                      <a:schemeClr val="bg1"/>
                    </a:solidFill>
                    <a:latin typeface="Arial" pitchFamily="34" charset="0"/>
                    <a:cs typeface="Arial" pitchFamily="34" charset="0"/>
                  </a:defRPr>
                </a:pPr>
                <a:endParaRPr lang="en-US"/>
              </a:p>
            </c:txPr>
            <c:dLblPos val="inEnd"/>
            <c:showLegendKey val="0"/>
            <c:showVal val="1"/>
            <c:showCatName val="0"/>
            <c:showSerName val="0"/>
            <c:showPercent val="0"/>
            <c:showBubbleSize val="0"/>
            <c:showLeaderLines val="0"/>
          </c:dLbls>
          <c:cat>
            <c:strRef>
              <c:f>Sheet1!$A$2:$A$14</c:f>
              <c:strCache>
                <c:ptCount val="5"/>
                <c:pt idx="0">
                  <c:v>KDP</c:v>
                </c:pt>
                <c:pt idx="1">
                  <c:v>PUK</c:v>
                </c:pt>
                <c:pt idx="2">
                  <c:v>Goran</c:v>
                </c:pt>
                <c:pt idx="3">
                  <c:v>KIU</c:v>
                </c:pt>
                <c:pt idx="4">
                  <c:v>KOMAL</c:v>
                </c:pt>
              </c:strCache>
            </c:strRef>
          </c:cat>
          <c:val>
            <c:numRef>
              <c:f>Sheet1!$B$2:$B$14</c:f>
              <c:numCache>
                <c:formatCode>General</c:formatCode>
                <c:ptCount val="5"/>
                <c:pt idx="0">
                  <c:v>59</c:v>
                </c:pt>
                <c:pt idx="1">
                  <c:v>55</c:v>
                </c:pt>
                <c:pt idx="2">
                  <c:v>39</c:v>
                </c:pt>
                <c:pt idx="3">
                  <c:v>30</c:v>
                </c:pt>
                <c:pt idx="4">
                  <c:v>26</c:v>
                </c:pt>
              </c:numCache>
            </c:numRef>
          </c:val>
        </c:ser>
        <c:ser>
          <c:idx val="1"/>
          <c:order val="1"/>
          <c:tx>
            <c:strRef>
              <c:f>Sheet1!$C$1</c:f>
              <c:strCache>
                <c:ptCount val="1"/>
                <c:pt idx="0">
                  <c:v>Column1</c:v>
                </c:pt>
              </c:strCache>
            </c:strRef>
          </c:tx>
          <c:invertIfNegative val="0"/>
          <c:cat>
            <c:strRef>
              <c:f>Sheet1!$A$2:$A$14</c:f>
              <c:strCache>
                <c:ptCount val="5"/>
                <c:pt idx="0">
                  <c:v>KDP</c:v>
                </c:pt>
                <c:pt idx="1">
                  <c:v>PUK</c:v>
                </c:pt>
                <c:pt idx="2">
                  <c:v>Goran</c:v>
                </c:pt>
                <c:pt idx="3">
                  <c:v>KIU</c:v>
                </c:pt>
                <c:pt idx="4">
                  <c:v>KOMAL</c:v>
                </c:pt>
              </c:strCache>
            </c:strRef>
          </c:cat>
          <c:val>
            <c:numRef>
              <c:f>Sheet1!$C$2:$C$14</c:f>
            </c:numRef>
          </c:val>
        </c:ser>
        <c:ser>
          <c:idx val="2"/>
          <c:order val="2"/>
          <c:tx>
            <c:strRef>
              <c:f>Sheet1!$D$1</c:f>
              <c:strCache>
                <c:ptCount val="1"/>
                <c:pt idx="0">
                  <c:v>Column2</c:v>
                </c:pt>
              </c:strCache>
            </c:strRef>
          </c:tx>
          <c:spPr>
            <a:solidFill>
              <a:schemeClr val="bg1"/>
            </a:solidFill>
          </c:spPr>
          <c:invertIfNegative val="0"/>
          <c:cat>
            <c:strRef>
              <c:f>Sheet1!$A$2:$A$14</c:f>
              <c:strCache>
                <c:ptCount val="5"/>
                <c:pt idx="0">
                  <c:v>KDP</c:v>
                </c:pt>
                <c:pt idx="1">
                  <c:v>PUK</c:v>
                </c:pt>
                <c:pt idx="2">
                  <c:v>Goran</c:v>
                </c:pt>
                <c:pt idx="3">
                  <c:v>KIU</c:v>
                </c:pt>
                <c:pt idx="4">
                  <c:v>KOMAL</c:v>
                </c:pt>
              </c:strCache>
            </c:strRef>
          </c:cat>
          <c:val>
            <c:numRef>
              <c:f>Sheet1!$D$2:$D$14</c:f>
            </c:numRef>
          </c:val>
        </c:ser>
        <c:ser>
          <c:idx val="3"/>
          <c:order val="3"/>
          <c:tx>
            <c:strRef>
              <c:f>Sheet1!$E$1</c:f>
              <c:strCache>
                <c:ptCount val="1"/>
                <c:pt idx="0">
                  <c:v>% Unfavorable</c:v>
                </c:pt>
              </c:strCache>
            </c:strRef>
          </c:tx>
          <c:spPr>
            <a:solidFill>
              <a:srgbClr val="0070C0"/>
            </a:solidFill>
            <a:ln>
              <a:solidFill>
                <a:srgbClr val="0070C0"/>
              </a:solidFill>
            </a:ln>
            <a:effectLst/>
          </c:spPr>
          <c:invertIfNegative val="0"/>
          <c:dLbls>
            <c:numFmt formatCode="#,##0;[White]#,##0" sourceLinked="0"/>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Sheet1!$A$2:$A$14</c:f>
              <c:strCache>
                <c:ptCount val="5"/>
                <c:pt idx="0">
                  <c:v>KDP</c:v>
                </c:pt>
                <c:pt idx="1">
                  <c:v>PUK</c:v>
                </c:pt>
                <c:pt idx="2">
                  <c:v>Goran</c:v>
                </c:pt>
                <c:pt idx="3">
                  <c:v>KIU</c:v>
                </c:pt>
                <c:pt idx="4">
                  <c:v>KOMAL</c:v>
                </c:pt>
              </c:strCache>
            </c:strRef>
          </c:cat>
          <c:val>
            <c:numRef>
              <c:f>Sheet1!$E$2:$E$14</c:f>
              <c:numCache>
                <c:formatCode>General</c:formatCode>
                <c:ptCount val="5"/>
                <c:pt idx="0">
                  <c:v>-24</c:v>
                </c:pt>
                <c:pt idx="1">
                  <c:v>-22</c:v>
                </c:pt>
                <c:pt idx="2">
                  <c:v>-33</c:v>
                </c:pt>
                <c:pt idx="3">
                  <c:v>-37</c:v>
                </c:pt>
                <c:pt idx="4">
                  <c:v>-31</c:v>
                </c:pt>
              </c:numCache>
            </c:numRef>
          </c:val>
        </c:ser>
        <c:dLbls>
          <c:showLegendKey val="0"/>
          <c:showVal val="0"/>
          <c:showCatName val="0"/>
          <c:showSerName val="0"/>
          <c:showPercent val="0"/>
          <c:showBubbleSize val="0"/>
        </c:dLbls>
        <c:gapWidth val="53"/>
        <c:overlap val="100"/>
        <c:axId val="66268544"/>
        <c:axId val="66282624"/>
      </c:barChart>
      <c:catAx>
        <c:axId val="66268544"/>
        <c:scaling>
          <c:orientation val="minMax"/>
        </c:scaling>
        <c:delete val="0"/>
        <c:axPos val="b"/>
        <c:numFmt formatCode="m/d/yyyy" sourceLinked="1"/>
        <c:majorTickMark val="out"/>
        <c:minorTickMark val="none"/>
        <c:tickLblPos val="low"/>
        <c:spPr>
          <a:ln>
            <a:solidFill>
              <a:schemeClr val="bg1">
                <a:lumMod val="50000"/>
                <a:alpha val="75000"/>
              </a:schemeClr>
            </a:solidFill>
          </a:ln>
        </c:spPr>
        <c:txPr>
          <a:bodyPr/>
          <a:lstStyle/>
          <a:p>
            <a:pPr>
              <a:defRPr sz="1800" b="1">
                <a:latin typeface="Arial" pitchFamily="34" charset="0"/>
                <a:cs typeface="Arial" pitchFamily="34" charset="0"/>
              </a:defRPr>
            </a:pPr>
            <a:endParaRPr lang="en-US"/>
          </a:p>
        </c:txPr>
        <c:crossAx val="66282624"/>
        <c:crosses val="autoZero"/>
        <c:auto val="1"/>
        <c:lblAlgn val="ctr"/>
        <c:lblOffset val="100"/>
        <c:noMultiLvlLbl val="0"/>
      </c:catAx>
      <c:valAx>
        <c:axId val="66282624"/>
        <c:scaling>
          <c:orientation val="minMax"/>
          <c:max val="100"/>
          <c:min val="-10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66268544"/>
        <c:crosses val="autoZero"/>
        <c:crossBetween val="between"/>
        <c:majorUnit val="20"/>
      </c:valAx>
    </c:plotArea>
    <c:legend>
      <c:legendPos val="t"/>
      <c:layout>
        <c:manualLayout>
          <c:xMode val="edge"/>
          <c:yMode val="edge"/>
          <c:x val="0.11657596597893617"/>
          <c:y val="0"/>
          <c:w val="0.79660493827160506"/>
          <c:h val="8.1155546346180413E-2"/>
        </c:manualLayout>
      </c:layout>
      <c:overlay val="0"/>
      <c:txPr>
        <a:bodyPr/>
        <a:lstStyle/>
        <a:p>
          <a:pPr>
            <a:defRPr sz="1800">
              <a:latin typeface="Arial" pitchFamily="34" charset="0"/>
              <a:cs typeface="Arial"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646665694565956E-2"/>
          <c:y val="0.3138998538605895"/>
          <c:w val="0.93037802566345873"/>
          <c:h val="0.58679997390997252"/>
        </c:manualLayout>
      </c:layout>
      <c:barChart>
        <c:barDir val="col"/>
        <c:grouping val="clustered"/>
        <c:varyColors val="0"/>
        <c:ser>
          <c:idx val="0"/>
          <c:order val="0"/>
          <c:tx>
            <c:strRef>
              <c:f>Sheet1!$B$1</c:f>
              <c:strCache>
                <c:ptCount val="1"/>
                <c:pt idx="0">
                  <c:v>Approve</c:v>
                </c:pt>
              </c:strCache>
            </c:strRef>
          </c:tx>
          <c:spPr>
            <a:solidFill>
              <a:srgbClr val="6DB33F"/>
            </a:solidFill>
            <a:ln>
              <a:solidFill>
                <a:srgbClr val="6DB33F"/>
              </a:solidFill>
            </a:ln>
          </c:spPr>
          <c:invertIfNegative val="0"/>
          <c:dLbls>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Sheet1!$A$2:$A$10</c:f>
              <c:strCache>
                <c:ptCount val="9"/>
                <c:pt idx="0">
                  <c:v>Total</c:v>
                </c:pt>
                <c:pt idx="1">
                  <c:v>Baghdad</c:v>
                </c:pt>
                <c:pt idx="2">
                  <c:v>South</c:v>
                </c:pt>
                <c:pt idx="3">
                  <c:v>West</c:v>
                </c:pt>
                <c:pt idx="4">
                  <c:v>North</c:v>
                </c:pt>
                <c:pt idx="5">
                  <c:v>INA voters</c:v>
                </c:pt>
                <c:pt idx="6">
                  <c:v>Da'wa voters</c:v>
                </c:pt>
                <c:pt idx="7">
                  <c:v>Sadr voters</c:v>
                </c:pt>
                <c:pt idx="8">
                  <c:v>ISCI voters</c:v>
                </c:pt>
              </c:strCache>
            </c:strRef>
          </c:cat>
          <c:val>
            <c:numRef>
              <c:f>Sheet1!$B$2:$B$10</c:f>
              <c:numCache>
                <c:formatCode>General</c:formatCode>
                <c:ptCount val="9"/>
                <c:pt idx="0">
                  <c:v>53</c:v>
                </c:pt>
                <c:pt idx="1">
                  <c:v>57</c:v>
                </c:pt>
                <c:pt idx="2">
                  <c:v>83</c:v>
                </c:pt>
                <c:pt idx="3">
                  <c:v>30</c:v>
                </c:pt>
                <c:pt idx="4">
                  <c:v>10</c:v>
                </c:pt>
                <c:pt idx="5">
                  <c:v>17</c:v>
                </c:pt>
                <c:pt idx="6">
                  <c:v>99</c:v>
                </c:pt>
                <c:pt idx="7">
                  <c:v>75</c:v>
                </c:pt>
                <c:pt idx="8">
                  <c:v>72</c:v>
                </c:pt>
              </c:numCache>
            </c:numRef>
          </c:val>
        </c:ser>
        <c:ser>
          <c:idx val="1"/>
          <c:order val="1"/>
          <c:tx>
            <c:strRef>
              <c:f>Sheet1!$C$1</c:f>
              <c:strCache>
                <c:ptCount val="1"/>
                <c:pt idx="0">
                  <c:v>Disapprove</c:v>
                </c:pt>
              </c:strCache>
            </c:strRef>
          </c:tx>
          <c:spPr>
            <a:solidFill>
              <a:schemeClr val="bg1">
                <a:lumMod val="50000"/>
              </a:schemeClr>
            </a:solidFill>
            <a:ln>
              <a:solidFill>
                <a:schemeClr val="bg1">
                  <a:lumMod val="50000"/>
                </a:schemeClr>
              </a:solidFill>
            </a:ln>
          </c:spPr>
          <c:invertIfNegative val="0"/>
          <c:dLbls>
            <c:dLbl>
              <c:idx val="6"/>
              <c:spPr/>
              <c:txPr>
                <a:bodyPr/>
                <a:lstStyle/>
                <a:p>
                  <a:pPr>
                    <a:defRPr sz="2000" b="1">
                      <a:solidFill>
                        <a:schemeClr val="tx1"/>
                      </a:solidFill>
                    </a:defRPr>
                  </a:pPr>
                  <a:endParaRPr lang="en-US"/>
                </a:p>
              </c:txPr>
              <c:dLblPos val="inEnd"/>
              <c:showLegendKey val="0"/>
              <c:showVal val="1"/>
              <c:showCatName val="0"/>
              <c:showSerName val="0"/>
              <c:showPercent val="0"/>
              <c:showBubbleSize val="0"/>
            </c:dLbl>
            <c:txPr>
              <a:bodyPr/>
              <a:lstStyle/>
              <a:p>
                <a:pPr>
                  <a:defRPr sz="2000" b="1">
                    <a:solidFill>
                      <a:schemeClr val="bg1"/>
                    </a:solidFill>
                  </a:defRPr>
                </a:pPr>
                <a:endParaRPr lang="en-US"/>
              </a:p>
            </c:txPr>
            <c:dLblPos val="inEnd"/>
            <c:showLegendKey val="0"/>
            <c:showVal val="1"/>
            <c:showCatName val="0"/>
            <c:showSerName val="0"/>
            <c:showPercent val="0"/>
            <c:showBubbleSize val="0"/>
            <c:showLeaderLines val="0"/>
          </c:dLbls>
          <c:cat>
            <c:strRef>
              <c:f>Sheet1!$A$2:$A$10</c:f>
              <c:strCache>
                <c:ptCount val="9"/>
                <c:pt idx="0">
                  <c:v>Total</c:v>
                </c:pt>
                <c:pt idx="1">
                  <c:v>Baghdad</c:v>
                </c:pt>
                <c:pt idx="2">
                  <c:v>South</c:v>
                </c:pt>
                <c:pt idx="3">
                  <c:v>West</c:v>
                </c:pt>
                <c:pt idx="4">
                  <c:v>North</c:v>
                </c:pt>
                <c:pt idx="5">
                  <c:v>INA voters</c:v>
                </c:pt>
                <c:pt idx="6">
                  <c:v>Da'wa voters</c:v>
                </c:pt>
                <c:pt idx="7">
                  <c:v>Sadr voters</c:v>
                </c:pt>
                <c:pt idx="8">
                  <c:v>ISCI voters</c:v>
                </c:pt>
              </c:strCache>
            </c:strRef>
          </c:cat>
          <c:val>
            <c:numRef>
              <c:f>Sheet1!$C$2:$C$10</c:f>
              <c:numCache>
                <c:formatCode>General</c:formatCode>
                <c:ptCount val="9"/>
                <c:pt idx="0">
                  <c:v>44</c:v>
                </c:pt>
                <c:pt idx="1">
                  <c:v>39</c:v>
                </c:pt>
                <c:pt idx="2">
                  <c:v>16</c:v>
                </c:pt>
                <c:pt idx="3">
                  <c:v>64</c:v>
                </c:pt>
                <c:pt idx="4">
                  <c:v>87</c:v>
                </c:pt>
                <c:pt idx="5">
                  <c:v>80</c:v>
                </c:pt>
                <c:pt idx="6">
                  <c:v>1</c:v>
                </c:pt>
                <c:pt idx="7">
                  <c:v>23</c:v>
                </c:pt>
                <c:pt idx="8">
                  <c:v>28</c:v>
                </c:pt>
              </c:numCache>
            </c:numRef>
          </c:val>
        </c:ser>
        <c:dLbls>
          <c:showLegendKey val="0"/>
          <c:showVal val="0"/>
          <c:showCatName val="0"/>
          <c:showSerName val="0"/>
          <c:showPercent val="0"/>
          <c:showBubbleSize val="0"/>
        </c:dLbls>
        <c:gapWidth val="65"/>
        <c:axId val="35546624"/>
        <c:axId val="35548160"/>
      </c:barChart>
      <c:catAx>
        <c:axId val="35546624"/>
        <c:scaling>
          <c:orientation val="minMax"/>
        </c:scaling>
        <c:delete val="0"/>
        <c:axPos val="b"/>
        <c:numFmt formatCode="General" sourceLinked="1"/>
        <c:majorTickMark val="out"/>
        <c:minorTickMark val="none"/>
        <c:tickLblPos val="nextTo"/>
        <c:txPr>
          <a:bodyPr/>
          <a:lstStyle/>
          <a:p>
            <a:pPr>
              <a:defRPr sz="1600" b="1"/>
            </a:pPr>
            <a:endParaRPr lang="en-US"/>
          </a:p>
        </c:txPr>
        <c:crossAx val="35548160"/>
        <c:crosses val="autoZero"/>
        <c:auto val="1"/>
        <c:lblAlgn val="ctr"/>
        <c:lblOffset val="100"/>
        <c:noMultiLvlLbl val="0"/>
      </c:catAx>
      <c:valAx>
        <c:axId val="35548160"/>
        <c:scaling>
          <c:orientation val="minMax"/>
          <c:max val="10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a:solidFill>
                  <a:schemeClr val="tx1">
                    <a:lumMod val="75000"/>
                    <a:lumOff val="25000"/>
                  </a:schemeClr>
                </a:solidFill>
              </a:defRPr>
            </a:pPr>
            <a:endParaRPr lang="en-US"/>
          </a:p>
        </c:txPr>
        <c:crossAx val="35546624"/>
        <c:crosses val="autoZero"/>
        <c:crossBetween val="between"/>
        <c:majorUnit val="20"/>
      </c:valAx>
    </c:plotArea>
    <c:legend>
      <c:legendPos val="t"/>
      <c:layout>
        <c:manualLayout>
          <c:xMode val="edge"/>
          <c:yMode val="edge"/>
          <c:x val="0.33611580028372195"/>
          <c:y val="0.11049675059677021"/>
          <c:w val="0.36091778458248275"/>
          <c:h val="6.0283745138879838E-2"/>
        </c:manualLayout>
      </c:layout>
      <c:overlay val="0"/>
      <c:spPr>
        <a:noFill/>
        <a:ln>
          <a:noFill/>
        </a:ln>
      </c:spPr>
      <c:txPr>
        <a:bodyPr/>
        <a:lstStyle/>
        <a:p>
          <a:pPr>
            <a:defRPr sz="1800">
              <a:solidFill>
                <a:schemeClr val="tx1"/>
              </a:solidFill>
            </a:defRPr>
          </a:pPr>
          <a:endParaRPr lang="en-US"/>
        </a:p>
      </c:txPr>
    </c:legend>
    <c:plotVisOnly val="1"/>
    <c:dispBlanksAs val="gap"/>
    <c:showDLblsOverMax val="0"/>
  </c:chart>
  <c:spPr>
    <a:noFill/>
    <a:ln>
      <a:noFill/>
    </a:ln>
  </c:spPr>
  <c:txPr>
    <a:bodyPr/>
    <a:lstStyle/>
    <a:p>
      <a:pPr>
        <a:defRPr sz="1400">
          <a:latin typeface="Arial" pitchFamily="34" charset="0"/>
          <a:cs typeface="Arial" pitchFamily="34" charset="0"/>
        </a:defRPr>
      </a:pPr>
      <a:endParaRPr lang="en-US"/>
    </a:p>
  </c:txPr>
  <c:externalData r:id="rId1">
    <c:autoUpdate val="0"/>
  </c:externalData>
</c:chartSpace>
</file>

<file path=ppt/charts/chart5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8079767203012665E-2"/>
          <c:y val="0.18121979846369338"/>
          <c:w val="0.91108684240556892"/>
          <c:h val="0.73573983036374058"/>
        </c:manualLayout>
      </c:layout>
      <c:lineChart>
        <c:grouping val="standard"/>
        <c:varyColors val="0"/>
        <c:ser>
          <c:idx val="0"/>
          <c:order val="0"/>
          <c:tx>
            <c:strRef>
              <c:f>Sheet1!$B$1</c:f>
              <c:strCache>
                <c:ptCount val="1"/>
                <c:pt idx="0">
                  <c:v>KDP</c:v>
                </c:pt>
              </c:strCache>
            </c:strRef>
          </c:tx>
          <c:spPr>
            <a:ln w="38100">
              <a:solidFill>
                <a:srgbClr val="7030A0"/>
              </a:solidFill>
            </a:ln>
          </c:spPr>
          <c:marker>
            <c:symbol val="square"/>
            <c:size val="6"/>
            <c:spPr>
              <a:solidFill>
                <a:srgbClr val="7030A0"/>
              </a:solidFill>
              <a:ln w="38100">
                <a:noFill/>
              </a:ln>
            </c:spPr>
          </c:marker>
          <c:dLbls>
            <c:dLbl>
              <c:idx val="0"/>
              <c:layout>
                <c:manualLayout>
                  <c:x val="-2.5672330359402463E-2"/>
                  <c:y val="4.6963008214625547E-2"/>
                </c:manualLayout>
              </c:layout>
              <c:dLblPos val="r"/>
              <c:showLegendKey val="0"/>
              <c:showVal val="1"/>
              <c:showCatName val="0"/>
              <c:showSerName val="0"/>
              <c:showPercent val="0"/>
              <c:showBubbleSize val="0"/>
            </c:dLbl>
            <c:dLbl>
              <c:idx val="1"/>
              <c:layout>
                <c:manualLayout>
                  <c:x val="-2.2947334399465887E-2"/>
                  <c:y val="-4.3433996036647861E-2"/>
                </c:manualLayout>
              </c:layout>
              <c:showLegendKey val="0"/>
              <c:showVal val="1"/>
              <c:showCatName val="0"/>
              <c:showSerName val="0"/>
              <c:showPercent val="0"/>
              <c:showBubbleSize val="0"/>
            </c:dLbl>
            <c:dLbl>
              <c:idx val="2"/>
              <c:layout>
                <c:manualLayout>
                  <c:x val="-2.2639148988165974E-2"/>
                  <c:y val="-4.221241489811714E-2"/>
                </c:manualLayout>
              </c:layout>
              <c:dLblPos val="r"/>
              <c:showLegendKey val="0"/>
              <c:showVal val="1"/>
              <c:showCatName val="0"/>
              <c:showSerName val="0"/>
              <c:showPercent val="0"/>
              <c:showBubbleSize val="0"/>
            </c:dLbl>
            <c:dLbl>
              <c:idx val="4"/>
              <c:layout>
                <c:manualLayout>
                  <c:x val="-3.2584763128060364E-2"/>
                  <c:y val="-4.5469964600865678E-2"/>
                </c:manualLayout>
              </c:layout>
              <c:dLblPos val="r"/>
              <c:showLegendKey val="0"/>
              <c:showVal val="1"/>
              <c:showCatName val="0"/>
              <c:showSerName val="0"/>
              <c:showPercent val="0"/>
              <c:showBubbleSize val="0"/>
            </c:dLbl>
            <c:dLbl>
              <c:idx val="9"/>
              <c:layout>
                <c:manualLayout>
                  <c:x val="-9.0990990990990998E-3"/>
                  <c:y val="-4.0040715096284749E-2"/>
                </c:manualLayout>
              </c:layout>
              <c:dLblPos val="r"/>
              <c:showLegendKey val="0"/>
              <c:showVal val="1"/>
              <c:showCatName val="0"/>
              <c:showSerName val="0"/>
              <c:showPercent val="0"/>
              <c:showBubbleSize val="0"/>
            </c:dLbl>
            <c:spPr>
              <a:noFill/>
              <a:ln>
                <a:noFill/>
              </a:ln>
            </c:spPr>
            <c:txPr>
              <a:bodyPr/>
              <a:lstStyle/>
              <a:p>
                <a:pPr>
                  <a:defRPr sz="1800" b="1">
                    <a:solidFill>
                      <a:srgbClr val="7030A0"/>
                    </a:solidFill>
                    <a:latin typeface="Arial" pitchFamily="34" charset="0"/>
                    <a:cs typeface="Arial" pitchFamily="34" charset="0"/>
                  </a:defRPr>
                </a:pPr>
                <a:endParaRPr lang="en-US"/>
              </a:p>
            </c:txPr>
            <c:dLblPos val="t"/>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Sheet1!$B$2:$B$6</c:f>
              <c:numCache>
                <c:formatCode>General</c:formatCode>
                <c:ptCount val="5"/>
                <c:pt idx="0">
                  <c:v>32</c:v>
                </c:pt>
                <c:pt idx="1">
                  <c:v>30</c:v>
                </c:pt>
                <c:pt idx="2">
                  <c:v>35</c:v>
                </c:pt>
                <c:pt idx="3" formatCode="0">
                  <c:v>36</c:v>
                </c:pt>
                <c:pt idx="4" formatCode="0">
                  <c:v>42</c:v>
                </c:pt>
              </c:numCache>
            </c:numRef>
          </c:val>
          <c:smooth val="0"/>
        </c:ser>
        <c:ser>
          <c:idx val="1"/>
          <c:order val="1"/>
          <c:tx>
            <c:strRef>
              <c:f>Sheet1!$C$1</c:f>
              <c:strCache>
                <c:ptCount val="1"/>
                <c:pt idx="0">
                  <c:v>PUK</c:v>
                </c:pt>
              </c:strCache>
            </c:strRef>
          </c:tx>
          <c:spPr>
            <a:ln w="38100">
              <a:solidFill>
                <a:schemeClr val="accent6">
                  <a:lumMod val="75000"/>
                </a:schemeClr>
              </a:solidFill>
            </a:ln>
          </c:spPr>
          <c:marker>
            <c:symbol val="triangle"/>
            <c:size val="6"/>
            <c:spPr>
              <a:solidFill>
                <a:schemeClr val="accent6">
                  <a:lumMod val="75000"/>
                </a:schemeClr>
              </a:solidFill>
              <a:ln w="38100">
                <a:noFill/>
              </a:ln>
            </c:spPr>
          </c:marker>
          <c:dPt>
            <c:idx val="1"/>
            <c:bubble3D val="0"/>
          </c:dPt>
          <c:dLbls>
            <c:dLbl>
              <c:idx val="0"/>
              <c:layout>
                <c:manualLayout>
                  <c:x val="-2.2477998170311458E-2"/>
                  <c:y val="-4.1398241222410488E-2"/>
                </c:manualLayout>
              </c:layout>
              <c:dLblPos val="r"/>
              <c:showLegendKey val="0"/>
              <c:showVal val="1"/>
              <c:showCatName val="0"/>
              <c:showSerName val="0"/>
              <c:showPercent val="0"/>
              <c:showBubbleSize val="0"/>
            </c:dLbl>
            <c:dLbl>
              <c:idx val="1"/>
              <c:layout>
                <c:manualLayout>
                  <c:x val="-2.3575788710159921E-2"/>
                  <c:y val="-3.596877796784901E-2"/>
                </c:manualLayout>
              </c:layout>
              <c:dLblPos val="r"/>
              <c:showLegendKey val="0"/>
              <c:showVal val="1"/>
              <c:showCatName val="0"/>
              <c:showSerName val="0"/>
              <c:showPercent val="0"/>
              <c:showBubbleSize val="0"/>
            </c:dLbl>
            <c:dLbl>
              <c:idx val="2"/>
              <c:layout>
                <c:manualLayout>
                  <c:x val="-2.1513125999499269E-2"/>
                  <c:y val="4.6148620788938353E-2"/>
                </c:manualLayout>
              </c:layout>
              <c:showLegendKey val="0"/>
              <c:showVal val="1"/>
              <c:showCatName val="0"/>
              <c:showSerName val="0"/>
              <c:showPercent val="0"/>
              <c:showBubbleSize val="0"/>
            </c:dLbl>
            <c:dLbl>
              <c:idx val="3"/>
              <c:layout>
                <c:manualLayout>
                  <c:x val="-2.2316395633275848E-2"/>
                  <c:y val="4.682706322703048E-2"/>
                </c:manualLayout>
              </c:layout>
              <c:dLblPos val="r"/>
              <c:showLegendKey val="0"/>
              <c:showVal val="1"/>
              <c:showCatName val="0"/>
              <c:showSerName val="0"/>
              <c:showPercent val="0"/>
              <c:showBubbleSize val="0"/>
            </c:dLbl>
            <c:dLbl>
              <c:idx val="4"/>
              <c:layout>
                <c:manualLayout>
                  <c:x val="-1.864470919956614E-2"/>
                  <c:y val="4.6148620788938353E-2"/>
                </c:manualLayout>
              </c:layout>
              <c:showLegendKey val="0"/>
              <c:showVal val="1"/>
              <c:showCatName val="0"/>
              <c:showSerName val="0"/>
              <c:showPercent val="0"/>
              <c:showBubbleSize val="0"/>
            </c:dLbl>
            <c:dLbl>
              <c:idx val="5"/>
              <c:layout>
                <c:manualLayout>
                  <c:x val="-1.3711032303680855E-2"/>
                  <c:y val="-2.6467591334832289E-2"/>
                </c:manualLayout>
              </c:layout>
              <c:dLblPos val="r"/>
              <c:showLegendKey val="0"/>
              <c:showVal val="1"/>
              <c:showCatName val="0"/>
              <c:showSerName val="0"/>
              <c:showPercent val="0"/>
              <c:showBubbleSize val="0"/>
            </c:dLbl>
            <c:dLbl>
              <c:idx val="6"/>
              <c:layout>
                <c:manualLayout>
                  <c:x val="-3.2355741503246931E-2"/>
                  <c:y val="-1.8323717077960818E-2"/>
                </c:manualLayout>
              </c:layout>
              <c:dLblPos val="r"/>
              <c:showLegendKey val="0"/>
              <c:showVal val="1"/>
              <c:showCatName val="0"/>
              <c:showSerName val="0"/>
              <c:showPercent val="0"/>
              <c:showBubbleSize val="0"/>
            </c:dLbl>
            <c:dLbl>
              <c:idx val="7"/>
              <c:layout>
                <c:manualLayout>
                  <c:x val="-3.2355741503246903E-2"/>
                  <c:y val="-2.3752966582541699E-2"/>
                </c:manualLayout>
              </c:layout>
              <c:dLblPos val="r"/>
              <c:showLegendKey val="0"/>
              <c:showVal val="1"/>
              <c:showCatName val="0"/>
              <c:showSerName val="0"/>
              <c:showPercent val="0"/>
              <c:showBubbleSize val="0"/>
            </c:dLbl>
            <c:dLbl>
              <c:idx val="9"/>
              <c:layout>
                <c:manualLayout>
                  <c:x val="-2.8053116303347048E-2"/>
                  <c:y val="-3.1896840839413271E-2"/>
                </c:manualLayout>
              </c:layout>
              <c:dLblPos val="r"/>
              <c:showLegendKey val="0"/>
              <c:showVal val="1"/>
              <c:showCatName val="0"/>
              <c:showSerName val="0"/>
              <c:showPercent val="0"/>
              <c:showBubbleSize val="0"/>
            </c:dLbl>
            <c:dLbl>
              <c:idx val="10"/>
              <c:layout>
                <c:manualLayout>
                  <c:x val="-2.0882074303513957E-2"/>
                  <c:y val="-2.1038341830251307E-2"/>
                </c:manualLayout>
              </c:layout>
              <c:dLblPos val="r"/>
              <c:showLegendKey val="0"/>
              <c:showVal val="1"/>
              <c:showCatName val="0"/>
              <c:showSerName val="0"/>
              <c:showPercent val="0"/>
              <c:showBubbleSize val="0"/>
            </c:dLbl>
            <c:dLbl>
              <c:idx val="11"/>
              <c:layout>
                <c:manualLayout>
                  <c:x val="-9.4084071037810139E-3"/>
                  <c:y val="-2.1038341830251408E-2"/>
                </c:manualLayout>
              </c:layout>
              <c:dLblPos val="r"/>
              <c:showLegendKey val="0"/>
              <c:showVal val="1"/>
              <c:showCatName val="0"/>
              <c:showSerName val="0"/>
              <c:showPercent val="0"/>
              <c:showBubbleSize val="0"/>
            </c:dLbl>
            <c:dLbl>
              <c:idx val="12"/>
              <c:showLegendKey val="0"/>
              <c:showVal val="1"/>
              <c:showCatName val="0"/>
              <c:showSerName val="0"/>
              <c:showPercent val="0"/>
              <c:showBubbleSize val="0"/>
            </c:dLbl>
            <c:dLbl>
              <c:idx val="13"/>
              <c:layout>
                <c:manualLayout>
                  <c:x val="-1.9805514565176811E-2"/>
                  <c:y val="-3.8683616470119996E-2"/>
                </c:manualLayout>
              </c:layout>
              <c:dLblPos val="r"/>
              <c:showLegendKey val="0"/>
              <c:showVal val="1"/>
              <c:showCatName val="0"/>
              <c:showSerName val="0"/>
              <c:showPercent val="0"/>
              <c:showBubbleSize val="0"/>
            </c:dLbl>
            <c:dLbl>
              <c:idx val="14"/>
              <c:layout>
                <c:manualLayout>
                  <c:x val="-2.370418988738528E-2"/>
                  <c:y val="-1.9681029454106061E-2"/>
                </c:manualLayout>
              </c:layout>
              <c:dLblPos val="r"/>
              <c:showLegendKey val="0"/>
              <c:showVal val="1"/>
              <c:showCatName val="0"/>
              <c:showSerName val="0"/>
              <c:showPercent val="0"/>
              <c:showBubbleSize val="0"/>
            </c:dLbl>
            <c:dLbl>
              <c:idx val="15"/>
              <c:layout>
                <c:manualLayout>
                  <c:x val="-2.5945945945945945E-2"/>
                  <c:y val="-2.2395654206396554E-2"/>
                </c:manualLayout>
              </c:layout>
              <c:dLblPos val="r"/>
              <c:showLegendKey val="0"/>
              <c:showVal val="1"/>
              <c:showCatName val="0"/>
              <c:showSerName val="0"/>
              <c:showPercent val="0"/>
              <c:showBubbleSize val="0"/>
            </c:dLbl>
            <c:dLbl>
              <c:idx val="16"/>
              <c:layout>
                <c:manualLayout>
                  <c:x val="-4.2042042042042044E-4"/>
                  <c:y val="2.9182216087122681E-2"/>
                </c:manualLayout>
              </c:layout>
              <c:dLblPos val="r"/>
              <c:showLegendKey val="0"/>
              <c:showVal val="1"/>
              <c:showCatName val="0"/>
              <c:showSerName val="0"/>
              <c:showPercent val="0"/>
              <c:showBubbleSize val="0"/>
            </c:dLbl>
            <c:dLbl>
              <c:idx val="17"/>
              <c:layout>
                <c:manualLayout>
                  <c:x val="-1.043877855585152E-2"/>
                  <c:y val="-3.0539742213248525E-2"/>
                </c:manualLayout>
              </c:layout>
              <c:dLblPos val="r"/>
              <c:showLegendKey val="0"/>
              <c:showVal val="1"/>
              <c:showCatName val="0"/>
              <c:showSerName val="0"/>
              <c:showPercent val="0"/>
              <c:showBubbleSize val="0"/>
            </c:dLbl>
            <c:dLbl>
              <c:idx val="18"/>
              <c:layout>
                <c:manualLayout>
                  <c:x val="-1.3933933933933823E-2"/>
                  <c:y val="2.9182216087122681E-2"/>
                </c:manualLayout>
              </c:layout>
              <c:dLblPos val="r"/>
              <c:showLegendKey val="0"/>
              <c:showVal val="1"/>
              <c:showCatName val="0"/>
              <c:showSerName val="0"/>
              <c:showPercent val="0"/>
              <c:showBubbleSize val="0"/>
            </c:dLbl>
            <c:txPr>
              <a:bodyPr/>
              <a:lstStyle/>
              <a:p>
                <a:pPr>
                  <a:defRPr sz="1800" b="1">
                    <a:solidFill>
                      <a:schemeClr val="accent6">
                        <a:lumMod val="75000"/>
                      </a:schemeClr>
                    </a:solidFill>
                    <a:latin typeface="Arial" pitchFamily="34" charset="0"/>
                    <a:cs typeface="Arial" pitchFamily="34" charset="0"/>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Sheet1!$C$2:$C$6</c:f>
              <c:numCache>
                <c:formatCode>General</c:formatCode>
                <c:ptCount val="5"/>
                <c:pt idx="0">
                  <c:v>35</c:v>
                </c:pt>
                <c:pt idx="1">
                  <c:v>21</c:v>
                </c:pt>
                <c:pt idx="2">
                  <c:v>31</c:v>
                </c:pt>
                <c:pt idx="3" formatCode="0">
                  <c:v>28</c:v>
                </c:pt>
                <c:pt idx="4" formatCode="0">
                  <c:v>21</c:v>
                </c:pt>
              </c:numCache>
            </c:numRef>
          </c:val>
          <c:smooth val="0"/>
        </c:ser>
        <c:ser>
          <c:idx val="2"/>
          <c:order val="2"/>
          <c:tx>
            <c:strRef>
              <c:f>Sheet1!$D$1</c:f>
              <c:strCache>
                <c:ptCount val="1"/>
                <c:pt idx="0">
                  <c:v>Goran Movement</c:v>
                </c:pt>
              </c:strCache>
            </c:strRef>
          </c:tx>
          <c:spPr>
            <a:ln w="38100">
              <a:solidFill>
                <a:schemeClr val="accent3">
                  <a:lumMod val="50000"/>
                </a:schemeClr>
              </a:solidFill>
            </a:ln>
          </c:spPr>
          <c:marker>
            <c:symbol val="diamond"/>
            <c:size val="6"/>
            <c:spPr>
              <a:solidFill>
                <a:schemeClr val="accent3">
                  <a:lumMod val="50000"/>
                </a:schemeClr>
              </a:solidFill>
              <a:ln w="38100">
                <a:noFill/>
              </a:ln>
            </c:spPr>
          </c:marker>
          <c:dLbls>
            <c:dLbl>
              <c:idx val="0"/>
              <c:layout>
                <c:manualLayout>
                  <c:x val="-2.0652600959519297E-2"/>
                  <c:y val="-3.6783165393536155E-2"/>
                </c:manualLayout>
              </c:layout>
              <c:dLblPos val="r"/>
              <c:showLegendKey val="0"/>
              <c:showVal val="1"/>
              <c:showCatName val="0"/>
              <c:showSerName val="0"/>
              <c:showPercent val="0"/>
              <c:showBubbleSize val="0"/>
            </c:dLbl>
            <c:dLbl>
              <c:idx val="1"/>
              <c:layout>
                <c:manualLayout>
                  <c:x val="-2.638943455938577E-2"/>
                  <c:y val="-2.8639291136664684E-2"/>
                </c:manualLayout>
              </c:layout>
              <c:dLblPos val="r"/>
              <c:showLegendKey val="0"/>
              <c:showVal val="1"/>
              <c:showCatName val="0"/>
              <c:showSerName val="0"/>
              <c:showPercent val="0"/>
              <c:showBubbleSize val="0"/>
            </c:dLbl>
            <c:dLbl>
              <c:idx val="3"/>
              <c:layout>
                <c:manualLayout>
                  <c:x val="-2.2374780337430919E-3"/>
                  <c:y val="-4.6827276977010973E-2"/>
                </c:manualLayout>
              </c:layout>
              <c:dLblPos val="r"/>
              <c:showLegendKey val="0"/>
              <c:showVal val="1"/>
              <c:showCatName val="0"/>
              <c:showSerName val="0"/>
              <c:showPercent val="0"/>
              <c:showBubbleSize val="0"/>
            </c:dLbl>
            <c:dLbl>
              <c:idx val="4"/>
              <c:layout>
                <c:manualLayout>
                  <c:x val="-3.2355854433042175E-2"/>
                  <c:y val="-3.0539528463268028E-2"/>
                </c:manualLayout>
              </c:layout>
              <c:dLblPos val="r"/>
              <c:showLegendKey val="0"/>
              <c:showVal val="1"/>
              <c:showCatName val="0"/>
              <c:showSerName val="0"/>
              <c:showPercent val="0"/>
              <c:showBubbleSize val="0"/>
            </c:dLbl>
            <c:dLbl>
              <c:idx val="8"/>
              <c:delete val="1"/>
            </c:dLbl>
            <c:dLbl>
              <c:idx val="9"/>
              <c:layout>
                <c:manualLayout>
                  <c:x val="-2.0882074303513957E-2"/>
                  <c:y val="2.1038341830251307E-2"/>
                </c:manualLayout>
              </c:layout>
              <c:dLblPos val="r"/>
              <c:showLegendKey val="0"/>
              <c:showVal val="1"/>
              <c:showCatName val="0"/>
              <c:showSerName val="0"/>
              <c:showPercent val="0"/>
              <c:showBubbleSize val="0"/>
            </c:dLbl>
            <c:dLbl>
              <c:idx val="10"/>
              <c:layout>
                <c:manualLayout>
                  <c:x val="-2.9487324703313667E-2"/>
                  <c:y val="2.1038341830251307E-2"/>
                </c:manualLayout>
              </c:layout>
              <c:dLblPos val="r"/>
              <c:showLegendKey val="0"/>
              <c:showVal val="1"/>
              <c:showCatName val="0"/>
              <c:showSerName val="0"/>
              <c:showPercent val="0"/>
              <c:showBubbleSize val="0"/>
            </c:dLbl>
            <c:dLbl>
              <c:idx val="11"/>
              <c:layout>
                <c:manualLayout>
                  <c:x val="-1.8013657503580721E-2"/>
                  <c:y val="3.4611465591703763E-2"/>
                </c:manualLayout>
              </c:layout>
              <c:dLblPos val="r"/>
              <c:showLegendKey val="0"/>
              <c:showVal val="1"/>
              <c:showCatName val="0"/>
              <c:showSerName val="0"/>
              <c:showPercent val="0"/>
              <c:showBubbleSize val="0"/>
            </c:dLbl>
            <c:txPr>
              <a:bodyPr/>
              <a:lstStyle/>
              <a:p>
                <a:pPr>
                  <a:defRPr sz="1800" b="1">
                    <a:solidFill>
                      <a:schemeClr val="accent3">
                        <a:lumMod val="50000"/>
                      </a:schemeClr>
                    </a:solidFill>
                    <a:latin typeface="Arial" pitchFamily="34" charset="0"/>
                    <a:cs typeface="Arial" pitchFamily="34" charset="0"/>
                  </a:defRPr>
                </a:pPr>
                <a:endParaRPr lang="en-US"/>
              </a:p>
            </c:txPr>
            <c:dLblPos val="t"/>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Sheet1!$D$2:$D$6</c:f>
              <c:numCache>
                <c:formatCode>General</c:formatCode>
                <c:ptCount val="5"/>
                <c:pt idx="0">
                  <c:v>9</c:v>
                </c:pt>
                <c:pt idx="1">
                  <c:v>16</c:v>
                </c:pt>
                <c:pt idx="2">
                  <c:v>14</c:v>
                </c:pt>
                <c:pt idx="3">
                  <c:v>5</c:v>
                </c:pt>
                <c:pt idx="4" formatCode="0">
                  <c:v>12</c:v>
                </c:pt>
              </c:numCache>
            </c:numRef>
          </c:val>
          <c:smooth val="0"/>
        </c:ser>
        <c:ser>
          <c:idx val="3"/>
          <c:order val="3"/>
          <c:tx>
            <c:strRef>
              <c:f>Sheet1!$E$1</c:f>
              <c:strCache>
                <c:ptCount val="1"/>
                <c:pt idx="0">
                  <c:v>KIU</c:v>
                </c:pt>
              </c:strCache>
            </c:strRef>
          </c:tx>
          <c:spPr>
            <a:ln w="34925">
              <a:solidFill>
                <a:srgbClr val="FFC000"/>
              </a:solidFill>
            </a:ln>
          </c:spPr>
          <c:marker>
            <c:symbol val="circle"/>
            <c:size val="6"/>
            <c:spPr>
              <a:solidFill>
                <a:srgbClr val="FFC000"/>
              </a:solidFill>
              <a:ln>
                <a:noFill/>
              </a:ln>
            </c:spPr>
          </c:marker>
          <c:dLbls>
            <c:dLbl>
              <c:idx val="0"/>
              <c:layout>
                <c:manualLayout>
                  <c:x val="-1.7077921219948958E-2"/>
                  <c:y val="3.4611465591703763E-2"/>
                </c:manualLayout>
              </c:layout>
              <c:dLblPos val="r"/>
              <c:showLegendKey val="0"/>
              <c:showVal val="1"/>
              <c:showCatName val="0"/>
              <c:showSerName val="0"/>
              <c:showPercent val="0"/>
              <c:showBubbleSize val="0"/>
            </c:dLbl>
            <c:dLbl>
              <c:idx val="1"/>
              <c:layout>
                <c:manualLayout>
                  <c:x val="-1.8644709199566033E-2"/>
                  <c:y val="3.2575497027485897E-2"/>
                </c:manualLayout>
              </c:layout>
              <c:showLegendKey val="0"/>
              <c:showVal val="1"/>
              <c:showCatName val="0"/>
              <c:showSerName val="0"/>
              <c:showPercent val="0"/>
              <c:showBubbleSize val="0"/>
            </c:dLbl>
            <c:dLbl>
              <c:idx val="2"/>
              <c:layout>
                <c:manualLayout>
                  <c:x val="-1.9744193686343593E-2"/>
                  <c:y val="3.4611465591703763E-2"/>
                </c:manualLayout>
              </c:layout>
              <c:dLblPos val="r"/>
              <c:showLegendKey val="0"/>
              <c:showVal val="1"/>
              <c:showCatName val="0"/>
              <c:showSerName val="0"/>
              <c:showPercent val="0"/>
              <c:showBubbleSize val="0"/>
            </c:dLbl>
            <c:dLbl>
              <c:idx val="3"/>
              <c:layout>
                <c:manualLayout>
                  <c:x val="-1.434208399966618E-2"/>
                  <c:y val="4.8863245541228846E-2"/>
                </c:manualLayout>
              </c:layout>
              <c:showLegendKey val="0"/>
              <c:showVal val="1"/>
              <c:showCatName val="0"/>
              <c:showSerName val="0"/>
              <c:showPercent val="0"/>
              <c:showBubbleSize val="0"/>
            </c:dLbl>
            <c:dLbl>
              <c:idx val="4"/>
              <c:layout>
                <c:manualLayout>
                  <c:x val="-2.4450542904344178E-2"/>
                  <c:y val="5.0899000355466316E-2"/>
                </c:manualLayout>
              </c:layout>
              <c:dLblPos val="r"/>
              <c:showLegendKey val="0"/>
              <c:showVal val="1"/>
              <c:showCatName val="0"/>
              <c:showSerName val="0"/>
              <c:showPercent val="0"/>
              <c:showBubbleSize val="0"/>
            </c:dLbl>
            <c:dLbl>
              <c:idx val="5"/>
              <c:layout>
                <c:manualLayout>
                  <c:x val="-2.1111111111111112E-2"/>
                  <c:y val="-2.5110278958687046E-2"/>
                </c:manualLayout>
              </c:layout>
              <c:dLblPos val="r"/>
              <c:showLegendKey val="0"/>
              <c:showVal val="1"/>
              <c:showCatName val="0"/>
              <c:showSerName val="0"/>
              <c:showPercent val="0"/>
              <c:showBubbleSize val="0"/>
            </c:dLbl>
            <c:dLbl>
              <c:idx val="6"/>
              <c:layout>
                <c:manualLayout>
                  <c:x val="-2.1111111111111112E-2"/>
                  <c:y val="-3.0539528463268028E-2"/>
                </c:manualLayout>
              </c:layout>
              <c:dLblPos val="r"/>
              <c:showLegendKey val="0"/>
              <c:showVal val="1"/>
              <c:showCatName val="0"/>
              <c:showSerName val="0"/>
              <c:showPercent val="0"/>
              <c:showBubbleSize val="0"/>
            </c:dLbl>
            <c:dLbl>
              <c:idx val="7"/>
              <c:layout>
                <c:manualLayout>
                  <c:x val="-2.1111111111111084E-2"/>
                  <c:y val="-3.0539528463268028E-2"/>
                </c:manualLayout>
              </c:layout>
              <c:dLblPos val="r"/>
              <c:showLegendKey val="0"/>
              <c:showVal val="1"/>
              <c:showCatName val="0"/>
              <c:showSerName val="0"/>
              <c:showPercent val="0"/>
              <c:showBubbleSize val="0"/>
            </c:dLbl>
            <c:dLbl>
              <c:idx val="8"/>
              <c:layout>
                <c:manualLayout>
                  <c:x val="-1.4026558151673524E-2"/>
                  <c:y val="-2.6467591334832289E-2"/>
                </c:manualLayout>
              </c:layout>
              <c:dLblPos val="r"/>
              <c:showLegendKey val="0"/>
              <c:showVal val="1"/>
              <c:showCatName val="0"/>
              <c:showSerName val="0"/>
              <c:showPercent val="0"/>
              <c:showBubbleSize val="0"/>
            </c:dLbl>
            <c:dLbl>
              <c:idx val="10"/>
              <c:layout>
                <c:manualLayout>
                  <c:x val="-3.4624624624624623E-2"/>
                  <c:y val="3.4611465591703763E-2"/>
                </c:manualLayout>
              </c:layout>
              <c:dLblPos val="r"/>
              <c:showLegendKey val="0"/>
              <c:showVal val="1"/>
              <c:showCatName val="0"/>
              <c:showSerName val="0"/>
              <c:showPercent val="0"/>
              <c:showBubbleSize val="0"/>
            </c:dLbl>
            <c:dLbl>
              <c:idx val="12"/>
              <c:layout>
                <c:manualLayout>
                  <c:x val="-1.8175372970411604E-2"/>
                  <c:y val="2.3752752832561303E-2"/>
                </c:manualLayout>
              </c:layout>
              <c:dLblPos val="r"/>
              <c:showLegendKey val="0"/>
              <c:showVal val="1"/>
              <c:showCatName val="0"/>
              <c:showSerName val="0"/>
              <c:showPercent val="0"/>
              <c:showBubbleSize val="0"/>
            </c:dLbl>
            <c:dLbl>
              <c:idx val="13"/>
              <c:layout>
                <c:manualLayout>
                  <c:x val="-2.8147525612195242E-2"/>
                  <c:y val="1.8323717077960818E-2"/>
                </c:manualLayout>
              </c:layout>
              <c:dLblPos val="r"/>
              <c:showLegendKey val="0"/>
              <c:showVal val="1"/>
              <c:showCatName val="0"/>
              <c:showSerName val="0"/>
              <c:showPercent val="0"/>
              <c:showBubbleSize val="0"/>
            </c:dLbl>
            <c:dLbl>
              <c:idx val="14"/>
              <c:delete val="1"/>
            </c:dLbl>
            <c:dLbl>
              <c:idx val="15"/>
              <c:layout>
                <c:manualLayout>
                  <c:x val="-2.5615615615615615E-2"/>
                  <c:y val="-1.9681029454106061E-2"/>
                </c:manualLayout>
              </c:layout>
              <c:dLblPos val="r"/>
              <c:showLegendKey val="0"/>
              <c:showVal val="1"/>
              <c:showCatName val="0"/>
              <c:showSerName val="0"/>
              <c:showPercent val="0"/>
              <c:showBubbleSize val="0"/>
            </c:dLbl>
            <c:dLbl>
              <c:idx val="16"/>
              <c:layout>
                <c:manualLayout>
                  <c:x val="-1.9609609609609609E-2"/>
                  <c:y val="-3.3254153215558517E-2"/>
                </c:manualLayout>
              </c:layout>
              <c:dLblPos val="r"/>
              <c:showLegendKey val="0"/>
              <c:showVal val="1"/>
              <c:showCatName val="0"/>
              <c:showSerName val="0"/>
              <c:showPercent val="0"/>
              <c:showBubbleSize val="0"/>
            </c:dLbl>
            <c:dLbl>
              <c:idx val="17"/>
              <c:layout>
                <c:manualLayout>
                  <c:x val="-9.7720410445599516E-3"/>
                  <c:y val="-3.0539528463268028E-2"/>
                </c:manualLayout>
              </c:layout>
              <c:dLblPos val="r"/>
              <c:showLegendKey val="0"/>
              <c:showVal val="1"/>
              <c:showCatName val="0"/>
              <c:showSerName val="0"/>
              <c:showPercent val="0"/>
              <c:showBubbleSize val="0"/>
            </c:dLbl>
            <c:dLbl>
              <c:idx val="18"/>
              <c:layout>
                <c:manualLayout>
                  <c:x val="-2.1111111111111112E-2"/>
                  <c:y val="-2.5110278958687046E-2"/>
                </c:manualLayout>
              </c:layout>
              <c:dLblPos val="r"/>
              <c:showLegendKey val="0"/>
              <c:showVal val="1"/>
              <c:showCatName val="0"/>
              <c:showSerName val="0"/>
              <c:showPercent val="0"/>
              <c:showBubbleSize val="0"/>
            </c:dLbl>
            <c:txPr>
              <a:bodyPr/>
              <a:lstStyle/>
              <a:p>
                <a:pPr>
                  <a:defRPr sz="1800" b="1">
                    <a:solidFill>
                      <a:srgbClr val="FFC000"/>
                    </a:solidFill>
                    <a:latin typeface="Arial" pitchFamily="34" charset="0"/>
                    <a:cs typeface="Arial" pitchFamily="34" charset="0"/>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Sheet1!$E$2:$E$6</c:f>
              <c:numCache>
                <c:formatCode>General</c:formatCode>
                <c:ptCount val="5"/>
                <c:pt idx="0">
                  <c:v>7</c:v>
                </c:pt>
                <c:pt idx="1">
                  <c:v>6</c:v>
                </c:pt>
                <c:pt idx="2">
                  <c:v>3</c:v>
                </c:pt>
                <c:pt idx="3" formatCode="0">
                  <c:v>5</c:v>
                </c:pt>
                <c:pt idx="4" formatCode="0">
                  <c:v>5</c:v>
                </c:pt>
              </c:numCache>
            </c:numRef>
          </c:val>
          <c:smooth val="0"/>
        </c:ser>
        <c:ser>
          <c:idx val="4"/>
          <c:order val="4"/>
          <c:tx>
            <c:strRef>
              <c:f>Sheet1!$F$1</c:f>
              <c:strCache>
                <c:ptCount val="1"/>
                <c:pt idx="0">
                  <c:v>Und/DK/Ref</c:v>
                </c:pt>
              </c:strCache>
            </c:strRef>
          </c:tx>
          <c:spPr>
            <a:ln>
              <a:solidFill>
                <a:schemeClr val="bg1">
                  <a:lumMod val="50000"/>
                </a:schemeClr>
              </a:solidFill>
            </a:ln>
          </c:spPr>
          <c:marker>
            <c:spPr>
              <a:solidFill>
                <a:schemeClr val="bg1">
                  <a:lumMod val="50000"/>
                </a:schemeClr>
              </a:solidFill>
              <a:ln>
                <a:solidFill>
                  <a:schemeClr val="bg1">
                    <a:lumMod val="50000"/>
                  </a:schemeClr>
                </a:solidFill>
              </a:ln>
            </c:spPr>
          </c:marker>
          <c:dLbls>
            <c:dLbl>
              <c:idx val="0"/>
              <c:layout>
                <c:manualLayout>
                  <c:x val="1.434208399966618E-3"/>
                  <c:y val="8.1438742568714743E-3"/>
                </c:manualLayout>
              </c:layout>
              <c:showLegendKey val="0"/>
              <c:showVal val="1"/>
              <c:showCatName val="0"/>
              <c:showSerName val="0"/>
              <c:showPercent val="0"/>
              <c:showBubbleSize val="0"/>
            </c:dLbl>
            <c:dLbl>
              <c:idx val="1"/>
              <c:layout>
                <c:manualLayout>
                  <c:x val="-2.7249959599365742E-2"/>
                  <c:y val="6.7865618807262287E-2"/>
                </c:manualLayout>
              </c:layout>
              <c:showLegendKey val="0"/>
              <c:showVal val="1"/>
              <c:showCatName val="0"/>
              <c:showSerName val="0"/>
              <c:showPercent val="0"/>
              <c:showBubbleSize val="0"/>
            </c:dLbl>
            <c:dLbl>
              <c:idx val="2"/>
              <c:layout>
                <c:manualLayout>
                  <c:x val="-2.5815751199399124E-2"/>
                  <c:y val="4.0719371284357368E-2"/>
                </c:manualLayout>
              </c:layout>
              <c:showLegendKey val="0"/>
              <c:showVal val="1"/>
              <c:showCatName val="0"/>
              <c:showSerName val="0"/>
              <c:showPercent val="0"/>
              <c:showBubbleSize val="0"/>
            </c:dLbl>
            <c:dLbl>
              <c:idx val="3"/>
              <c:layout>
                <c:manualLayout>
                  <c:x val="-2.2947334399465887E-2"/>
                  <c:y val="-4.8863245541228846E-2"/>
                </c:manualLayout>
              </c:layout>
              <c:showLegendKey val="0"/>
              <c:showVal val="1"/>
              <c:showCatName val="0"/>
              <c:showSerName val="0"/>
              <c:showPercent val="0"/>
              <c:showBubbleSize val="0"/>
            </c:dLbl>
            <c:dLbl>
              <c:idx val="4"/>
              <c:layout>
                <c:manualLayout>
                  <c:x val="-2.0079030529327819E-2"/>
                  <c:y val="3.8004746532066876E-2"/>
                </c:manualLayout>
              </c:layout>
              <c:showLegendKey val="0"/>
              <c:showVal val="1"/>
              <c:showCatName val="0"/>
              <c:showSerName val="0"/>
              <c:showPercent val="0"/>
              <c:showBubbleSize val="0"/>
            </c:dLbl>
            <c:txPr>
              <a:bodyPr/>
              <a:lstStyle/>
              <a:p>
                <a:pPr>
                  <a:defRPr b="1">
                    <a:solidFill>
                      <a:schemeClr val="bg1">
                        <a:lumMod val="50000"/>
                      </a:schemeClr>
                    </a:solidFill>
                  </a:defRPr>
                </a:pPr>
                <a:endParaRPr lang="en-US"/>
              </a:p>
            </c:txPr>
            <c:showLegendKey val="0"/>
            <c:showVal val="1"/>
            <c:showCatName val="0"/>
            <c:showSerName val="0"/>
            <c:showPercent val="0"/>
            <c:showBubbleSize val="0"/>
            <c:showLeaderLines val="0"/>
          </c:dLbls>
          <c:cat>
            <c:numRef>
              <c:f>Sheet1!$A$2:$A$6</c:f>
              <c:numCache>
                <c:formatCode>m/d/yyyy</c:formatCode>
                <c:ptCount val="5"/>
                <c:pt idx="0">
                  <c:v>40484</c:v>
                </c:pt>
                <c:pt idx="1">
                  <c:v>40625</c:v>
                </c:pt>
                <c:pt idx="2">
                  <c:v>40744</c:v>
                </c:pt>
                <c:pt idx="3">
                  <c:v>40821</c:v>
                </c:pt>
                <c:pt idx="4">
                  <c:v>41019</c:v>
                </c:pt>
              </c:numCache>
            </c:numRef>
          </c:cat>
          <c:val>
            <c:numRef>
              <c:f>Sheet1!$F$2:$F$6</c:f>
              <c:numCache>
                <c:formatCode>0</c:formatCode>
                <c:ptCount val="5"/>
                <c:pt idx="0">
                  <c:v>7</c:v>
                </c:pt>
                <c:pt idx="1">
                  <c:v>15</c:v>
                </c:pt>
                <c:pt idx="2">
                  <c:v>9</c:v>
                </c:pt>
                <c:pt idx="3">
                  <c:v>14</c:v>
                </c:pt>
                <c:pt idx="4">
                  <c:v>12</c:v>
                </c:pt>
              </c:numCache>
            </c:numRef>
          </c:val>
          <c:smooth val="0"/>
        </c:ser>
        <c:dLbls>
          <c:showLegendKey val="0"/>
          <c:showVal val="0"/>
          <c:showCatName val="0"/>
          <c:showSerName val="0"/>
          <c:showPercent val="0"/>
          <c:showBubbleSize val="0"/>
        </c:dLbls>
        <c:marker val="1"/>
        <c:smooth val="0"/>
        <c:axId val="62256256"/>
        <c:axId val="62257792"/>
      </c:lineChart>
      <c:dateAx>
        <c:axId val="62256256"/>
        <c:scaling>
          <c:orientation val="minMax"/>
          <c:max val="41034"/>
          <c:min val="40484"/>
        </c:scaling>
        <c:delete val="0"/>
        <c:axPos val="b"/>
        <c:numFmt formatCode="[$-409]mmm\-yy;@" sourceLinked="0"/>
        <c:majorTickMark val="out"/>
        <c:minorTickMark val="none"/>
        <c:tickLblPos val="nextTo"/>
        <c:txPr>
          <a:bodyPr/>
          <a:lstStyle/>
          <a:p>
            <a:pPr>
              <a:defRPr sz="1400">
                <a:solidFill>
                  <a:schemeClr val="tx1">
                    <a:lumMod val="75000"/>
                    <a:lumOff val="25000"/>
                  </a:schemeClr>
                </a:solidFill>
                <a:latin typeface="Arial" pitchFamily="34" charset="0"/>
                <a:cs typeface="Arial" pitchFamily="34" charset="0"/>
              </a:defRPr>
            </a:pPr>
            <a:endParaRPr lang="en-US"/>
          </a:p>
        </c:txPr>
        <c:crossAx val="62257792"/>
        <c:crosses val="autoZero"/>
        <c:auto val="1"/>
        <c:lblOffset val="100"/>
        <c:baseTimeUnit val="days"/>
        <c:majorUnit val="105"/>
        <c:majorTimeUnit val="days"/>
      </c:dateAx>
      <c:valAx>
        <c:axId val="62257792"/>
        <c:scaling>
          <c:orientation val="minMax"/>
          <c:max val="50"/>
          <c:min val="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62256256"/>
        <c:crosses val="autoZero"/>
        <c:crossBetween val="midCat"/>
        <c:majorUnit val="10"/>
      </c:valAx>
    </c:plotArea>
    <c:legend>
      <c:legendPos val="t"/>
      <c:layout>
        <c:manualLayout>
          <c:xMode val="edge"/>
          <c:yMode val="edge"/>
          <c:x val="5.7772624665741928E-2"/>
          <c:y val="8.4701849770956211E-2"/>
          <c:w val="0.83030762415021742"/>
          <c:h val="6.4326346630220868E-2"/>
        </c:manualLayout>
      </c:layout>
      <c:overlay val="1"/>
      <c:spPr>
        <a:noFill/>
        <a:ln>
          <a:solidFill>
            <a:schemeClr val="bg1">
              <a:alpha val="0"/>
            </a:schemeClr>
          </a:solidFill>
        </a:ln>
        <a:effectLst>
          <a:outerShdw blurRad="50800" dist="50800" dir="5400000" algn="ctr" rotWithShape="0">
            <a:schemeClr val="bg1"/>
          </a:outerShdw>
        </a:effectLst>
      </c:spPr>
      <c:txPr>
        <a:bodyPr/>
        <a:lstStyle/>
        <a:p>
          <a:pPr>
            <a:defRPr sz="1800" b="0">
              <a:latin typeface="Arial" pitchFamily="34" charset="0"/>
              <a:cs typeface="Arial" pitchFamily="34" charset="0"/>
            </a:defRPr>
          </a:pPr>
          <a:endParaRPr lang="en-US"/>
        </a:p>
      </c:txPr>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604746081051795E-2"/>
          <c:y val="0.16476399466460134"/>
          <c:w val="0.93101675937296824"/>
          <c:h val="0.75438901079987952"/>
        </c:manualLayout>
      </c:layout>
      <c:lineChart>
        <c:grouping val="standard"/>
        <c:varyColors val="0"/>
        <c:ser>
          <c:idx val="0"/>
          <c:order val="0"/>
          <c:tx>
            <c:strRef>
              <c:f>Sheet1!$B$1</c:f>
              <c:strCache>
                <c:ptCount val="1"/>
                <c:pt idx="0">
                  <c:v>% Favorable</c:v>
                </c:pt>
              </c:strCache>
            </c:strRef>
          </c:tx>
          <c:spPr>
            <a:ln w="38100">
              <a:solidFill>
                <a:srgbClr val="FF0000"/>
              </a:solidFill>
            </a:ln>
          </c:spPr>
          <c:marker>
            <c:symbol val="circle"/>
            <c:size val="6"/>
            <c:spPr>
              <a:solidFill>
                <a:srgbClr val="FF0000"/>
              </a:solidFill>
              <a:ln>
                <a:solidFill>
                  <a:srgbClr val="FF0000"/>
                </a:solidFill>
              </a:ln>
            </c:spPr>
          </c:marker>
          <c:dLbls>
            <c:dLbl>
              <c:idx val="0"/>
              <c:layout>
                <c:manualLayout>
                  <c:x val="-1.6408728776159617E-2"/>
                  <c:y val="7.0544545904678554E-2"/>
                </c:manualLayout>
              </c:layout>
              <c:dLblPos val="r"/>
              <c:showLegendKey val="0"/>
              <c:showVal val="1"/>
              <c:showCatName val="0"/>
              <c:showSerName val="0"/>
              <c:showPercent val="0"/>
              <c:showBubbleSize val="0"/>
            </c:dLbl>
            <c:dLbl>
              <c:idx val="1"/>
              <c:layout>
                <c:manualLayout>
                  <c:x val="-2.5258170162358023E-2"/>
                  <c:y val="6.7270591757539466E-2"/>
                </c:manualLayout>
              </c:layout>
              <c:dLblPos val="r"/>
              <c:showLegendKey val="0"/>
              <c:showVal val="1"/>
              <c:showCatName val="0"/>
              <c:showSerName val="0"/>
              <c:showPercent val="0"/>
              <c:showBubbleSize val="0"/>
            </c:dLbl>
            <c:dLbl>
              <c:idx val="4"/>
              <c:layout>
                <c:manualLayout>
                  <c:x val="-3.1157875177107393E-2"/>
                  <c:y val="-4.9721911956058636E-2"/>
                </c:manualLayout>
              </c:layout>
              <c:dLblPos val="r"/>
              <c:showLegendKey val="0"/>
              <c:showVal val="1"/>
              <c:showCatName val="0"/>
              <c:showSerName val="0"/>
              <c:showPercent val="0"/>
              <c:showBubbleSize val="0"/>
            </c:dLbl>
            <c:spPr>
              <a:noFill/>
              <a:ln>
                <a:noFill/>
              </a:ln>
            </c:spPr>
            <c:txPr>
              <a:bodyPr/>
              <a:lstStyle/>
              <a:p>
                <a:pPr>
                  <a:defRPr sz="2000" b="1">
                    <a:solidFill>
                      <a:srgbClr val="FF0000"/>
                    </a:solidFill>
                    <a:latin typeface="Arial" pitchFamily="34" charset="0"/>
                    <a:cs typeface="Arial" pitchFamily="34" charset="0"/>
                  </a:defRPr>
                </a:pPr>
                <a:endParaRPr lang="en-US"/>
              </a:p>
            </c:txPr>
            <c:dLblPos val="b"/>
            <c:showLegendKey val="0"/>
            <c:showVal val="1"/>
            <c:showCatName val="0"/>
            <c:showSerName val="0"/>
            <c:showPercent val="0"/>
            <c:showBubbleSize val="0"/>
            <c:showLeaderLines val="0"/>
          </c:dLbls>
          <c:cat>
            <c:numRef>
              <c:f>Sheet1!$A$2:$A$6</c:f>
              <c:numCache>
                <c:formatCode>m/d/yyyy</c:formatCode>
                <c:ptCount val="5"/>
                <c:pt idx="0">
                  <c:v>41019</c:v>
                </c:pt>
                <c:pt idx="1">
                  <c:v>40821</c:v>
                </c:pt>
                <c:pt idx="2">
                  <c:v>40732</c:v>
                </c:pt>
                <c:pt idx="3">
                  <c:v>40625</c:v>
                </c:pt>
                <c:pt idx="4">
                  <c:v>40484</c:v>
                </c:pt>
              </c:numCache>
            </c:numRef>
          </c:cat>
          <c:val>
            <c:numRef>
              <c:f>Sheet1!$B$2:$B$6</c:f>
              <c:numCache>
                <c:formatCode>General</c:formatCode>
                <c:ptCount val="5"/>
                <c:pt idx="0">
                  <c:v>45</c:v>
                </c:pt>
                <c:pt idx="1">
                  <c:v>31</c:v>
                </c:pt>
                <c:pt idx="2">
                  <c:v>34</c:v>
                </c:pt>
                <c:pt idx="3">
                  <c:v>34</c:v>
                </c:pt>
                <c:pt idx="4">
                  <c:v>41</c:v>
                </c:pt>
              </c:numCache>
            </c:numRef>
          </c:val>
          <c:smooth val="0"/>
        </c:ser>
        <c:ser>
          <c:idx val="1"/>
          <c:order val="1"/>
          <c:tx>
            <c:strRef>
              <c:f>Sheet1!$C$1</c:f>
              <c:strCache>
                <c:ptCount val="1"/>
                <c:pt idx="0">
                  <c:v>% Unfavorable</c:v>
                </c:pt>
              </c:strCache>
            </c:strRef>
          </c:tx>
          <c:spPr>
            <a:ln w="38100">
              <a:solidFill>
                <a:srgbClr val="0070C0"/>
              </a:solidFill>
            </a:ln>
          </c:spPr>
          <c:marker>
            <c:symbol val="square"/>
            <c:size val="6"/>
            <c:spPr>
              <a:solidFill>
                <a:srgbClr val="0070C0"/>
              </a:solidFill>
              <a:ln>
                <a:solidFill>
                  <a:srgbClr val="0070C0"/>
                </a:solidFill>
              </a:ln>
            </c:spPr>
          </c:marker>
          <c:dLbls>
            <c:dLbl>
              <c:idx val="0"/>
              <c:layout>
                <c:manualLayout>
                  <c:x val="-2.5258286298283514E-2"/>
                  <c:y val="-6.1770090853609384E-2"/>
                </c:manualLayout>
              </c:layout>
              <c:dLblPos val="r"/>
              <c:showLegendKey val="0"/>
              <c:showVal val="1"/>
              <c:showCatName val="0"/>
              <c:showSerName val="0"/>
              <c:showPercent val="0"/>
              <c:showBubbleSize val="0"/>
            </c:dLbl>
            <c:dLbl>
              <c:idx val="1"/>
              <c:layout>
                <c:manualLayout>
                  <c:x val="-2.5258170162358023E-2"/>
                  <c:y val="-6.7270822058196983E-2"/>
                </c:manualLayout>
              </c:layout>
              <c:dLblPos val="r"/>
              <c:showLegendKey val="0"/>
              <c:showVal val="1"/>
              <c:showCatName val="0"/>
              <c:showSerName val="0"/>
              <c:showPercent val="0"/>
              <c:showBubbleSize val="0"/>
            </c:dLbl>
            <c:dLbl>
              <c:idx val="4"/>
              <c:layout>
                <c:manualLayout>
                  <c:x val="-2.2308433790908879E-2"/>
                  <c:y val="5.5571548656771413E-2"/>
                </c:manualLayout>
              </c:layout>
              <c:dLblPos val="r"/>
              <c:showLegendKey val="0"/>
              <c:showVal val="1"/>
              <c:showCatName val="0"/>
              <c:showSerName val="0"/>
              <c:showPercent val="0"/>
              <c:showBubbleSize val="0"/>
            </c:dLbl>
            <c:dLbl>
              <c:idx val="5"/>
              <c:delete val="1"/>
            </c:dLbl>
            <c:spPr>
              <a:noFill/>
              <a:ln>
                <a:noFill/>
              </a:ln>
            </c:spPr>
            <c:txPr>
              <a:bodyPr/>
              <a:lstStyle/>
              <a:p>
                <a:pPr>
                  <a:defRPr sz="2000" b="1">
                    <a:solidFill>
                      <a:srgbClr val="0070C0"/>
                    </a:solidFill>
                    <a:latin typeface="Arial" pitchFamily="34" charset="0"/>
                    <a:cs typeface="Arial" pitchFamily="34" charset="0"/>
                  </a:defRPr>
                </a:pPr>
                <a:endParaRPr lang="en-US"/>
              </a:p>
            </c:txPr>
            <c:dLblPos val="t"/>
            <c:showLegendKey val="0"/>
            <c:showVal val="1"/>
            <c:showCatName val="0"/>
            <c:showSerName val="0"/>
            <c:showPercent val="0"/>
            <c:showBubbleSize val="0"/>
            <c:showLeaderLines val="0"/>
          </c:dLbls>
          <c:cat>
            <c:numRef>
              <c:f>Sheet1!$A$2:$A$6</c:f>
              <c:numCache>
                <c:formatCode>m/d/yyyy</c:formatCode>
                <c:ptCount val="5"/>
                <c:pt idx="0">
                  <c:v>41019</c:v>
                </c:pt>
                <c:pt idx="1">
                  <c:v>40821</c:v>
                </c:pt>
                <c:pt idx="2">
                  <c:v>40732</c:v>
                </c:pt>
                <c:pt idx="3">
                  <c:v>40625</c:v>
                </c:pt>
                <c:pt idx="4">
                  <c:v>40484</c:v>
                </c:pt>
              </c:numCache>
            </c:numRef>
          </c:cat>
          <c:val>
            <c:numRef>
              <c:f>Sheet1!$C$2:$C$6</c:f>
              <c:numCache>
                <c:formatCode>General</c:formatCode>
                <c:ptCount val="5"/>
                <c:pt idx="0">
                  <c:v>41</c:v>
                </c:pt>
                <c:pt idx="1">
                  <c:v>49</c:v>
                </c:pt>
                <c:pt idx="2">
                  <c:v>51</c:v>
                </c:pt>
                <c:pt idx="3">
                  <c:v>47</c:v>
                </c:pt>
                <c:pt idx="4">
                  <c:v>47</c:v>
                </c:pt>
              </c:numCache>
            </c:numRef>
          </c:val>
          <c:smooth val="0"/>
        </c:ser>
        <c:dLbls>
          <c:showLegendKey val="0"/>
          <c:showVal val="0"/>
          <c:showCatName val="0"/>
          <c:showSerName val="0"/>
          <c:showPercent val="0"/>
          <c:showBubbleSize val="0"/>
        </c:dLbls>
        <c:marker val="1"/>
        <c:smooth val="0"/>
        <c:axId val="4849664"/>
        <c:axId val="4851968"/>
      </c:lineChart>
      <c:dateAx>
        <c:axId val="4849664"/>
        <c:scaling>
          <c:orientation val="minMax"/>
          <c:max val="41034"/>
          <c:min val="40484"/>
        </c:scaling>
        <c:delete val="0"/>
        <c:axPos val="b"/>
        <c:numFmt formatCode="[$-409]mmm\-yy;@" sourceLinked="0"/>
        <c:majorTickMark val="out"/>
        <c:minorTickMark val="none"/>
        <c:tickLblPos val="nextTo"/>
        <c:txPr>
          <a:bodyPr/>
          <a:lstStyle/>
          <a:p>
            <a:pPr>
              <a:defRPr sz="1400">
                <a:solidFill>
                  <a:schemeClr val="tx1">
                    <a:lumMod val="75000"/>
                    <a:lumOff val="25000"/>
                  </a:schemeClr>
                </a:solidFill>
                <a:latin typeface="Arial" pitchFamily="34" charset="0"/>
                <a:cs typeface="Arial" pitchFamily="34" charset="0"/>
              </a:defRPr>
            </a:pPr>
            <a:endParaRPr lang="en-US"/>
          </a:p>
        </c:txPr>
        <c:crossAx val="4851968"/>
        <c:crosses val="autoZero"/>
        <c:auto val="1"/>
        <c:lblOffset val="100"/>
        <c:baseTimeUnit val="days"/>
        <c:majorUnit val="130"/>
        <c:majorTimeUnit val="days"/>
      </c:dateAx>
      <c:valAx>
        <c:axId val="4851968"/>
        <c:scaling>
          <c:orientation val="minMax"/>
          <c:max val="60"/>
        </c:scaling>
        <c:delete val="0"/>
        <c:axPos val="l"/>
        <c:majorGridlines>
          <c:spPr>
            <a:ln>
              <a:solidFill>
                <a:schemeClr val="bg1">
                  <a:lumMod val="50000"/>
                  <a:alpha val="75000"/>
                </a:schemeClr>
              </a:solidFill>
              <a:prstDash val="dash"/>
            </a:ln>
          </c:spPr>
        </c:majorGridlines>
        <c:numFmt formatCode="@" sourceLinked="0"/>
        <c:majorTickMark val="out"/>
        <c:minorTickMark val="none"/>
        <c:tickLblPos val="nextTo"/>
        <c:spPr>
          <a:noFill/>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4849664"/>
        <c:crosses val="autoZero"/>
        <c:crossBetween val="midCat"/>
        <c:majorUnit val="20"/>
      </c:valAx>
      <c:spPr>
        <a:noFill/>
        <a:ln>
          <a:noFill/>
        </a:ln>
      </c:spPr>
    </c:plotArea>
    <c:legend>
      <c:legendPos val="t"/>
      <c:layout>
        <c:manualLayout>
          <c:xMode val="edge"/>
          <c:yMode val="edge"/>
          <c:x val="0.16744326760039954"/>
          <c:y val="6.2263855463307351E-2"/>
          <c:w val="0.5131691107418912"/>
          <c:h val="5.8698420894109544E-2"/>
        </c:manualLayout>
      </c:layout>
      <c:overlay val="0"/>
      <c:spPr>
        <a:noFill/>
        <a:ln>
          <a:noFill/>
        </a:ln>
      </c:spPr>
      <c:txPr>
        <a:bodyPr/>
        <a:lstStyle/>
        <a:p>
          <a:pPr>
            <a:defRPr sz="1800">
              <a:latin typeface="Arial" pitchFamily="34" charset="0"/>
              <a:cs typeface="Arial" pitchFamily="34" charset="0"/>
            </a:defRPr>
          </a:pPr>
          <a:endParaRPr lang="en-US"/>
        </a:p>
      </c:txPr>
    </c:legend>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7.1851973364440561E-2"/>
          <c:y val="0.22684638996396636"/>
          <c:w val="0.91117271799358412"/>
          <c:h val="0.68920726010943545"/>
        </c:manualLayout>
      </c:layout>
      <c:barChart>
        <c:barDir val="col"/>
        <c:grouping val="stacked"/>
        <c:varyColors val="0"/>
        <c:ser>
          <c:idx val="0"/>
          <c:order val="0"/>
          <c:tx>
            <c:strRef>
              <c:f>Sheet1!$B$1</c:f>
              <c:strCache>
                <c:ptCount val="1"/>
                <c:pt idx="0">
                  <c:v>% Favorable</c:v>
                </c:pt>
              </c:strCache>
            </c:strRef>
          </c:tx>
          <c:spPr>
            <a:solidFill>
              <a:srgbClr val="C00000"/>
            </a:solidFill>
            <a:ln>
              <a:solidFill>
                <a:srgbClr val="C00000"/>
              </a:solidFill>
            </a:ln>
            <a:effectLst/>
          </c:spPr>
          <c:invertIfNegative val="0"/>
          <c:dLbls>
            <c:dLbl>
              <c:idx val="2"/>
              <c:layout>
                <c:manualLayout>
                  <c:x val="0"/>
                  <c:y val="-9.2904161491442733E-2"/>
                </c:manualLayout>
              </c:layout>
              <c:dLblPos val="ctr"/>
              <c:showLegendKey val="0"/>
              <c:showVal val="1"/>
              <c:showCatName val="0"/>
              <c:showSerName val="0"/>
              <c:showPercent val="0"/>
              <c:showBubbleSize val="0"/>
            </c:dLbl>
            <c:dLbl>
              <c:idx val="4"/>
              <c:layout>
                <c:manualLayout>
                  <c:x val="0"/>
                  <c:y val="-4.483699671480923E-2"/>
                </c:manualLayout>
              </c:layout>
              <c:spPr/>
              <c:txPr>
                <a:bodyPr/>
                <a:lstStyle/>
                <a:p>
                  <a:pPr>
                    <a:defRPr sz="18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dLbl>
              <c:idx val="5"/>
              <c:layout>
                <c:manualLayout>
                  <c:x val="5.6258790436005627E-3"/>
                  <c:y val="-7.5531580469030107E-2"/>
                </c:manualLayout>
              </c:layout>
              <c:dLblPos val="ctr"/>
              <c:showLegendKey val="0"/>
              <c:showVal val="1"/>
              <c:showCatName val="0"/>
              <c:showSerName val="0"/>
              <c:showPercent val="0"/>
              <c:showBubbleSize val="0"/>
            </c:dLbl>
            <c:dLbl>
              <c:idx val="6"/>
              <c:layout>
                <c:manualLayout>
                  <c:x val="1.4064697609001407E-3"/>
                  <c:y val="3.0528726782489131E-3"/>
                </c:manualLayout>
              </c:layout>
              <c:dLblPos val="ctr"/>
              <c:showLegendKey val="0"/>
              <c:showVal val="1"/>
              <c:showCatName val="0"/>
              <c:showSerName val="0"/>
              <c:showPercent val="0"/>
              <c:showBubbleSize val="0"/>
            </c:dLbl>
            <c:dLbl>
              <c:idx val="7"/>
              <c:layout>
                <c:manualLayout>
                  <c:x val="-1.10745650464578E-7"/>
                  <c:y val="-3.6541584346257296E-2"/>
                </c:manualLayout>
              </c:layout>
              <c:spPr/>
              <c:txPr>
                <a:bodyPr/>
                <a:lstStyle/>
                <a:p>
                  <a:pPr>
                    <a:defRPr sz="18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txPr>
              <a:bodyPr/>
              <a:lstStyle/>
              <a:p>
                <a:pPr>
                  <a:defRPr sz="1800" b="1">
                    <a:solidFill>
                      <a:schemeClr val="bg1"/>
                    </a:solidFill>
                    <a:latin typeface="Arial" pitchFamily="34" charset="0"/>
                    <a:cs typeface="Arial" pitchFamily="34" charset="0"/>
                  </a:defRPr>
                </a:pPr>
                <a:endParaRPr lang="en-US"/>
              </a:p>
            </c:txPr>
            <c:dLblPos val="inEnd"/>
            <c:showLegendKey val="0"/>
            <c:showVal val="1"/>
            <c:showCatName val="0"/>
            <c:showSerName val="0"/>
            <c:showPercent val="0"/>
            <c:showBubbleSize val="0"/>
            <c:showLeaderLines val="0"/>
          </c:dLbls>
          <c:cat>
            <c:strRef>
              <c:f>Sheet1!$A$2:$A$9</c:f>
              <c:strCache>
                <c:ptCount val="8"/>
                <c:pt idx="0">
                  <c:v>Total</c:v>
                </c:pt>
                <c:pt idx="1">
                  <c:v>Baghdad</c:v>
                </c:pt>
                <c:pt idx="2">
                  <c:v>South</c:v>
                </c:pt>
                <c:pt idx="3">
                  <c:v>West </c:v>
                </c:pt>
                <c:pt idx="4">
                  <c:v>North</c:v>
                </c:pt>
                <c:pt idx="5">
                  <c:v>Shia</c:v>
                </c:pt>
                <c:pt idx="6">
                  <c:v>Non-Kurd Sunni</c:v>
                </c:pt>
                <c:pt idx="7">
                  <c:v>Kurd</c:v>
                </c:pt>
              </c:strCache>
            </c:strRef>
          </c:cat>
          <c:val>
            <c:numRef>
              <c:f>Sheet1!$B$2:$B$9</c:f>
              <c:numCache>
                <c:formatCode>General</c:formatCode>
                <c:ptCount val="8"/>
                <c:pt idx="0">
                  <c:v>45</c:v>
                </c:pt>
                <c:pt idx="1">
                  <c:v>54</c:v>
                </c:pt>
                <c:pt idx="2">
                  <c:v>73</c:v>
                </c:pt>
                <c:pt idx="3">
                  <c:v>21</c:v>
                </c:pt>
                <c:pt idx="4">
                  <c:v>3</c:v>
                </c:pt>
                <c:pt idx="5">
                  <c:v>66</c:v>
                </c:pt>
                <c:pt idx="6">
                  <c:v>14</c:v>
                </c:pt>
                <c:pt idx="7">
                  <c:v>5</c:v>
                </c:pt>
              </c:numCache>
            </c:numRef>
          </c:val>
        </c:ser>
        <c:ser>
          <c:idx val="1"/>
          <c:order val="1"/>
          <c:tx>
            <c:strRef>
              <c:f>Sheet1!$C$1</c:f>
              <c:strCache>
                <c:ptCount val="1"/>
                <c:pt idx="0">
                  <c:v>Column1</c:v>
                </c:pt>
              </c:strCache>
            </c:strRef>
          </c:tx>
          <c:invertIfNegative val="0"/>
          <c:cat>
            <c:strRef>
              <c:f>Sheet1!$A$2:$A$9</c:f>
              <c:strCache>
                <c:ptCount val="8"/>
                <c:pt idx="0">
                  <c:v>Total</c:v>
                </c:pt>
                <c:pt idx="1">
                  <c:v>Baghdad</c:v>
                </c:pt>
                <c:pt idx="2">
                  <c:v>South</c:v>
                </c:pt>
                <c:pt idx="3">
                  <c:v>West </c:v>
                </c:pt>
                <c:pt idx="4">
                  <c:v>North</c:v>
                </c:pt>
                <c:pt idx="5">
                  <c:v>Shia</c:v>
                </c:pt>
                <c:pt idx="6">
                  <c:v>Non-Kurd Sunni</c:v>
                </c:pt>
                <c:pt idx="7">
                  <c:v>Kurd</c:v>
                </c:pt>
              </c:strCache>
            </c:strRef>
          </c:cat>
          <c:val>
            <c:numRef>
              <c:f>Sheet1!$C$2:$C$9</c:f>
            </c:numRef>
          </c:val>
        </c:ser>
        <c:ser>
          <c:idx val="2"/>
          <c:order val="2"/>
          <c:tx>
            <c:strRef>
              <c:f>Sheet1!$D$1</c:f>
              <c:strCache>
                <c:ptCount val="1"/>
                <c:pt idx="0">
                  <c:v>Column2</c:v>
                </c:pt>
              </c:strCache>
            </c:strRef>
          </c:tx>
          <c:spPr>
            <a:solidFill>
              <a:schemeClr val="bg1"/>
            </a:solidFill>
          </c:spPr>
          <c:invertIfNegative val="0"/>
          <c:cat>
            <c:strRef>
              <c:f>Sheet1!$A$2:$A$9</c:f>
              <c:strCache>
                <c:ptCount val="8"/>
                <c:pt idx="0">
                  <c:v>Total</c:v>
                </c:pt>
                <c:pt idx="1">
                  <c:v>Baghdad</c:v>
                </c:pt>
                <c:pt idx="2">
                  <c:v>South</c:v>
                </c:pt>
                <c:pt idx="3">
                  <c:v>West </c:v>
                </c:pt>
                <c:pt idx="4">
                  <c:v>North</c:v>
                </c:pt>
                <c:pt idx="5">
                  <c:v>Shia</c:v>
                </c:pt>
                <c:pt idx="6">
                  <c:v>Non-Kurd Sunni</c:v>
                </c:pt>
                <c:pt idx="7">
                  <c:v>Kurd</c:v>
                </c:pt>
              </c:strCache>
            </c:strRef>
          </c:cat>
          <c:val>
            <c:numRef>
              <c:f>Sheet1!$D$2:$D$9</c:f>
            </c:numRef>
          </c:val>
        </c:ser>
        <c:ser>
          <c:idx val="3"/>
          <c:order val="3"/>
          <c:tx>
            <c:strRef>
              <c:f>Sheet1!$E$1</c:f>
              <c:strCache>
                <c:ptCount val="1"/>
                <c:pt idx="0">
                  <c:v>% Unfavorable</c:v>
                </c:pt>
              </c:strCache>
            </c:strRef>
          </c:tx>
          <c:spPr>
            <a:solidFill>
              <a:srgbClr val="0070C0"/>
            </a:solidFill>
            <a:ln>
              <a:solidFill>
                <a:srgbClr val="0070C0"/>
              </a:solidFill>
            </a:ln>
            <a:effectLst/>
          </c:spPr>
          <c:invertIfNegative val="0"/>
          <c:dLbls>
            <c:dLbl>
              <c:idx val="1"/>
              <c:layout>
                <c:manualLayout>
                  <c:x val="-2.8129395218003069E-3"/>
                  <c:y val="-3.3130571048906307E-2"/>
                </c:manualLayout>
              </c:layout>
              <c:dLblPos val="ctr"/>
              <c:showLegendKey val="0"/>
              <c:showVal val="1"/>
              <c:showCatName val="0"/>
              <c:showSerName val="0"/>
              <c:showPercent val="0"/>
              <c:showBubbleSize val="0"/>
            </c:dLbl>
            <c:dLbl>
              <c:idx val="2"/>
              <c:layout>
                <c:manualLayout>
                  <c:x val="-5.1569962159068325E-17"/>
                  <c:y val="-4.6209211708042822E-3"/>
                </c:manualLayout>
              </c:layout>
              <c:dLblPos val="ctr"/>
              <c:showLegendKey val="0"/>
              <c:showVal val="1"/>
              <c:showCatName val="0"/>
              <c:showSerName val="0"/>
              <c:showPercent val="0"/>
              <c:showBubbleSize val="0"/>
            </c:dLbl>
            <c:dLbl>
              <c:idx val="5"/>
              <c:layout>
                <c:manualLayout>
                  <c:x val="4.2194092827004216E-3"/>
                  <c:y val="-9.9496433779286773E-3"/>
                </c:manualLayout>
              </c:layout>
              <c:dLblPos val="ctr"/>
              <c:showLegendKey val="0"/>
              <c:showVal val="1"/>
              <c:showCatName val="0"/>
              <c:showSerName val="0"/>
              <c:showPercent val="0"/>
              <c:showBubbleSize val="0"/>
            </c:dLbl>
            <c:dLbl>
              <c:idx val="6"/>
              <c:layout>
                <c:manualLayout>
                  <c:x val="1.4064697609001407E-3"/>
                  <c:y val="-8.304503933827613E-2"/>
                </c:manualLayout>
              </c:layout>
              <c:dLblPos val="ctr"/>
              <c:showLegendKey val="0"/>
              <c:showVal val="1"/>
              <c:showCatName val="0"/>
              <c:showSerName val="0"/>
              <c:showPercent val="0"/>
              <c:showBubbleSize val="0"/>
            </c:dLbl>
            <c:numFmt formatCode="#,##0;[White]#,##0" sourceLinked="0"/>
            <c:txPr>
              <a:bodyPr/>
              <a:lstStyle/>
              <a:p>
                <a:pPr>
                  <a:defRPr b="1">
                    <a:solidFill>
                      <a:schemeClr val="bg1"/>
                    </a:solidFill>
                  </a:defRPr>
                </a:pPr>
                <a:endParaRPr lang="en-US"/>
              </a:p>
            </c:txPr>
            <c:dLblPos val="inEnd"/>
            <c:showLegendKey val="0"/>
            <c:showVal val="1"/>
            <c:showCatName val="0"/>
            <c:showSerName val="0"/>
            <c:showPercent val="0"/>
            <c:showBubbleSize val="0"/>
            <c:showLeaderLines val="0"/>
          </c:dLbls>
          <c:cat>
            <c:strRef>
              <c:f>Sheet1!$A$2:$A$9</c:f>
              <c:strCache>
                <c:ptCount val="8"/>
                <c:pt idx="0">
                  <c:v>Total</c:v>
                </c:pt>
                <c:pt idx="1">
                  <c:v>Baghdad</c:v>
                </c:pt>
                <c:pt idx="2">
                  <c:v>South</c:v>
                </c:pt>
                <c:pt idx="3">
                  <c:v>West </c:v>
                </c:pt>
                <c:pt idx="4">
                  <c:v>North</c:v>
                </c:pt>
                <c:pt idx="5">
                  <c:v>Shia</c:v>
                </c:pt>
                <c:pt idx="6">
                  <c:v>Non-Kurd Sunni</c:v>
                </c:pt>
                <c:pt idx="7">
                  <c:v>Kurd</c:v>
                </c:pt>
              </c:strCache>
            </c:strRef>
          </c:cat>
          <c:val>
            <c:numRef>
              <c:f>Sheet1!$E$2:$E$9</c:f>
              <c:numCache>
                <c:formatCode>General</c:formatCode>
                <c:ptCount val="8"/>
                <c:pt idx="0">
                  <c:v>-41</c:v>
                </c:pt>
                <c:pt idx="1">
                  <c:v>-35</c:v>
                </c:pt>
                <c:pt idx="2">
                  <c:v>-17</c:v>
                </c:pt>
                <c:pt idx="3">
                  <c:v>-58</c:v>
                </c:pt>
                <c:pt idx="4">
                  <c:v>-78</c:v>
                </c:pt>
                <c:pt idx="5">
                  <c:v>-23</c:v>
                </c:pt>
                <c:pt idx="6">
                  <c:v>-67</c:v>
                </c:pt>
                <c:pt idx="7">
                  <c:v>-76</c:v>
                </c:pt>
              </c:numCache>
            </c:numRef>
          </c:val>
        </c:ser>
        <c:dLbls>
          <c:showLegendKey val="0"/>
          <c:showVal val="0"/>
          <c:showCatName val="0"/>
          <c:showSerName val="0"/>
          <c:showPercent val="0"/>
          <c:showBubbleSize val="0"/>
        </c:dLbls>
        <c:gapWidth val="53"/>
        <c:overlap val="100"/>
        <c:axId val="36569088"/>
        <c:axId val="36570624"/>
      </c:barChart>
      <c:catAx>
        <c:axId val="36569088"/>
        <c:scaling>
          <c:orientation val="minMax"/>
        </c:scaling>
        <c:delete val="0"/>
        <c:axPos val="b"/>
        <c:numFmt formatCode="m/d/yyyy" sourceLinked="1"/>
        <c:majorTickMark val="out"/>
        <c:minorTickMark val="none"/>
        <c:tickLblPos val="low"/>
        <c:spPr>
          <a:ln>
            <a:solidFill>
              <a:schemeClr val="bg1">
                <a:lumMod val="50000"/>
                <a:alpha val="75000"/>
              </a:schemeClr>
            </a:solidFill>
          </a:ln>
        </c:spPr>
        <c:txPr>
          <a:bodyPr/>
          <a:lstStyle/>
          <a:p>
            <a:pPr>
              <a:defRPr sz="1400" b="1">
                <a:latin typeface="Arial" pitchFamily="34" charset="0"/>
                <a:cs typeface="Arial" pitchFamily="34" charset="0"/>
              </a:defRPr>
            </a:pPr>
            <a:endParaRPr lang="en-US"/>
          </a:p>
        </c:txPr>
        <c:crossAx val="36570624"/>
        <c:crosses val="autoZero"/>
        <c:auto val="1"/>
        <c:lblAlgn val="ctr"/>
        <c:lblOffset val="100"/>
        <c:noMultiLvlLbl val="0"/>
      </c:catAx>
      <c:valAx>
        <c:axId val="36570624"/>
        <c:scaling>
          <c:orientation val="minMax"/>
          <c:max val="100"/>
          <c:min val="-10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36569088"/>
        <c:crosses val="autoZero"/>
        <c:crossBetween val="between"/>
        <c:majorUnit val="20"/>
      </c:valAx>
    </c:plotArea>
    <c:legend>
      <c:legendPos val="t"/>
      <c:layout>
        <c:manualLayout>
          <c:xMode val="edge"/>
          <c:yMode val="edge"/>
          <c:x val="0.12642125430523715"/>
          <c:y val="1.1143182489605835E-2"/>
          <c:w val="0.79660493827160506"/>
          <c:h val="8.1155546346180413E-2"/>
        </c:manualLayout>
      </c:layout>
      <c:overlay val="0"/>
      <c:txPr>
        <a:bodyPr/>
        <a:lstStyle/>
        <a:p>
          <a:pPr>
            <a:defRPr sz="1800">
              <a:latin typeface="Arial" pitchFamily="34" charset="0"/>
              <a:cs typeface="Arial"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7.1851973364440561E-2"/>
          <c:y val="0.22684638996396636"/>
          <c:w val="0.91117271799358412"/>
          <c:h val="0.68920726010943545"/>
        </c:manualLayout>
      </c:layout>
      <c:barChart>
        <c:barDir val="col"/>
        <c:grouping val="stacked"/>
        <c:varyColors val="0"/>
        <c:ser>
          <c:idx val="0"/>
          <c:order val="0"/>
          <c:tx>
            <c:strRef>
              <c:f>Sheet1!$B$1</c:f>
              <c:strCache>
                <c:ptCount val="1"/>
                <c:pt idx="0">
                  <c:v>% Favorable</c:v>
                </c:pt>
              </c:strCache>
            </c:strRef>
          </c:tx>
          <c:spPr>
            <a:solidFill>
              <a:srgbClr val="C00000"/>
            </a:solidFill>
            <a:ln>
              <a:solidFill>
                <a:srgbClr val="C00000"/>
              </a:solidFill>
            </a:ln>
            <a:effectLst/>
          </c:spPr>
          <c:invertIfNegative val="0"/>
          <c:dLbls>
            <c:dLbl>
              <c:idx val="0"/>
              <c:layout>
                <c:manualLayout>
                  <c:x val="1.4064697609001277E-3"/>
                  <c:y val="-5.047266337470533E-2"/>
                </c:manualLayout>
              </c:layout>
              <c:dLblPos val="ctr"/>
              <c:showLegendKey val="0"/>
              <c:showVal val="1"/>
              <c:showCatName val="0"/>
              <c:showSerName val="0"/>
              <c:showPercent val="0"/>
              <c:showBubbleSize val="0"/>
            </c:dLbl>
            <c:dLbl>
              <c:idx val="1"/>
              <c:layout>
                <c:manualLayout>
                  <c:x val="-1.4064697609001407E-3"/>
                  <c:y val="-5.7704746652431159E-2"/>
                </c:manualLayout>
              </c:layout>
              <c:dLblPos val="ctr"/>
              <c:showLegendKey val="0"/>
              <c:showVal val="1"/>
              <c:showCatName val="0"/>
              <c:showSerName val="0"/>
              <c:showPercent val="0"/>
              <c:showBubbleSize val="0"/>
            </c:dLbl>
            <c:dLbl>
              <c:idx val="2"/>
              <c:layout>
                <c:manualLayout>
                  <c:x val="0"/>
                  <c:y val="-3.1859513323546418E-2"/>
                </c:manualLayout>
              </c:layout>
              <c:dLblPos val="ctr"/>
              <c:showLegendKey val="0"/>
              <c:showVal val="1"/>
              <c:showCatName val="0"/>
              <c:showSerName val="0"/>
              <c:showPercent val="0"/>
              <c:showBubbleSize val="0"/>
            </c:dLbl>
            <c:dLbl>
              <c:idx val="3"/>
              <c:layout>
                <c:manualLayout>
                  <c:x val="-5.1569962159068325E-17"/>
                  <c:y val="-1.6012278126251167E-2"/>
                </c:manualLayout>
              </c:layout>
              <c:dLblPos val="ctr"/>
              <c:showLegendKey val="0"/>
              <c:showVal val="1"/>
              <c:showCatName val="0"/>
              <c:showSerName val="0"/>
              <c:showPercent val="0"/>
              <c:showBubbleSize val="0"/>
            </c:dLbl>
            <c:dLbl>
              <c:idx val="4"/>
              <c:layout>
                <c:manualLayout>
                  <c:x val="-5.1569962159068325E-17"/>
                  <c:y val="-1.7113973041505404E-2"/>
                </c:manualLayout>
              </c:layout>
              <c:dLblPos val="ctr"/>
              <c:showLegendKey val="0"/>
              <c:showVal val="1"/>
              <c:showCatName val="0"/>
              <c:showSerName val="0"/>
              <c:showPercent val="0"/>
              <c:showBubbleSize val="0"/>
            </c:dLbl>
            <c:dLbl>
              <c:idx val="6"/>
              <c:layout>
                <c:manualLayout>
                  <c:x val="-1.4064697609001407E-3"/>
                  <c:y val="1.3583789314471283E-3"/>
                </c:manualLayout>
              </c:layout>
              <c:dLblPos val="ctr"/>
              <c:showLegendKey val="0"/>
              <c:showVal val="1"/>
              <c:showCatName val="0"/>
              <c:showSerName val="0"/>
              <c:showPercent val="0"/>
              <c:showBubbleSize val="0"/>
            </c:dLbl>
            <c:dLbl>
              <c:idx val="7"/>
              <c:layout>
                <c:manualLayout>
                  <c:x val="2.8129395218003846E-3"/>
                  <c:y val="3.0815427732550382E-3"/>
                </c:manualLayout>
              </c:layout>
              <c:dLblPos val="ctr"/>
              <c:showLegendKey val="0"/>
              <c:showVal val="1"/>
              <c:showCatName val="0"/>
              <c:showSerName val="0"/>
              <c:showPercent val="0"/>
              <c:showBubbleSize val="0"/>
            </c:dLbl>
            <c:dLbl>
              <c:idx val="8"/>
              <c:layout>
                <c:manualLayout>
                  <c:x val="2.8129395218001781E-3"/>
                  <c:y val="5.9064015303171846E-3"/>
                </c:manualLayout>
              </c:layout>
              <c:dLblPos val="ctr"/>
              <c:showLegendKey val="0"/>
              <c:showVal val="1"/>
              <c:showCatName val="0"/>
              <c:showSerName val="0"/>
              <c:showPercent val="0"/>
              <c:showBubbleSize val="0"/>
            </c:dLbl>
            <c:dLbl>
              <c:idx val="9"/>
              <c:layout>
                <c:manualLayout>
                  <c:x val="2.8128287761498166E-3"/>
                  <c:y val="1.9796254281773066E-3"/>
                </c:manualLayout>
              </c:layout>
              <c:dLblPos val="ctr"/>
              <c:showLegendKey val="0"/>
              <c:showVal val="1"/>
              <c:showCatName val="0"/>
              <c:showSerName val="0"/>
              <c:showPercent val="0"/>
              <c:showBubbleSize val="0"/>
            </c:dLbl>
            <c:dLbl>
              <c:idx val="10"/>
              <c:layout>
                <c:manualLayout>
                  <c:x val="2.8129395218002813E-3"/>
                  <c:y val="4.8044841852395567E-3"/>
                </c:manualLayout>
              </c:layout>
              <c:dLblPos val="ctr"/>
              <c:showLegendKey val="0"/>
              <c:showVal val="1"/>
              <c:showCatName val="0"/>
              <c:showSerName val="0"/>
              <c:showPercent val="0"/>
              <c:showBubbleSize val="0"/>
            </c:dLbl>
            <c:dLbl>
              <c:idx val="11"/>
              <c:layout>
                <c:manualLayout>
                  <c:x val="1.4064697609002439E-3"/>
                  <c:y val="2.6008719249076915E-3"/>
                </c:manualLayout>
              </c:layout>
              <c:dLblPos val="ctr"/>
              <c:showLegendKey val="0"/>
              <c:showVal val="1"/>
              <c:showCatName val="0"/>
              <c:showSerName val="0"/>
              <c:showPercent val="0"/>
              <c:showBubbleSize val="0"/>
            </c:dLbl>
            <c:dLbl>
              <c:idx val="12"/>
              <c:layout>
                <c:manualLayout>
                  <c:x val="2.8129395218002813E-3"/>
                  <c:y val="-6.016726722718977E-2"/>
                </c:manualLayout>
              </c:layout>
              <c:spPr/>
              <c:txPr>
                <a:bodyPr/>
                <a:lstStyle/>
                <a:p>
                  <a:pPr>
                    <a:defRPr sz="18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dLbl>
              <c:idx val="13"/>
              <c:layout>
                <c:manualLayout>
                  <c:x val="2.8129395218002813E-3"/>
                  <c:y val="-6.5195738244583828E-2"/>
                </c:manualLayout>
              </c:layout>
              <c:spPr/>
              <c:txPr>
                <a:bodyPr/>
                <a:lstStyle/>
                <a:p>
                  <a:pPr>
                    <a:defRPr sz="1800" b="1">
                      <a:solidFill>
                        <a:schemeClr val="tx1"/>
                      </a:solidFill>
                      <a:latin typeface="Arial" pitchFamily="34" charset="0"/>
                      <a:cs typeface="Arial" pitchFamily="34" charset="0"/>
                    </a:defRPr>
                  </a:pPr>
                  <a:endParaRPr lang="en-US"/>
                </a:p>
              </c:txPr>
              <c:dLblPos val="ctr"/>
              <c:showLegendKey val="0"/>
              <c:showVal val="1"/>
              <c:showCatName val="0"/>
              <c:showSerName val="0"/>
              <c:showPercent val="0"/>
              <c:showBubbleSize val="0"/>
            </c:dLbl>
            <c:txPr>
              <a:bodyPr/>
              <a:lstStyle/>
              <a:p>
                <a:pPr>
                  <a:defRPr sz="1800" b="1">
                    <a:solidFill>
                      <a:schemeClr val="bg1"/>
                    </a:solidFill>
                    <a:latin typeface="Arial" pitchFamily="34" charset="0"/>
                    <a:cs typeface="Arial" pitchFamily="34" charset="0"/>
                  </a:defRPr>
                </a:pPr>
                <a:endParaRPr lang="en-US"/>
              </a:p>
            </c:txPr>
            <c:dLblPos val="inEnd"/>
            <c:showLegendKey val="0"/>
            <c:showVal val="1"/>
            <c:showCatName val="0"/>
            <c:showSerName val="0"/>
            <c:showPercent val="0"/>
            <c:showBubbleSize val="0"/>
            <c:showLeaderLines val="0"/>
          </c:dLbls>
          <c:cat>
            <c:strRef>
              <c:f>Sheet1!$A$2:$A$13</c:f>
              <c:strCache>
                <c:ptCount val="10"/>
                <c:pt idx="0">
                  <c:v>Maliki</c:v>
                </c:pt>
                <c:pt idx="1">
                  <c:v>Sadr</c:v>
                </c:pt>
                <c:pt idx="2">
                  <c:v>Jaafari</c:v>
                </c:pt>
                <c:pt idx="3">
                  <c:v>Hakim</c:v>
                </c:pt>
                <c:pt idx="4">
                  <c:v>Allawi</c:v>
                </c:pt>
                <c:pt idx="5">
                  <c:v>Nujaifi</c:v>
                </c:pt>
                <c:pt idx="6">
                  <c:v>Amiri</c:v>
                </c:pt>
                <c:pt idx="7">
                  <c:v>Mahdi</c:v>
                </c:pt>
                <c:pt idx="8">
                  <c:v>Hashemi</c:v>
                </c:pt>
                <c:pt idx="9">
                  <c:v>Mutlaq</c:v>
                </c:pt>
              </c:strCache>
            </c:strRef>
          </c:cat>
          <c:val>
            <c:numRef>
              <c:f>Sheet1!$B$2:$B$13</c:f>
              <c:numCache>
                <c:formatCode>General</c:formatCode>
                <c:ptCount val="10"/>
                <c:pt idx="0">
                  <c:v>52</c:v>
                </c:pt>
                <c:pt idx="1">
                  <c:v>48</c:v>
                </c:pt>
                <c:pt idx="2">
                  <c:v>33</c:v>
                </c:pt>
                <c:pt idx="3">
                  <c:v>32</c:v>
                </c:pt>
                <c:pt idx="4">
                  <c:v>31</c:v>
                </c:pt>
                <c:pt idx="5">
                  <c:v>24</c:v>
                </c:pt>
                <c:pt idx="6">
                  <c:v>13</c:v>
                </c:pt>
                <c:pt idx="7">
                  <c:v>17</c:v>
                </c:pt>
                <c:pt idx="8">
                  <c:v>18</c:v>
                </c:pt>
                <c:pt idx="9">
                  <c:v>17</c:v>
                </c:pt>
              </c:numCache>
            </c:numRef>
          </c:val>
        </c:ser>
        <c:ser>
          <c:idx val="1"/>
          <c:order val="1"/>
          <c:tx>
            <c:strRef>
              <c:f>Sheet1!$C$1</c:f>
              <c:strCache>
                <c:ptCount val="1"/>
                <c:pt idx="0">
                  <c:v>Column1</c:v>
                </c:pt>
              </c:strCache>
            </c:strRef>
          </c:tx>
          <c:invertIfNegative val="0"/>
          <c:cat>
            <c:strRef>
              <c:f>Sheet1!$A$2:$A$13</c:f>
              <c:strCache>
                <c:ptCount val="10"/>
                <c:pt idx="0">
                  <c:v>Maliki</c:v>
                </c:pt>
                <c:pt idx="1">
                  <c:v>Sadr</c:v>
                </c:pt>
                <c:pt idx="2">
                  <c:v>Jaafari</c:v>
                </c:pt>
                <c:pt idx="3">
                  <c:v>Hakim</c:v>
                </c:pt>
                <c:pt idx="4">
                  <c:v>Allawi</c:v>
                </c:pt>
                <c:pt idx="5">
                  <c:v>Nujaifi</c:v>
                </c:pt>
                <c:pt idx="6">
                  <c:v>Amiri</c:v>
                </c:pt>
                <c:pt idx="7">
                  <c:v>Mahdi</c:v>
                </c:pt>
                <c:pt idx="8">
                  <c:v>Hashemi</c:v>
                </c:pt>
                <c:pt idx="9">
                  <c:v>Mutlaq</c:v>
                </c:pt>
              </c:strCache>
            </c:strRef>
          </c:cat>
          <c:val>
            <c:numRef>
              <c:f>Sheet1!$C$2:$C$13</c:f>
            </c:numRef>
          </c:val>
        </c:ser>
        <c:ser>
          <c:idx val="2"/>
          <c:order val="2"/>
          <c:tx>
            <c:strRef>
              <c:f>Sheet1!$D$1</c:f>
              <c:strCache>
                <c:ptCount val="1"/>
                <c:pt idx="0">
                  <c:v>Column2</c:v>
                </c:pt>
              </c:strCache>
            </c:strRef>
          </c:tx>
          <c:spPr>
            <a:solidFill>
              <a:schemeClr val="bg1"/>
            </a:solidFill>
          </c:spPr>
          <c:invertIfNegative val="0"/>
          <c:cat>
            <c:strRef>
              <c:f>Sheet1!$A$2:$A$13</c:f>
              <c:strCache>
                <c:ptCount val="10"/>
                <c:pt idx="0">
                  <c:v>Maliki</c:v>
                </c:pt>
                <c:pt idx="1">
                  <c:v>Sadr</c:v>
                </c:pt>
                <c:pt idx="2">
                  <c:v>Jaafari</c:v>
                </c:pt>
                <c:pt idx="3">
                  <c:v>Hakim</c:v>
                </c:pt>
                <c:pt idx="4">
                  <c:v>Allawi</c:v>
                </c:pt>
                <c:pt idx="5">
                  <c:v>Nujaifi</c:v>
                </c:pt>
                <c:pt idx="6">
                  <c:v>Amiri</c:v>
                </c:pt>
                <c:pt idx="7">
                  <c:v>Mahdi</c:v>
                </c:pt>
                <c:pt idx="8">
                  <c:v>Hashemi</c:v>
                </c:pt>
                <c:pt idx="9">
                  <c:v>Mutlaq</c:v>
                </c:pt>
              </c:strCache>
            </c:strRef>
          </c:cat>
          <c:val>
            <c:numRef>
              <c:f>Sheet1!$D$2:$D$13</c:f>
            </c:numRef>
          </c:val>
        </c:ser>
        <c:ser>
          <c:idx val="3"/>
          <c:order val="3"/>
          <c:tx>
            <c:strRef>
              <c:f>Sheet1!$E$1</c:f>
              <c:strCache>
                <c:ptCount val="1"/>
                <c:pt idx="0">
                  <c:v>% Unfavorable</c:v>
                </c:pt>
              </c:strCache>
            </c:strRef>
          </c:tx>
          <c:spPr>
            <a:solidFill>
              <a:srgbClr val="0070C0"/>
            </a:solidFill>
            <a:ln>
              <a:solidFill>
                <a:srgbClr val="0070C0"/>
              </a:solidFill>
            </a:ln>
            <a:effectLst/>
          </c:spPr>
          <c:invertIfNegative val="0"/>
          <c:dLbls>
            <c:numFmt formatCode="#,##0;[White]#,##0" sourceLinked="0"/>
            <c:txPr>
              <a:bodyPr/>
              <a:lstStyle/>
              <a:p>
                <a:pPr>
                  <a:defRPr sz="1800" b="1">
                    <a:solidFill>
                      <a:schemeClr val="bg1"/>
                    </a:solidFill>
                  </a:defRPr>
                </a:pPr>
                <a:endParaRPr lang="en-US"/>
              </a:p>
            </c:txPr>
            <c:dLblPos val="inEnd"/>
            <c:showLegendKey val="0"/>
            <c:showVal val="1"/>
            <c:showCatName val="0"/>
            <c:showSerName val="0"/>
            <c:showPercent val="0"/>
            <c:showBubbleSize val="0"/>
            <c:showLeaderLines val="0"/>
          </c:dLbls>
          <c:cat>
            <c:strRef>
              <c:f>Sheet1!$A$2:$A$13</c:f>
              <c:strCache>
                <c:ptCount val="10"/>
                <c:pt idx="0">
                  <c:v>Maliki</c:v>
                </c:pt>
                <c:pt idx="1">
                  <c:v>Sadr</c:v>
                </c:pt>
                <c:pt idx="2">
                  <c:v>Jaafari</c:v>
                </c:pt>
                <c:pt idx="3">
                  <c:v>Hakim</c:v>
                </c:pt>
                <c:pt idx="4">
                  <c:v>Allawi</c:v>
                </c:pt>
                <c:pt idx="5">
                  <c:v>Nujaifi</c:v>
                </c:pt>
                <c:pt idx="6">
                  <c:v>Amiri</c:v>
                </c:pt>
                <c:pt idx="7">
                  <c:v>Mahdi</c:v>
                </c:pt>
                <c:pt idx="8">
                  <c:v>Hashemi</c:v>
                </c:pt>
                <c:pt idx="9">
                  <c:v>Mutlaq</c:v>
                </c:pt>
              </c:strCache>
            </c:strRef>
          </c:cat>
          <c:val>
            <c:numRef>
              <c:f>Sheet1!$E$2:$E$13</c:f>
              <c:numCache>
                <c:formatCode>General</c:formatCode>
                <c:ptCount val="10"/>
                <c:pt idx="0">
                  <c:v>-35</c:v>
                </c:pt>
                <c:pt idx="1">
                  <c:v>-33</c:v>
                </c:pt>
                <c:pt idx="2">
                  <c:v>-48</c:v>
                </c:pt>
                <c:pt idx="3">
                  <c:v>-48</c:v>
                </c:pt>
                <c:pt idx="4">
                  <c:v>-57</c:v>
                </c:pt>
                <c:pt idx="5">
                  <c:v>-50</c:v>
                </c:pt>
                <c:pt idx="6">
                  <c:v>-53</c:v>
                </c:pt>
                <c:pt idx="7">
                  <c:v>-59</c:v>
                </c:pt>
                <c:pt idx="8">
                  <c:v>-72</c:v>
                </c:pt>
                <c:pt idx="9">
                  <c:v>-73</c:v>
                </c:pt>
              </c:numCache>
            </c:numRef>
          </c:val>
        </c:ser>
        <c:dLbls>
          <c:showLegendKey val="0"/>
          <c:showVal val="0"/>
          <c:showCatName val="0"/>
          <c:showSerName val="0"/>
          <c:showPercent val="0"/>
          <c:showBubbleSize val="0"/>
        </c:dLbls>
        <c:gapWidth val="53"/>
        <c:overlap val="100"/>
        <c:axId val="37803136"/>
        <c:axId val="37804672"/>
      </c:barChart>
      <c:catAx>
        <c:axId val="37803136"/>
        <c:scaling>
          <c:orientation val="minMax"/>
        </c:scaling>
        <c:delete val="0"/>
        <c:axPos val="b"/>
        <c:numFmt formatCode="m/d/yyyy" sourceLinked="1"/>
        <c:majorTickMark val="out"/>
        <c:minorTickMark val="none"/>
        <c:tickLblPos val="low"/>
        <c:spPr>
          <a:ln>
            <a:solidFill>
              <a:schemeClr val="bg1">
                <a:lumMod val="50000"/>
                <a:alpha val="75000"/>
              </a:schemeClr>
            </a:solidFill>
          </a:ln>
        </c:spPr>
        <c:txPr>
          <a:bodyPr/>
          <a:lstStyle/>
          <a:p>
            <a:pPr>
              <a:defRPr sz="1400" b="1">
                <a:latin typeface="Arial" pitchFamily="34" charset="0"/>
                <a:cs typeface="Arial" pitchFamily="34" charset="0"/>
              </a:defRPr>
            </a:pPr>
            <a:endParaRPr lang="en-US"/>
          </a:p>
        </c:txPr>
        <c:crossAx val="37804672"/>
        <c:crosses val="autoZero"/>
        <c:auto val="1"/>
        <c:lblAlgn val="ctr"/>
        <c:lblOffset val="100"/>
        <c:noMultiLvlLbl val="0"/>
      </c:catAx>
      <c:valAx>
        <c:axId val="37804672"/>
        <c:scaling>
          <c:orientation val="minMax"/>
          <c:max val="100"/>
          <c:min val="-100"/>
        </c:scaling>
        <c:delete val="0"/>
        <c:axPos val="l"/>
        <c:majorGridlines>
          <c:spPr>
            <a:ln>
              <a:solidFill>
                <a:schemeClr val="bg1">
                  <a:lumMod val="50000"/>
                  <a:alpha val="75000"/>
                </a:schemeClr>
              </a:solidFill>
              <a:prstDash val="dash"/>
            </a:ln>
          </c:spPr>
        </c:majorGridlines>
        <c:numFmt formatCode="General" sourceLinked="1"/>
        <c:majorTickMark val="out"/>
        <c:minorTickMark val="none"/>
        <c:tickLblPos val="nextTo"/>
        <c:spPr>
          <a:ln>
            <a:noFill/>
          </a:ln>
        </c:spPr>
        <c:txPr>
          <a:bodyPr/>
          <a:lstStyle/>
          <a:p>
            <a:pPr>
              <a:defRPr sz="1400">
                <a:solidFill>
                  <a:schemeClr val="tx1">
                    <a:lumMod val="75000"/>
                    <a:lumOff val="25000"/>
                  </a:schemeClr>
                </a:solidFill>
                <a:latin typeface="Arial" pitchFamily="34" charset="0"/>
                <a:cs typeface="Arial" pitchFamily="34" charset="0"/>
              </a:defRPr>
            </a:pPr>
            <a:endParaRPr lang="en-US"/>
          </a:p>
        </c:txPr>
        <c:crossAx val="37803136"/>
        <c:crosses val="autoZero"/>
        <c:crossBetween val="between"/>
        <c:majorUnit val="20"/>
      </c:valAx>
    </c:plotArea>
    <c:legend>
      <c:legendPos val="t"/>
      <c:layout>
        <c:manualLayout>
          <c:xMode val="edge"/>
          <c:yMode val="edge"/>
          <c:x val="0.30363644417865487"/>
          <c:y val="3.5286044752880469E-2"/>
          <c:w val="0.43089161323189029"/>
          <c:h val="7.3188976377952755E-2"/>
        </c:manualLayout>
      </c:layout>
      <c:overlay val="0"/>
      <c:txPr>
        <a:bodyPr/>
        <a:lstStyle/>
        <a:p>
          <a:pPr>
            <a:defRPr sz="1800">
              <a:latin typeface="Arial" pitchFamily="34" charset="0"/>
              <a:cs typeface="Arial"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0077738637933419"/>
          <c:y val="0.20203081921105825"/>
          <c:w val="0.56606840263388125"/>
          <c:h val="0.7223215838263497"/>
        </c:manualLayout>
      </c:layout>
      <c:barChart>
        <c:barDir val="bar"/>
        <c:grouping val="stacked"/>
        <c:varyColors val="0"/>
        <c:ser>
          <c:idx val="0"/>
          <c:order val="0"/>
          <c:tx>
            <c:strRef>
              <c:f>Sheet1!$B$1</c:f>
              <c:strCache>
                <c:ptCount val="1"/>
                <c:pt idx="0">
                  <c:v>Maliki</c:v>
                </c:pt>
              </c:strCache>
            </c:strRef>
          </c:tx>
          <c:spPr>
            <a:solidFill>
              <a:srgbClr val="6DB33F"/>
            </a:solidFill>
            <a:ln>
              <a:noFill/>
            </a:ln>
            <a:effectLst/>
          </c:spPr>
          <c:invertIfNegative val="0"/>
          <c:dLbls>
            <c:spPr>
              <a:noFill/>
              <a:ln>
                <a:noFill/>
              </a:ln>
            </c:spPr>
            <c:txPr>
              <a:bodyPr/>
              <a:lstStyle/>
              <a:p>
                <a:pPr>
                  <a:defRPr sz="1800" b="1">
                    <a:solidFill>
                      <a:schemeClr val="bg1"/>
                    </a:solidFill>
                  </a:defRPr>
                </a:pPr>
                <a:endParaRPr lang="en-US"/>
              </a:p>
            </c:txPr>
            <c:showLegendKey val="0"/>
            <c:showVal val="1"/>
            <c:showCatName val="0"/>
            <c:showSerName val="0"/>
            <c:showPercent val="0"/>
            <c:showBubbleSize val="0"/>
            <c:showLeaderLines val="0"/>
          </c:dLbls>
          <c:cat>
            <c:strRef>
              <c:f>Sheet1!$A$2:$A$12</c:f>
              <c:strCache>
                <c:ptCount val="11"/>
                <c:pt idx="0">
                  <c:v>Helping the poor</c:v>
                </c:pt>
                <c:pt idx="1">
                  <c:v>Cares about people like you</c:v>
                </c:pt>
                <c:pt idx="2">
                  <c:v>Acting like a dictator</c:v>
                </c:pt>
                <c:pt idx="3">
                  <c:v>Can unite Iraq</c:v>
                </c:pt>
                <c:pt idx="4">
                  <c:v>Can bring political stability</c:v>
                </c:pt>
                <c:pt idx="5">
                  <c:v>Creating jobs</c:v>
                </c:pt>
                <c:pt idx="6">
                  <c:v>Fights corruption</c:v>
                </c:pt>
                <c:pt idx="7">
                  <c:v>More interested in power than helping</c:v>
                </c:pt>
                <c:pt idx="8">
                  <c:v>Can end sectarianism</c:v>
                </c:pt>
                <c:pt idx="9">
                  <c:v>Improving basic services</c:v>
                </c:pt>
                <c:pt idx="10">
                  <c:v>Improving security</c:v>
                </c:pt>
              </c:strCache>
            </c:strRef>
          </c:cat>
          <c:val>
            <c:numRef>
              <c:f>Sheet1!$B$2:$B$12</c:f>
              <c:numCache>
                <c:formatCode>General</c:formatCode>
                <c:ptCount val="11"/>
                <c:pt idx="0">
                  <c:v>22</c:v>
                </c:pt>
                <c:pt idx="1">
                  <c:v>22</c:v>
                </c:pt>
                <c:pt idx="2">
                  <c:v>27</c:v>
                </c:pt>
                <c:pt idx="3">
                  <c:v>29</c:v>
                </c:pt>
                <c:pt idx="4">
                  <c:v>30</c:v>
                </c:pt>
                <c:pt idx="5">
                  <c:v>32</c:v>
                </c:pt>
                <c:pt idx="6">
                  <c:v>32</c:v>
                </c:pt>
                <c:pt idx="7">
                  <c:v>34</c:v>
                </c:pt>
                <c:pt idx="8">
                  <c:v>37</c:v>
                </c:pt>
                <c:pt idx="9">
                  <c:v>39</c:v>
                </c:pt>
                <c:pt idx="10">
                  <c:v>49</c:v>
                </c:pt>
              </c:numCache>
            </c:numRef>
          </c:val>
        </c:ser>
        <c:ser>
          <c:idx val="1"/>
          <c:order val="1"/>
          <c:tx>
            <c:strRef>
              <c:f>Sheet1!$C$1</c:f>
              <c:strCache>
                <c:ptCount val="1"/>
                <c:pt idx="0">
                  <c:v>Hakim</c:v>
                </c:pt>
              </c:strCache>
            </c:strRef>
          </c:tx>
          <c:spPr>
            <a:solidFill>
              <a:srgbClr val="FFC000"/>
            </a:solidFill>
            <a:ln>
              <a:noFill/>
            </a:ln>
            <a:effectLst/>
          </c:spPr>
          <c:invertIfNegative val="0"/>
          <c:dLbls>
            <c:txPr>
              <a:bodyPr/>
              <a:lstStyle/>
              <a:p>
                <a:pPr>
                  <a:defRPr sz="1800" b="1">
                    <a:solidFill>
                      <a:schemeClr val="bg1"/>
                    </a:solidFill>
                  </a:defRPr>
                </a:pPr>
                <a:endParaRPr lang="en-US"/>
              </a:p>
            </c:txPr>
            <c:dLblPos val="ctr"/>
            <c:showLegendKey val="0"/>
            <c:showVal val="1"/>
            <c:showCatName val="0"/>
            <c:showSerName val="0"/>
            <c:showPercent val="0"/>
            <c:showBubbleSize val="0"/>
            <c:showLeaderLines val="0"/>
          </c:dLbls>
          <c:cat>
            <c:strRef>
              <c:f>Sheet1!$A$2:$A$12</c:f>
              <c:strCache>
                <c:ptCount val="11"/>
                <c:pt idx="0">
                  <c:v>Helping the poor</c:v>
                </c:pt>
                <c:pt idx="1">
                  <c:v>Cares about people like you</c:v>
                </c:pt>
                <c:pt idx="2">
                  <c:v>Acting like a dictator</c:v>
                </c:pt>
                <c:pt idx="3">
                  <c:v>Can unite Iraq</c:v>
                </c:pt>
                <c:pt idx="4">
                  <c:v>Can bring political stability</c:v>
                </c:pt>
                <c:pt idx="5">
                  <c:v>Creating jobs</c:v>
                </c:pt>
                <c:pt idx="6">
                  <c:v>Fights corruption</c:v>
                </c:pt>
                <c:pt idx="7">
                  <c:v>More interested in power than helping</c:v>
                </c:pt>
                <c:pt idx="8">
                  <c:v>Can end sectarianism</c:v>
                </c:pt>
                <c:pt idx="9">
                  <c:v>Improving basic services</c:v>
                </c:pt>
                <c:pt idx="10">
                  <c:v>Improving security</c:v>
                </c:pt>
              </c:strCache>
            </c:strRef>
          </c:cat>
          <c:val>
            <c:numRef>
              <c:f>Sheet1!$C$2:$C$12</c:f>
              <c:numCache>
                <c:formatCode>General</c:formatCode>
                <c:ptCount val="11"/>
                <c:pt idx="0">
                  <c:v>10</c:v>
                </c:pt>
                <c:pt idx="1">
                  <c:v>10</c:v>
                </c:pt>
                <c:pt idx="2">
                  <c:v>2</c:v>
                </c:pt>
                <c:pt idx="3">
                  <c:v>7</c:v>
                </c:pt>
                <c:pt idx="4">
                  <c:v>5</c:v>
                </c:pt>
                <c:pt idx="5">
                  <c:v>4</c:v>
                </c:pt>
                <c:pt idx="6">
                  <c:v>6</c:v>
                </c:pt>
                <c:pt idx="7">
                  <c:v>3</c:v>
                </c:pt>
                <c:pt idx="8">
                  <c:v>5</c:v>
                </c:pt>
                <c:pt idx="9">
                  <c:v>3</c:v>
                </c:pt>
                <c:pt idx="10">
                  <c:v>3</c:v>
                </c:pt>
              </c:numCache>
            </c:numRef>
          </c:val>
        </c:ser>
        <c:ser>
          <c:idx val="2"/>
          <c:order val="2"/>
          <c:tx>
            <c:strRef>
              <c:f>Sheet1!$D$1</c:f>
              <c:strCache>
                <c:ptCount val="1"/>
                <c:pt idx="0">
                  <c:v>Sadr</c:v>
                </c:pt>
              </c:strCache>
            </c:strRef>
          </c:tx>
          <c:spPr>
            <a:solidFill>
              <a:schemeClr val="tx2">
                <a:lumMod val="60000"/>
                <a:lumOff val="40000"/>
              </a:schemeClr>
            </a:solidFill>
            <a:ln>
              <a:noFill/>
            </a:ln>
            <a:effectLst/>
          </c:spPr>
          <c:invertIfNegative val="0"/>
          <c:dLbls>
            <c:txPr>
              <a:bodyPr/>
              <a:lstStyle/>
              <a:p>
                <a:pPr>
                  <a:defRPr sz="1800" b="1">
                    <a:solidFill>
                      <a:schemeClr val="bg1"/>
                    </a:solidFill>
                  </a:defRPr>
                </a:pPr>
                <a:endParaRPr lang="en-US"/>
              </a:p>
            </c:txPr>
            <c:showLegendKey val="0"/>
            <c:showVal val="1"/>
            <c:showCatName val="0"/>
            <c:showSerName val="0"/>
            <c:showPercent val="0"/>
            <c:showBubbleSize val="0"/>
            <c:showLeaderLines val="0"/>
          </c:dLbls>
          <c:cat>
            <c:strRef>
              <c:f>Sheet1!$A$2:$A$12</c:f>
              <c:strCache>
                <c:ptCount val="11"/>
                <c:pt idx="0">
                  <c:v>Helping the poor</c:v>
                </c:pt>
                <c:pt idx="1">
                  <c:v>Cares about people like you</c:v>
                </c:pt>
                <c:pt idx="2">
                  <c:v>Acting like a dictator</c:v>
                </c:pt>
                <c:pt idx="3">
                  <c:v>Can unite Iraq</c:v>
                </c:pt>
                <c:pt idx="4">
                  <c:v>Can bring political stability</c:v>
                </c:pt>
                <c:pt idx="5">
                  <c:v>Creating jobs</c:v>
                </c:pt>
                <c:pt idx="6">
                  <c:v>Fights corruption</c:v>
                </c:pt>
                <c:pt idx="7">
                  <c:v>More interested in power than helping</c:v>
                </c:pt>
                <c:pt idx="8">
                  <c:v>Can end sectarianism</c:v>
                </c:pt>
                <c:pt idx="9">
                  <c:v>Improving basic services</c:v>
                </c:pt>
                <c:pt idx="10">
                  <c:v>Improving security</c:v>
                </c:pt>
              </c:strCache>
            </c:strRef>
          </c:cat>
          <c:val>
            <c:numRef>
              <c:f>Sheet1!$D$2:$D$12</c:f>
              <c:numCache>
                <c:formatCode>General</c:formatCode>
                <c:ptCount val="11"/>
                <c:pt idx="0">
                  <c:v>23</c:v>
                </c:pt>
                <c:pt idx="1">
                  <c:v>19</c:v>
                </c:pt>
                <c:pt idx="2">
                  <c:v>2</c:v>
                </c:pt>
                <c:pt idx="3">
                  <c:v>17</c:v>
                </c:pt>
                <c:pt idx="4">
                  <c:v>12</c:v>
                </c:pt>
                <c:pt idx="5">
                  <c:v>15</c:v>
                </c:pt>
                <c:pt idx="6">
                  <c:v>16</c:v>
                </c:pt>
                <c:pt idx="7">
                  <c:v>5</c:v>
                </c:pt>
                <c:pt idx="8">
                  <c:v>14</c:v>
                </c:pt>
                <c:pt idx="9">
                  <c:v>12</c:v>
                </c:pt>
                <c:pt idx="10">
                  <c:v>8</c:v>
                </c:pt>
              </c:numCache>
            </c:numRef>
          </c:val>
        </c:ser>
        <c:ser>
          <c:idx val="3"/>
          <c:order val="3"/>
          <c:tx>
            <c:strRef>
              <c:f>Sheet1!$E$1</c:f>
              <c:strCache>
                <c:ptCount val="1"/>
                <c:pt idx="0">
                  <c:v>All/none/other/DK/ref</c:v>
                </c:pt>
              </c:strCache>
            </c:strRef>
          </c:tx>
          <c:spPr>
            <a:solidFill>
              <a:schemeClr val="bg1">
                <a:lumMod val="50000"/>
              </a:schemeClr>
            </a:solidFill>
            <a:effectLst/>
          </c:spPr>
          <c:invertIfNegative val="0"/>
          <c:dLbls>
            <c:txPr>
              <a:bodyPr/>
              <a:lstStyle/>
              <a:p>
                <a:pPr>
                  <a:defRPr sz="1800" b="1">
                    <a:solidFill>
                      <a:schemeClr val="bg1"/>
                    </a:solidFill>
                  </a:defRPr>
                </a:pPr>
                <a:endParaRPr lang="en-US"/>
              </a:p>
            </c:txPr>
            <c:showLegendKey val="0"/>
            <c:showVal val="1"/>
            <c:showCatName val="0"/>
            <c:showSerName val="0"/>
            <c:showPercent val="0"/>
            <c:showBubbleSize val="0"/>
            <c:showLeaderLines val="0"/>
          </c:dLbls>
          <c:cat>
            <c:strRef>
              <c:f>Sheet1!$A$2:$A$12</c:f>
              <c:strCache>
                <c:ptCount val="11"/>
                <c:pt idx="0">
                  <c:v>Helping the poor</c:v>
                </c:pt>
                <c:pt idx="1">
                  <c:v>Cares about people like you</c:v>
                </c:pt>
                <c:pt idx="2">
                  <c:v>Acting like a dictator</c:v>
                </c:pt>
                <c:pt idx="3">
                  <c:v>Can unite Iraq</c:v>
                </c:pt>
                <c:pt idx="4">
                  <c:v>Can bring political stability</c:v>
                </c:pt>
                <c:pt idx="5">
                  <c:v>Creating jobs</c:v>
                </c:pt>
                <c:pt idx="6">
                  <c:v>Fights corruption</c:v>
                </c:pt>
                <c:pt idx="7">
                  <c:v>More interested in power than helping</c:v>
                </c:pt>
                <c:pt idx="8">
                  <c:v>Can end sectarianism</c:v>
                </c:pt>
                <c:pt idx="9">
                  <c:v>Improving basic services</c:v>
                </c:pt>
                <c:pt idx="10">
                  <c:v>Improving security</c:v>
                </c:pt>
              </c:strCache>
            </c:strRef>
          </c:cat>
          <c:val>
            <c:numRef>
              <c:f>Sheet1!$E$2:$E$12</c:f>
              <c:numCache>
                <c:formatCode>General</c:formatCode>
                <c:ptCount val="11"/>
                <c:pt idx="0">
                  <c:v>26</c:v>
                </c:pt>
                <c:pt idx="1">
                  <c:v>28</c:v>
                </c:pt>
                <c:pt idx="2">
                  <c:v>47</c:v>
                </c:pt>
                <c:pt idx="3">
                  <c:v>26</c:v>
                </c:pt>
                <c:pt idx="4">
                  <c:v>34</c:v>
                </c:pt>
                <c:pt idx="5">
                  <c:v>24</c:v>
                </c:pt>
                <c:pt idx="6">
                  <c:v>31</c:v>
                </c:pt>
                <c:pt idx="7">
                  <c:v>38</c:v>
                </c:pt>
                <c:pt idx="8">
                  <c:v>23</c:v>
                </c:pt>
                <c:pt idx="9">
                  <c:v>25</c:v>
                </c:pt>
                <c:pt idx="10">
                  <c:v>16</c:v>
                </c:pt>
              </c:numCache>
            </c:numRef>
          </c:val>
        </c:ser>
        <c:ser>
          <c:idx val="4"/>
          <c:order val="4"/>
          <c:tx>
            <c:strRef>
              <c:f>Sheet1!$F$1</c:f>
              <c:strCache>
                <c:ptCount val="1"/>
                <c:pt idx="0">
                  <c:v>Allawi</c:v>
                </c:pt>
              </c:strCache>
            </c:strRef>
          </c:tx>
          <c:spPr>
            <a:solidFill>
              <a:srgbClr val="FF0000"/>
            </a:solidFill>
          </c:spPr>
          <c:invertIfNegative val="0"/>
          <c:dLbls>
            <c:txPr>
              <a:bodyPr/>
              <a:lstStyle/>
              <a:p>
                <a:pPr>
                  <a:defRPr b="1">
                    <a:solidFill>
                      <a:schemeClr val="bg1"/>
                    </a:solidFill>
                  </a:defRPr>
                </a:pPr>
                <a:endParaRPr lang="en-US"/>
              </a:p>
            </c:txPr>
            <c:showLegendKey val="0"/>
            <c:showVal val="1"/>
            <c:showCatName val="0"/>
            <c:showSerName val="0"/>
            <c:showPercent val="0"/>
            <c:showBubbleSize val="0"/>
            <c:showLeaderLines val="0"/>
          </c:dLbls>
          <c:cat>
            <c:strRef>
              <c:f>Sheet1!$A$2:$A$12</c:f>
              <c:strCache>
                <c:ptCount val="11"/>
                <c:pt idx="0">
                  <c:v>Helping the poor</c:v>
                </c:pt>
                <c:pt idx="1">
                  <c:v>Cares about people like you</c:v>
                </c:pt>
                <c:pt idx="2">
                  <c:v>Acting like a dictator</c:v>
                </c:pt>
                <c:pt idx="3">
                  <c:v>Can unite Iraq</c:v>
                </c:pt>
                <c:pt idx="4">
                  <c:v>Can bring political stability</c:v>
                </c:pt>
                <c:pt idx="5">
                  <c:v>Creating jobs</c:v>
                </c:pt>
                <c:pt idx="6">
                  <c:v>Fights corruption</c:v>
                </c:pt>
                <c:pt idx="7">
                  <c:v>More interested in power than helping</c:v>
                </c:pt>
                <c:pt idx="8">
                  <c:v>Can end sectarianism</c:v>
                </c:pt>
                <c:pt idx="9">
                  <c:v>Improving basic services</c:v>
                </c:pt>
                <c:pt idx="10">
                  <c:v>Improving security</c:v>
                </c:pt>
              </c:strCache>
            </c:strRef>
          </c:cat>
          <c:val>
            <c:numRef>
              <c:f>Sheet1!$F$2:$F$12</c:f>
              <c:numCache>
                <c:formatCode>General</c:formatCode>
                <c:ptCount val="11"/>
                <c:pt idx="0">
                  <c:v>19</c:v>
                </c:pt>
                <c:pt idx="1">
                  <c:v>21</c:v>
                </c:pt>
                <c:pt idx="2">
                  <c:v>22</c:v>
                </c:pt>
                <c:pt idx="3">
                  <c:v>21</c:v>
                </c:pt>
                <c:pt idx="4">
                  <c:v>19</c:v>
                </c:pt>
                <c:pt idx="5">
                  <c:v>25</c:v>
                </c:pt>
                <c:pt idx="6">
                  <c:v>15</c:v>
                </c:pt>
                <c:pt idx="7">
                  <c:v>20</c:v>
                </c:pt>
                <c:pt idx="8">
                  <c:v>21</c:v>
                </c:pt>
                <c:pt idx="9">
                  <c:v>21</c:v>
                </c:pt>
                <c:pt idx="10">
                  <c:v>24</c:v>
                </c:pt>
              </c:numCache>
            </c:numRef>
          </c:val>
        </c:ser>
        <c:dLbls>
          <c:showLegendKey val="0"/>
          <c:showVal val="0"/>
          <c:showCatName val="0"/>
          <c:showSerName val="0"/>
          <c:showPercent val="0"/>
          <c:showBubbleSize val="0"/>
        </c:dLbls>
        <c:gapWidth val="25"/>
        <c:overlap val="100"/>
        <c:axId val="38120448"/>
        <c:axId val="38130432"/>
      </c:barChart>
      <c:catAx>
        <c:axId val="38120448"/>
        <c:scaling>
          <c:orientation val="minMax"/>
        </c:scaling>
        <c:delete val="0"/>
        <c:axPos val="l"/>
        <c:numFmt formatCode="General" sourceLinked="1"/>
        <c:majorTickMark val="out"/>
        <c:minorTickMark val="none"/>
        <c:tickLblPos val="nextTo"/>
        <c:txPr>
          <a:bodyPr/>
          <a:lstStyle/>
          <a:p>
            <a:pPr>
              <a:defRPr sz="1200" b="1"/>
            </a:pPr>
            <a:endParaRPr lang="en-US"/>
          </a:p>
        </c:txPr>
        <c:crossAx val="38130432"/>
        <c:crosses val="autoZero"/>
        <c:auto val="1"/>
        <c:lblAlgn val="ctr"/>
        <c:lblOffset val="100"/>
        <c:noMultiLvlLbl val="0"/>
      </c:catAx>
      <c:valAx>
        <c:axId val="38130432"/>
        <c:scaling>
          <c:orientation val="minMax"/>
          <c:max val="100"/>
        </c:scaling>
        <c:delete val="0"/>
        <c:axPos val="b"/>
        <c:majorGridlines>
          <c:spPr>
            <a:ln>
              <a:solidFill>
                <a:schemeClr val="bg1">
                  <a:lumMod val="50000"/>
                  <a:alpha val="75000"/>
                </a:schemeClr>
              </a:solidFill>
              <a:prstDash val="dash"/>
            </a:ln>
          </c:spPr>
        </c:majorGridlines>
        <c:numFmt formatCode="General" sourceLinked="1"/>
        <c:majorTickMark val="out"/>
        <c:minorTickMark val="none"/>
        <c:tickLblPos val="nextTo"/>
        <c:spPr>
          <a:noFill/>
          <a:ln>
            <a:noFill/>
          </a:ln>
        </c:spPr>
        <c:txPr>
          <a:bodyPr/>
          <a:lstStyle/>
          <a:p>
            <a:pPr>
              <a:defRPr sz="1400"/>
            </a:pPr>
            <a:endParaRPr lang="en-US"/>
          </a:p>
        </c:txPr>
        <c:crossAx val="38120448"/>
        <c:crosses val="autoZero"/>
        <c:crossBetween val="between"/>
        <c:majorUnit val="20"/>
      </c:valAx>
    </c:plotArea>
    <c:legend>
      <c:legendPos val="t"/>
      <c:layout>
        <c:manualLayout>
          <c:xMode val="edge"/>
          <c:yMode val="edge"/>
          <c:x val="0.18030666567622444"/>
          <c:y val="0.12870932983060032"/>
          <c:w val="0.74825917397117814"/>
          <c:h val="5.3127962795899882E-2"/>
        </c:manualLayout>
      </c:layout>
      <c:overlay val="0"/>
      <c:spPr>
        <a:noFill/>
        <a:ln>
          <a:noFill/>
        </a:ln>
      </c:spPr>
      <c:txPr>
        <a:bodyPr/>
        <a:lstStyle/>
        <a:p>
          <a:pPr>
            <a:defRPr sz="1800" b="0"/>
          </a:pPr>
          <a:endParaRPr lang="en-US"/>
        </a:p>
      </c:txPr>
    </c:legend>
    <c:plotVisOnly val="1"/>
    <c:dispBlanksAs val="gap"/>
    <c:showDLblsOverMax val="0"/>
  </c:chart>
  <c:txPr>
    <a:bodyPr/>
    <a:lstStyle/>
    <a:p>
      <a:pPr>
        <a:defRPr sz="1800">
          <a:latin typeface="Arial" pitchFamily="34" charset="0"/>
          <a:cs typeface="Arial" pitchFamily="34" charset="0"/>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0.55003</cdr:x>
      <cdr:y>0.20704</cdr:y>
    </cdr:from>
    <cdr:to>
      <cdr:x>0.55003</cdr:x>
      <cdr:y>0.98843</cdr:y>
    </cdr:to>
    <cdr:cxnSp macro="">
      <cdr:nvCxnSpPr>
        <cdr:cNvPr id="2" name="Straight Connector 1"/>
        <cdr:cNvCxnSpPr/>
      </cdr:nvCxnSpPr>
      <cdr:spPr>
        <a:xfrm xmlns:a="http://schemas.openxmlformats.org/drawingml/2006/main" flipV="1">
          <a:off x="4442698" y="1066800"/>
          <a:ext cx="0" cy="4026114"/>
        </a:xfrm>
        <a:prstGeom xmlns:a="http://schemas.openxmlformats.org/drawingml/2006/main" prst="line">
          <a:avLst/>
        </a:prstGeom>
        <a:ln xmlns:a="http://schemas.openxmlformats.org/drawingml/2006/main">
          <a:solidFill>
            <a:schemeClr val="tx1"/>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0.89176</cdr:x>
      <cdr:y>0.20704</cdr:y>
    </cdr:from>
    <cdr:to>
      <cdr:x>0.89176</cdr:x>
      <cdr:y>0.98843</cdr:y>
    </cdr:to>
    <cdr:cxnSp macro="">
      <cdr:nvCxnSpPr>
        <cdr:cNvPr id="4" name="Straight Connector 3"/>
        <cdr:cNvCxnSpPr/>
      </cdr:nvCxnSpPr>
      <cdr:spPr>
        <a:xfrm xmlns:a="http://schemas.openxmlformats.org/drawingml/2006/main" flipV="1">
          <a:off x="7202895" y="1066800"/>
          <a:ext cx="0" cy="4026114"/>
        </a:xfrm>
        <a:prstGeom xmlns:a="http://schemas.openxmlformats.org/drawingml/2006/main" prst="line">
          <a:avLst/>
        </a:prstGeom>
        <a:ln xmlns:a="http://schemas.openxmlformats.org/drawingml/2006/main">
          <a:solidFill>
            <a:schemeClr val="tx1"/>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0.15236</cdr:x>
      <cdr:y>0.94308</cdr:y>
    </cdr:from>
    <cdr:to>
      <cdr:x>0.92429</cdr:x>
      <cdr:y>1</cdr:y>
    </cdr:to>
    <cdr:sp macro="" textlink="">
      <cdr:nvSpPr>
        <cdr:cNvPr id="2" name="TextBox 6"/>
        <cdr:cNvSpPr txBox="1"/>
      </cdr:nvSpPr>
      <cdr:spPr>
        <a:xfrm xmlns:a="http://schemas.openxmlformats.org/drawingml/2006/main">
          <a:off x="1323536" y="4589743"/>
          <a:ext cx="6705600" cy="276999"/>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200" i="1" dirty="0" smtClean="0">
              <a:latin typeface="Arial" pitchFamily="34" charset="0"/>
              <a:cs typeface="Arial" pitchFamily="34" charset="0"/>
            </a:rPr>
            <a:t>* Last asked in November 2010</a:t>
          </a:r>
          <a:endParaRPr lang="en-US" sz="1200" i="1" dirty="0">
            <a:latin typeface="Arial" pitchFamily="34" charset="0"/>
            <a:cs typeface="Arial"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0.53039</cdr:x>
      <cdr:y>0.37313</cdr:y>
    </cdr:from>
    <cdr:to>
      <cdr:x>0.60898</cdr:x>
      <cdr:y>0.49254</cdr:y>
    </cdr:to>
    <cdr:sp macro="" textlink="">
      <cdr:nvSpPr>
        <cdr:cNvPr id="2" name="Oval 1"/>
        <cdr:cNvSpPr/>
      </cdr:nvSpPr>
      <cdr:spPr>
        <a:xfrm xmlns:a="http://schemas.openxmlformats.org/drawingml/2006/main">
          <a:off x="4475162" y="1904978"/>
          <a:ext cx="663143" cy="609622"/>
        </a:xfrm>
        <a:prstGeom xmlns:a="http://schemas.openxmlformats.org/drawingml/2006/main" prst="ellipse">
          <a:avLst/>
        </a:prstGeom>
        <a:noFill xmlns:a="http://schemas.openxmlformats.org/drawingml/2006/main"/>
        <a:ln xmlns:a="http://schemas.openxmlformats.org/drawingml/2006/main" w="38100">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endParaRPr lang="en-US"/>
        </a:p>
      </cdr:txBody>
    </cdr:sp>
  </cdr:relSizeAnchor>
</c:userShapes>
</file>

<file path=ppt/drawings/drawing4.xml><?xml version="1.0" encoding="utf-8"?>
<c:userShapes xmlns:c="http://schemas.openxmlformats.org/drawingml/2006/chart">
  <cdr:relSizeAnchor xmlns:cdr="http://schemas.openxmlformats.org/drawingml/2006/chartDrawing">
    <cdr:from>
      <cdr:x>0.7611</cdr:x>
      <cdr:y>0.22671</cdr:y>
    </cdr:from>
    <cdr:to>
      <cdr:x>0.7611</cdr:x>
      <cdr:y>0.91408</cdr:y>
    </cdr:to>
    <cdr:cxnSp macro="">
      <cdr:nvCxnSpPr>
        <cdr:cNvPr id="2" name="Straight Connector 1"/>
        <cdr:cNvCxnSpPr/>
      </cdr:nvCxnSpPr>
      <cdr:spPr>
        <a:xfrm xmlns:a="http://schemas.openxmlformats.org/drawingml/2006/main" flipV="1">
          <a:off x="6219442" y="1206389"/>
          <a:ext cx="0" cy="3657600"/>
        </a:xfrm>
        <a:prstGeom xmlns:a="http://schemas.openxmlformats.org/drawingml/2006/main" prst="line">
          <a:avLst/>
        </a:prstGeom>
        <a:ln xmlns:a="http://schemas.openxmlformats.org/drawingml/2006/main" w="19050">
          <a:prstDash val="dash"/>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066733" cy="468154"/>
          </a:xfrm>
          <a:prstGeom prst="rect">
            <a:avLst/>
          </a:prstGeom>
        </p:spPr>
        <p:txBody>
          <a:bodyPr vert="horz" lIns="93361" tIns="46680" rIns="93361" bIns="46680" rtlCol="0"/>
          <a:lstStyle>
            <a:lvl1pPr algn="l">
              <a:defRPr sz="1200"/>
            </a:lvl1pPr>
          </a:lstStyle>
          <a:p>
            <a:endParaRPr lang="en-US"/>
          </a:p>
        </p:txBody>
      </p:sp>
      <p:sp>
        <p:nvSpPr>
          <p:cNvPr id="3" name="Date Placeholder 2"/>
          <p:cNvSpPr>
            <a:spLocks noGrp="1"/>
          </p:cNvSpPr>
          <p:nvPr>
            <p:ph type="dt" sz="quarter" idx="1"/>
          </p:nvPr>
        </p:nvSpPr>
        <p:spPr>
          <a:xfrm>
            <a:off x="4008709" y="1"/>
            <a:ext cx="3066733" cy="468154"/>
          </a:xfrm>
          <a:prstGeom prst="rect">
            <a:avLst/>
          </a:prstGeom>
        </p:spPr>
        <p:txBody>
          <a:bodyPr vert="horz" lIns="93361" tIns="46680" rIns="93361" bIns="46680" rtlCol="0"/>
          <a:lstStyle>
            <a:lvl1pPr algn="r">
              <a:defRPr sz="1200"/>
            </a:lvl1pPr>
          </a:lstStyle>
          <a:p>
            <a:fld id="{95EB7DE3-05D7-4F10-9093-3A3A4964ADAD}" type="datetimeFigureOut">
              <a:rPr lang="en-US" smtClean="0"/>
              <a:t>5/7/2012</a:t>
            </a:fld>
            <a:endParaRPr lang="en-US"/>
          </a:p>
        </p:txBody>
      </p:sp>
      <p:sp>
        <p:nvSpPr>
          <p:cNvPr id="4" name="Footer Placeholder 3"/>
          <p:cNvSpPr>
            <a:spLocks noGrp="1"/>
          </p:cNvSpPr>
          <p:nvPr>
            <p:ph type="ftr" sz="quarter" idx="2"/>
          </p:nvPr>
        </p:nvSpPr>
        <p:spPr>
          <a:xfrm>
            <a:off x="3" y="8893297"/>
            <a:ext cx="3066733" cy="468154"/>
          </a:xfrm>
          <a:prstGeom prst="rect">
            <a:avLst/>
          </a:prstGeom>
        </p:spPr>
        <p:txBody>
          <a:bodyPr vert="horz" lIns="93361" tIns="46680" rIns="93361" bIns="46680" rtlCol="0" anchor="b"/>
          <a:lstStyle>
            <a:lvl1pPr algn="l">
              <a:defRPr sz="1200"/>
            </a:lvl1pPr>
          </a:lstStyle>
          <a:p>
            <a:endParaRPr lang="en-US"/>
          </a:p>
        </p:txBody>
      </p:sp>
      <p:sp>
        <p:nvSpPr>
          <p:cNvPr id="5" name="Slide Number Placeholder 4"/>
          <p:cNvSpPr>
            <a:spLocks noGrp="1"/>
          </p:cNvSpPr>
          <p:nvPr>
            <p:ph type="sldNum" sz="quarter" idx="3"/>
          </p:nvPr>
        </p:nvSpPr>
        <p:spPr>
          <a:xfrm>
            <a:off x="4008709" y="8893297"/>
            <a:ext cx="3066733" cy="468154"/>
          </a:xfrm>
          <a:prstGeom prst="rect">
            <a:avLst/>
          </a:prstGeom>
        </p:spPr>
        <p:txBody>
          <a:bodyPr vert="horz" lIns="93361" tIns="46680" rIns="93361" bIns="46680" rtlCol="0" anchor="b"/>
          <a:lstStyle>
            <a:lvl1pPr algn="r">
              <a:defRPr sz="1200"/>
            </a:lvl1pPr>
          </a:lstStyle>
          <a:p>
            <a:fld id="{8429DFC4-9E73-427F-A308-A0531A41B86F}" type="slidenum">
              <a:rPr lang="en-US" smtClean="0"/>
              <a:t>‹#›</a:t>
            </a:fld>
            <a:endParaRPr lang="en-US"/>
          </a:p>
        </p:txBody>
      </p:sp>
    </p:spTree>
    <p:extLst>
      <p:ext uri="{BB962C8B-B14F-4D97-AF65-F5344CB8AC3E}">
        <p14:creationId xmlns:p14="http://schemas.microsoft.com/office/powerpoint/2010/main" val="14266251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066733" cy="468154"/>
          </a:xfrm>
          <a:prstGeom prst="rect">
            <a:avLst/>
          </a:prstGeom>
        </p:spPr>
        <p:txBody>
          <a:bodyPr vert="horz" lIns="93361" tIns="46680" rIns="93361" bIns="46680" rtlCol="0"/>
          <a:lstStyle>
            <a:lvl1pPr algn="l">
              <a:defRPr sz="1200"/>
            </a:lvl1pPr>
          </a:lstStyle>
          <a:p>
            <a:endParaRPr lang="en-US"/>
          </a:p>
        </p:txBody>
      </p:sp>
      <p:sp>
        <p:nvSpPr>
          <p:cNvPr id="3" name="Date Placeholder 2"/>
          <p:cNvSpPr>
            <a:spLocks noGrp="1"/>
          </p:cNvSpPr>
          <p:nvPr>
            <p:ph type="dt" idx="1"/>
          </p:nvPr>
        </p:nvSpPr>
        <p:spPr>
          <a:xfrm>
            <a:off x="4008709" y="1"/>
            <a:ext cx="3066733" cy="468154"/>
          </a:xfrm>
          <a:prstGeom prst="rect">
            <a:avLst/>
          </a:prstGeom>
        </p:spPr>
        <p:txBody>
          <a:bodyPr vert="horz" lIns="93361" tIns="46680" rIns="93361" bIns="46680" rtlCol="0"/>
          <a:lstStyle>
            <a:lvl1pPr algn="r">
              <a:defRPr sz="1200"/>
            </a:lvl1pPr>
          </a:lstStyle>
          <a:p>
            <a:fld id="{403A9098-9F39-4777-8BA0-823F7E9334DC}" type="datetimeFigureOut">
              <a:rPr lang="en-US" smtClean="0"/>
              <a:t>5/7/2012</a:t>
            </a:fld>
            <a:endParaRPr lang="en-US"/>
          </a:p>
        </p:txBody>
      </p:sp>
      <p:sp>
        <p:nvSpPr>
          <p:cNvPr id="4" name="Slide Image Placeholder 3"/>
          <p:cNvSpPr>
            <a:spLocks noGrp="1" noRot="1" noChangeAspect="1"/>
          </p:cNvSpPr>
          <p:nvPr>
            <p:ph type="sldImg" idx="2"/>
          </p:nvPr>
        </p:nvSpPr>
        <p:spPr>
          <a:xfrm>
            <a:off x="1196975" y="703263"/>
            <a:ext cx="4683125" cy="3511550"/>
          </a:xfrm>
          <a:prstGeom prst="rect">
            <a:avLst/>
          </a:prstGeom>
          <a:noFill/>
          <a:ln w="12700">
            <a:solidFill>
              <a:prstClr val="black"/>
            </a:solidFill>
          </a:ln>
        </p:spPr>
        <p:txBody>
          <a:bodyPr vert="horz" lIns="93361" tIns="46680" rIns="93361" bIns="46680"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361" tIns="46680" rIns="93361" bIns="4668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3" y="8893297"/>
            <a:ext cx="3066733" cy="468154"/>
          </a:xfrm>
          <a:prstGeom prst="rect">
            <a:avLst/>
          </a:prstGeom>
        </p:spPr>
        <p:txBody>
          <a:bodyPr vert="horz" lIns="93361" tIns="46680" rIns="93361" bIns="46680" rtlCol="0" anchor="b"/>
          <a:lstStyle>
            <a:lvl1pPr algn="l">
              <a:defRPr sz="1200"/>
            </a:lvl1pPr>
          </a:lstStyle>
          <a:p>
            <a:endParaRPr lang="en-US"/>
          </a:p>
        </p:txBody>
      </p:sp>
      <p:sp>
        <p:nvSpPr>
          <p:cNvPr id="7" name="Slide Number Placeholder 6"/>
          <p:cNvSpPr>
            <a:spLocks noGrp="1"/>
          </p:cNvSpPr>
          <p:nvPr>
            <p:ph type="sldNum" sz="quarter" idx="5"/>
          </p:nvPr>
        </p:nvSpPr>
        <p:spPr>
          <a:xfrm>
            <a:off x="4008709" y="8893297"/>
            <a:ext cx="3066733" cy="468154"/>
          </a:xfrm>
          <a:prstGeom prst="rect">
            <a:avLst/>
          </a:prstGeom>
        </p:spPr>
        <p:txBody>
          <a:bodyPr vert="horz" lIns="93361" tIns="46680" rIns="93361" bIns="46680" rtlCol="0" anchor="b"/>
          <a:lstStyle>
            <a:lvl1pPr algn="r">
              <a:defRPr sz="1200"/>
            </a:lvl1pPr>
          </a:lstStyle>
          <a:p>
            <a:fld id="{35D009E2-D3D1-4380-B9F0-518A69D8EC80}" type="slidenum">
              <a:rPr lang="en-US" smtClean="0"/>
              <a:t>‹#›</a:t>
            </a:fld>
            <a:endParaRPr lang="en-US"/>
          </a:p>
        </p:txBody>
      </p:sp>
    </p:spTree>
    <p:extLst>
      <p:ext uri="{BB962C8B-B14F-4D97-AF65-F5344CB8AC3E}">
        <p14:creationId xmlns:p14="http://schemas.microsoft.com/office/powerpoint/2010/main" val="2659755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1</a:t>
            </a:fld>
            <a:endParaRPr lang="en-US"/>
          </a:p>
        </p:txBody>
      </p:sp>
    </p:spTree>
    <p:extLst>
      <p:ext uri="{BB962C8B-B14F-4D97-AF65-F5344CB8AC3E}">
        <p14:creationId xmlns:p14="http://schemas.microsoft.com/office/powerpoint/2010/main" val="11200612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11</a:t>
            </a:fld>
            <a:endParaRPr lang="en-US"/>
          </a:p>
        </p:txBody>
      </p:sp>
    </p:spTree>
    <p:extLst>
      <p:ext uri="{BB962C8B-B14F-4D97-AF65-F5344CB8AC3E}">
        <p14:creationId xmlns:p14="http://schemas.microsoft.com/office/powerpoint/2010/main" val="28379047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5D009E2-D3D1-4380-B9F0-518A69D8EC80}" type="slidenum">
              <a:rPr lang="en-US" smtClean="0"/>
              <a:t>12</a:t>
            </a:fld>
            <a:endParaRPr lang="en-US"/>
          </a:p>
        </p:txBody>
      </p:sp>
    </p:spTree>
    <p:extLst>
      <p:ext uri="{BB962C8B-B14F-4D97-AF65-F5344CB8AC3E}">
        <p14:creationId xmlns:p14="http://schemas.microsoft.com/office/powerpoint/2010/main" val="9543746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14</a:t>
            </a:fld>
            <a:endParaRPr lang="en-US" dirty="0"/>
          </a:p>
        </p:txBody>
      </p:sp>
    </p:spTree>
    <p:extLst>
      <p:ext uri="{BB962C8B-B14F-4D97-AF65-F5344CB8AC3E}">
        <p14:creationId xmlns:p14="http://schemas.microsoft.com/office/powerpoint/2010/main" val="3715577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15</a:t>
            </a:fld>
            <a:endParaRPr lang="en-US"/>
          </a:p>
        </p:txBody>
      </p:sp>
    </p:spTree>
    <p:extLst>
      <p:ext uri="{BB962C8B-B14F-4D97-AF65-F5344CB8AC3E}">
        <p14:creationId xmlns:p14="http://schemas.microsoft.com/office/powerpoint/2010/main" val="1110869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16</a:t>
            </a:fld>
            <a:endParaRPr lang="en-US"/>
          </a:p>
        </p:txBody>
      </p:sp>
    </p:spTree>
    <p:extLst>
      <p:ext uri="{BB962C8B-B14F-4D97-AF65-F5344CB8AC3E}">
        <p14:creationId xmlns:p14="http://schemas.microsoft.com/office/powerpoint/2010/main" val="37887480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17</a:t>
            </a:fld>
            <a:endParaRPr lang="en-US"/>
          </a:p>
        </p:txBody>
      </p:sp>
    </p:spTree>
    <p:extLst>
      <p:ext uri="{BB962C8B-B14F-4D97-AF65-F5344CB8AC3E}">
        <p14:creationId xmlns:p14="http://schemas.microsoft.com/office/powerpoint/2010/main" val="15456186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18</a:t>
            </a:fld>
            <a:endParaRPr lang="en-US"/>
          </a:p>
        </p:txBody>
      </p:sp>
    </p:spTree>
    <p:extLst>
      <p:ext uri="{BB962C8B-B14F-4D97-AF65-F5344CB8AC3E}">
        <p14:creationId xmlns:p14="http://schemas.microsoft.com/office/powerpoint/2010/main" val="3715577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Da’wa</a:t>
            </a:r>
            <a:r>
              <a:rPr lang="en-US" dirty="0" smtClean="0"/>
              <a:t> voters only supporters to have</a:t>
            </a:r>
            <a:r>
              <a:rPr lang="en-US" baseline="0" dirty="0" smtClean="0"/>
              <a:t> a plurality disapprove</a:t>
            </a:r>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19</a:t>
            </a:fld>
            <a:endParaRPr lang="en-US"/>
          </a:p>
        </p:txBody>
      </p:sp>
    </p:spTree>
    <p:extLst>
      <p:ext uri="{BB962C8B-B14F-4D97-AF65-F5344CB8AC3E}">
        <p14:creationId xmlns:p14="http://schemas.microsoft.com/office/powerpoint/2010/main" val="42210804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21</a:t>
            </a:fld>
            <a:endParaRPr lang="en-US"/>
          </a:p>
        </p:txBody>
      </p:sp>
    </p:spTree>
    <p:extLst>
      <p:ext uri="{BB962C8B-B14F-4D97-AF65-F5344CB8AC3E}">
        <p14:creationId xmlns:p14="http://schemas.microsoft.com/office/powerpoint/2010/main" val="825130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22</a:t>
            </a:fld>
            <a:endParaRPr lang="en-US"/>
          </a:p>
        </p:txBody>
      </p:sp>
    </p:spTree>
    <p:extLst>
      <p:ext uri="{BB962C8B-B14F-4D97-AF65-F5344CB8AC3E}">
        <p14:creationId xmlns:p14="http://schemas.microsoft.com/office/powerpoint/2010/main" val="3634618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2</a:t>
            </a:fld>
            <a:endParaRPr lang="en-US"/>
          </a:p>
        </p:txBody>
      </p:sp>
    </p:spTree>
    <p:extLst>
      <p:ext uri="{BB962C8B-B14F-4D97-AF65-F5344CB8AC3E}">
        <p14:creationId xmlns:p14="http://schemas.microsoft.com/office/powerpoint/2010/main" val="28013732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23</a:t>
            </a:fld>
            <a:endParaRPr lang="en-US"/>
          </a:p>
        </p:txBody>
      </p:sp>
    </p:spTree>
    <p:extLst>
      <p:ext uri="{BB962C8B-B14F-4D97-AF65-F5344CB8AC3E}">
        <p14:creationId xmlns:p14="http://schemas.microsoft.com/office/powerpoint/2010/main" val="36346187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24</a:t>
            </a:fld>
            <a:endParaRPr lang="en-US"/>
          </a:p>
        </p:txBody>
      </p:sp>
    </p:spTree>
    <p:extLst>
      <p:ext uri="{BB962C8B-B14F-4D97-AF65-F5344CB8AC3E}">
        <p14:creationId xmlns:p14="http://schemas.microsoft.com/office/powerpoint/2010/main" val="36346187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26</a:t>
            </a:fld>
            <a:endParaRPr lang="en-US"/>
          </a:p>
        </p:txBody>
      </p:sp>
    </p:spTree>
    <p:extLst>
      <p:ext uri="{BB962C8B-B14F-4D97-AF65-F5344CB8AC3E}">
        <p14:creationId xmlns:p14="http://schemas.microsoft.com/office/powerpoint/2010/main" val="825130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27</a:t>
            </a:fld>
            <a:endParaRPr lang="en-US"/>
          </a:p>
        </p:txBody>
      </p:sp>
    </p:spTree>
    <p:extLst>
      <p:ext uri="{BB962C8B-B14F-4D97-AF65-F5344CB8AC3E}">
        <p14:creationId xmlns:p14="http://schemas.microsoft.com/office/powerpoint/2010/main" val="3715577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28</a:t>
            </a:fld>
            <a:endParaRPr lang="en-US"/>
          </a:p>
        </p:txBody>
      </p:sp>
    </p:spTree>
    <p:extLst>
      <p:ext uri="{BB962C8B-B14F-4D97-AF65-F5344CB8AC3E}">
        <p14:creationId xmlns:p14="http://schemas.microsoft.com/office/powerpoint/2010/main" val="36346187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29</a:t>
            </a:fld>
            <a:endParaRPr lang="en-US" dirty="0"/>
          </a:p>
        </p:txBody>
      </p:sp>
    </p:spTree>
    <p:extLst>
      <p:ext uri="{BB962C8B-B14F-4D97-AF65-F5344CB8AC3E}">
        <p14:creationId xmlns:p14="http://schemas.microsoft.com/office/powerpoint/2010/main" val="3715577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31</a:t>
            </a:fld>
            <a:endParaRPr lang="en-US"/>
          </a:p>
        </p:txBody>
      </p:sp>
    </p:spTree>
    <p:extLst>
      <p:ext uri="{BB962C8B-B14F-4D97-AF65-F5344CB8AC3E}">
        <p14:creationId xmlns:p14="http://schemas.microsoft.com/office/powerpoint/2010/main" val="23256771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5D009E2-D3D1-4380-B9F0-518A69D8EC80}" type="slidenum">
              <a:rPr lang="en-US" smtClean="0"/>
              <a:t>33</a:t>
            </a:fld>
            <a:endParaRPr lang="en-US"/>
          </a:p>
        </p:txBody>
      </p:sp>
    </p:spTree>
    <p:extLst>
      <p:ext uri="{BB962C8B-B14F-4D97-AF65-F5344CB8AC3E}">
        <p14:creationId xmlns:p14="http://schemas.microsoft.com/office/powerpoint/2010/main" val="9543746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34</a:t>
            </a:fld>
            <a:endParaRPr lang="en-US"/>
          </a:p>
        </p:txBody>
      </p:sp>
    </p:spTree>
    <p:extLst>
      <p:ext uri="{BB962C8B-B14F-4D97-AF65-F5344CB8AC3E}">
        <p14:creationId xmlns:p14="http://schemas.microsoft.com/office/powerpoint/2010/main" val="36339624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35</a:t>
            </a:fld>
            <a:endParaRPr lang="en-US"/>
          </a:p>
        </p:txBody>
      </p:sp>
    </p:spTree>
    <p:extLst>
      <p:ext uri="{BB962C8B-B14F-4D97-AF65-F5344CB8AC3E}">
        <p14:creationId xmlns:p14="http://schemas.microsoft.com/office/powerpoint/2010/main" val="2266259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4</a:t>
            </a:fld>
            <a:endParaRPr lang="en-US"/>
          </a:p>
        </p:txBody>
      </p:sp>
    </p:spTree>
    <p:extLst>
      <p:ext uri="{BB962C8B-B14F-4D97-AF65-F5344CB8AC3E}">
        <p14:creationId xmlns:p14="http://schemas.microsoft.com/office/powerpoint/2010/main" val="3715577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37</a:t>
            </a:fld>
            <a:endParaRPr lang="en-US"/>
          </a:p>
        </p:txBody>
      </p:sp>
    </p:spTree>
    <p:extLst>
      <p:ext uri="{BB962C8B-B14F-4D97-AF65-F5344CB8AC3E}">
        <p14:creationId xmlns:p14="http://schemas.microsoft.com/office/powerpoint/2010/main" val="23256771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009E2-D3D1-4380-B9F0-518A69D8EC80}" type="slidenum">
              <a:rPr lang="en-US" smtClean="0"/>
              <a:t>38</a:t>
            </a:fld>
            <a:endParaRPr lang="en-US"/>
          </a:p>
        </p:txBody>
      </p:sp>
    </p:spTree>
    <p:extLst>
      <p:ext uri="{BB962C8B-B14F-4D97-AF65-F5344CB8AC3E}">
        <p14:creationId xmlns:p14="http://schemas.microsoft.com/office/powerpoint/2010/main" val="37155779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39</a:t>
            </a:fld>
            <a:endParaRPr lang="en-US"/>
          </a:p>
        </p:txBody>
      </p:sp>
    </p:spTree>
    <p:extLst>
      <p:ext uri="{BB962C8B-B14F-4D97-AF65-F5344CB8AC3E}">
        <p14:creationId xmlns:p14="http://schemas.microsoft.com/office/powerpoint/2010/main" val="283790478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40</a:t>
            </a:fld>
            <a:endParaRPr lang="en-US"/>
          </a:p>
        </p:txBody>
      </p:sp>
    </p:spTree>
    <p:extLst>
      <p:ext uri="{BB962C8B-B14F-4D97-AF65-F5344CB8AC3E}">
        <p14:creationId xmlns:p14="http://schemas.microsoft.com/office/powerpoint/2010/main" val="11108698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41</a:t>
            </a:fld>
            <a:endParaRPr lang="en-US"/>
          </a:p>
        </p:txBody>
      </p:sp>
    </p:spTree>
    <p:extLst>
      <p:ext uri="{BB962C8B-B14F-4D97-AF65-F5344CB8AC3E}">
        <p14:creationId xmlns:p14="http://schemas.microsoft.com/office/powerpoint/2010/main" val="8251301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43</a:t>
            </a:fld>
            <a:endParaRPr lang="en-US"/>
          </a:p>
        </p:txBody>
      </p:sp>
    </p:spTree>
    <p:extLst>
      <p:ext uri="{BB962C8B-B14F-4D97-AF65-F5344CB8AC3E}">
        <p14:creationId xmlns:p14="http://schemas.microsoft.com/office/powerpoint/2010/main" val="283790478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5D009E2-D3D1-4380-B9F0-518A69D8EC80}" type="slidenum">
              <a:rPr lang="en-US" smtClean="0"/>
              <a:t>44</a:t>
            </a:fld>
            <a:endParaRPr lang="en-US"/>
          </a:p>
        </p:txBody>
      </p:sp>
    </p:spTree>
    <p:extLst>
      <p:ext uri="{BB962C8B-B14F-4D97-AF65-F5344CB8AC3E}">
        <p14:creationId xmlns:p14="http://schemas.microsoft.com/office/powerpoint/2010/main" val="9543746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45</a:t>
            </a:fld>
            <a:endParaRPr lang="en-US"/>
          </a:p>
        </p:txBody>
      </p:sp>
    </p:spTree>
    <p:extLst>
      <p:ext uri="{BB962C8B-B14F-4D97-AF65-F5344CB8AC3E}">
        <p14:creationId xmlns:p14="http://schemas.microsoft.com/office/powerpoint/2010/main" val="11108698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46</a:t>
            </a:fld>
            <a:endParaRPr lang="en-US"/>
          </a:p>
        </p:txBody>
      </p:sp>
    </p:spTree>
    <p:extLst>
      <p:ext uri="{BB962C8B-B14F-4D97-AF65-F5344CB8AC3E}">
        <p14:creationId xmlns:p14="http://schemas.microsoft.com/office/powerpoint/2010/main" val="8251301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50</a:t>
            </a:fld>
            <a:endParaRPr lang="en-US"/>
          </a:p>
        </p:txBody>
      </p:sp>
    </p:spTree>
    <p:extLst>
      <p:ext uri="{BB962C8B-B14F-4D97-AF65-F5344CB8AC3E}">
        <p14:creationId xmlns:p14="http://schemas.microsoft.com/office/powerpoint/2010/main" val="82513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5</a:t>
            </a:fld>
            <a:endParaRPr lang="en-US"/>
          </a:p>
        </p:txBody>
      </p:sp>
    </p:spTree>
    <p:extLst>
      <p:ext uri="{BB962C8B-B14F-4D97-AF65-F5344CB8AC3E}">
        <p14:creationId xmlns:p14="http://schemas.microsoft.com/office/powerpoint/2010/main" val="52616762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51</a:t>
            </a:fld>
            <a:endParaRPr lang="en-US"/>
          </a:p>
        </p:txBody>
      </p:sp>
    </p:spTree>
    <p:extLst>
      <p:ext uri="{BB962C8B-B14F-4D97-AF65-F5344CB8AC3E}">
        <p14:creationId xmlns:p14="http://schemas.microsoft.com/office/powerpoint/2010/main" val="37155779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52</a:t>
            </a:fld>
            <a:endParaRPr lang="en-US"/>
          </a:p>
        </p:txBody>
      </p:sp>
    </p:spTree>
    <p:extLst>
      <p:ext uri="{BB962C8B-B14F-4D97-AF65-F5344CB8AC3E}">
        <p14:creationId xmlns:p14="http://schemas.microsoft.com/office/powerpoint/2010/main" val="75406149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009E2-D3D1-4380-B9F0-518A69D8EC80}" type="slidenum">
              <a:rPr lang="en-US" smtClean="0"/>
              <a:t>54</a:t>
            </a:fld>
            <a:endParaRPr lang="en-US"/>
          </a:p>
        </p:txBody>
      </p:sp>
    </p:spTree>
    <p:extLst>
      <p:ext uri="{BB962C8B-B14F-4D97-AF65-F5344CB8AC3E}">
        <p14:creationId xmlns:p14="http://schemas.microsoft.com/office/powerpoint/2010/main" val="37155779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55</a:t>
            </a:fld>
            <a:endParaRPr lang="en-US"/>
          </a:p>
        </p:txBody>
      </p:sp>
    </p:spTree>
    <p:extLst>
      <p:ext uri="{BB962C8B-B14F-4D97-AF65-F5344CB8AC3E}">
        <p14:creationId xmlns:p14="http://schemas.microsoft.com/office/powerpoint/2010/main" val="363461872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56</a:t>
            </a:fld>
            <a:endParaRPr lang="en-US"/>
          </a:p>
        </p:txBody>
      </p:sp>
    </p:spTree>
    <p:extLst>
      <p:ext uri="{BB962C8B-B14F-4D97-AF65-F5344CB8AC3E}">
        <p14:creationId xmlns:p14="http://schemas.microsoft.com/office/powerpoint/2010/main" val="363461872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5D009E2-D3D1-4380-B9F0-518A69D8EC80}" type="slidenum">
              <a:rPr lang="en-US" smtClean="0"/>
              <a:t>57</a:t>
            </a:fld>
            <a:endParaRPr lang="en-US"/>
          </a:p>
        </p:txBody>
      </p:sp>
    </p:spTree>
    <p:extLst>
      <p:ext uri="{BB962C8B-B14F-4D97-AF65-F5344CB8AC3E}">
        <p14:creationId xmlns:p14="http://schemas.microsoft.com/office/powerpoint/2010/main" val="95437464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58</a:t>
            </a:fld>
            <a:endParaRPr lang="en-US"/>
          </a:p>
        </p:txBody>
      </p:sp>
    </p:spTree>
    <p:extLst>
      <p:ext uri="{BB962C8B-B14F-4D97-AF65-F5344CB8AC3E}">
        <p14:creationId xmlns:p14="http://schemas.microsoft.com/office/powerpoint/2010/main" val="283790478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59</a:t>
            </a:fld>
            <a:endParaRPr lang="en-US"/>
          </a:p>
        </p:txBody>
      </p:sp>
    </p:spTree>
    <p:extLst>
      <p:ext uri="{BB962C8B-B14F-4D97-AF65-F5344CB8AC3E}">
        <p14:creationId xmlns:p14="http://schemas.microsoft.com/office/powerpoint/2010/main" val="283790478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5D009E2-D3D1-4380-B9F0-518A69D8EC80}" type="slidenum">
              <a:rPr lang="en-US" smtClean="0"/>
              <a:t>60</a:t>
            </a:fld>
            <a:endParaRPr lang="en-US"/>
          </a:p>
        </p:txBody>
      </p:sp>
    </p:spTree>
    <p:extLst>
      <p:ext uri="{BB962C8B-B14F-4D97-AF65-F5344CB8AC3E}">
        <p14:creationId xmlns:p14="http://schemas.microsoft.com/office/powerpoint/2010/main" val="1110869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6</a:t>
            </a:fld>
            <a:endParaRPr lang="en-US"/>
          </a:p>
        </p:txBody>
      </p:sp>
    </p:spTree>
    <p:extLst>
      <p:ext uri="{BB962C8B-B14F-4D97-AF65-F5344CB8AC3E}">
        <p14:creationId xmlns:p14="http://schemas.microsoft.com/office/powerpoint/2010/main" val="3715577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7</a:t>
            </a:fld>
            <a:endParaRPr lang="en-US"/>
          </a:p>
        </p:txBody>
      </p:sp>
    </p:spTree>
    <p:extLst>
      <p:ext uri="{BB962C8B-B14F-4D97-AF65-F5344CB8AC3E}">
        <p14:creationId xmlns:p14="http://schemas.microsoft.com/office/powerpoint/2010/main" val="3715577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8</a:t>
            </a:fld>
            <a:endParaRPr lang="en-US"/>
          </a:p>
        </p:txBody>
      </p:sp>
    </p:spTree>
    <p:extLst>
      <p:ext uri="{BB962C8B-B14F-4D97-AF65-F5344CB8AC3E}">
        <p14:creationId xmlns:p14="http://schemas.microsoft.com/office/powerpoint/2010/main" val="15456186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009E2-D3D1-4380-B9F0-518A69D8EC80}" type="slidenum">
              <a:rPr lang="en-US" smtClean="0"/>
              <a:t>9</a:t>
            </a:fld>
            <a:endParaRPr lang="en-US"/>
          </a:p>
        </p:txBody>
      </p:sp>
    </p:spTree>
    <p:extLst>
      <p:ext uri="{BB962C8B-B14F-4D97-AF65-F5344CB8AC3E}">
        <p14:creationId xmlns:p14="http://schemas.microsoft.com/office/powerpoint/2010/main" val="3715577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009E2-D3D1-4380-B9F0-518A69D8EC80}" type="slidenum">
              <a:rPr lang="en-US" smtClean="0"/>
              <a:t>10</a:t>
            </a:fld>
            <a:endParaRPr lang="en-US"/>
          </a:p>
        </p:txBody>
      </p:sp>
    </p:spTree>
    <p:extLst>
      <p:ext uri="{BB962C8B-B14F-4D97-AF65-F5344CB8AC3E}">
        <p14:creationId xmlns:p14="http://schemas.microsoft.com/office/powerpoint/2010/main" val="28379047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irst Slide">
    <p:spTree>
      <p:nvGrpSpPr>
        <p:cNvPr id="1" name=""/>
        <p:cNvGrpSpPr/>
        <p:nvPr/>
      </p:nvGrpSpPr>
      <p:grpSpPr>
        <a:xfrm>
          <a:off x="0" y="0"/>
          <a:ext cx="0" cy="0"/>
          <a:chOff x="0" y="0"/>
          <a:chExt cx="0" cy="0"/>
        </a:xfrm>
      </p:grpSpPr>
      <p:sp>
        <p:nvSpPr>
          <p:cNvPr id="7" name="Rectangle 14"/>
          <p:cNvSpPr>
            <a:spLocks noChangeArrowheads="1"/>
          </p:cNvSpPr>
          <p:nvPr userDrawn="1"/>
        </p:nvSpPr>
        <p:spPr bwMode="auto">
          <a:xfrm>
            <a:off x="304800" y="304800"/>
            <a:ext cx="8534400" cy="5638800"/>
          </a:xfrm>
          <a:prstGeom prst="rect">
            <a:avLst/>
          </a:prstGeom>
          <a:solidFill>
            <a:srgbClr val="6DB33F"/>
          </a:solidFill>
          <a:ln>
            <a:noFill/>
          </a:ln>
          <a:effectLst/>
          <a:extLs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p>
            <a:pPr algn="ctr">
              <a:spcBef>
                <a:spcPct val="0"/>
              </a:spcBef>
              <a:buFontTx/>
              <a:buNone/>
            </a:pPr>
            <a:endParaRPr lang="en-US" sz="1200"/>
          </a:p>
        </p:txBody>
      </p:sp>
      <p:pic>
        <p:nvPicPr>
          <p:cNvPr id="8" name="Picture 21" descr="gqr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85800" y="1600200"/>
            <a:ext cx="5486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Line 12"/>
          <p:cNvSpPr>
            <a:spLocks noChangeShapeType="1"/>
          </p:cNvSpPr>
          <p:nvPr userDrawn="1"/>
        </p:nvSpPr>
        <p:spPr bwMode="auto">
          <a:xfrm flipH="1">
            <a:off x="868363" y="2438400"/>
            <a:ext cx="7970837" cy="0"/>
          </a:xfrm>
          <a:prstGeom prst="line">
            <a:avLst/>
          </a:prstGeom>
          <a:noFill/>
          <a:ln w="3175">
            <a:solidFill>
              <a:srgbClr val="BCDDA8"/>
            </a:solidFill>
            <a:round/>
            <a:headEnd/>
            <a:tailEnd/>
          </a:ln>
          <a:extLst>
            <a:ext uri="{909E8E84-426E-40DD-AFC4-6F175D3DCCD1}">
              <a14:hiddenFill xmlns:a14="http://schemas.microsoft.com/office/drawing/2010/main">
                <a:noFill/>
              </a14:hiddenFill>
            </a:ext>
          </a:extLst>
        </p:spPr>
        <p:txBody>
          <a:bodyPr tIns="0" bIns="0" anchor="ctr">
            <a:spAutoFit/>
          </a:bodyPr>
          <a:lstStyle/>
          <a:p>
            <a:endParaRPr lang="en-US"/>
          </a:p>
        </p:txBody>
      </p:sp>
      <p:sp>
        <p:nvSpPr>
          <p:cNvPr id="10" name="Rectangle 13"/>
          <p:cNvSpPr>
            <a:spLocks noChangeArrowheads="1"/>
          </p:cNvSpPr>
          <p:nvPr userDrawn="1"/>
        </p:nvSpPr>
        <p:spPr bwMode="auto">
          <a:xfrm>
            <a:off x="533400" y="3124200"/>
            <a:ext cx="673261"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spcBef>
                <a:spcPct val="0"/>
              </a:spcBef>
              <a:buFontTx/>
              <a:buNone/>
            </a:pPr>
            <a:r>
              <a:rPr lang="en-US" sz="1200" i="0" dirty="0" smtClean="0">
                <a:solidFill>
                  <a:schemeClr val="bg1"/>
                </a:solidFill>
                <a:latin typeface="Arial" pitchFamily="34" charset="0"/>
                <a:cs typeface="Arial" pitchFamily="34" charset="0"/>
              </a:rPr>
              <a:t>May 2012</a:t>
            </a:r>
            <a:endParaRPr lang="en-US" sz="1200" i="0" dirty="0">
              <a:solidFill>
                <a:schemeClr val="bg1"/>
              </a:solidFill>
              <a:latin typeface="Arial" pitchFamily="34" charset="0"/>
              <a:cs typeface="Arial" pitchFamily="34" charset="0"/>
            </a:endParaRPr>
          </a:p>
        </p:txBody>
      </p:sp>
      <p:sp>
        <p:nvSpPr>
          <p:cNvPr id="12" name="Rectangle 2"/>
          <p:cNvSpPr>
            <a:spLocks noGrp="1" noChangeArrowheads="1"/>
          </p:cNvSpPr>
          <p:nvPr>
            <p:ph type="ctrTitle"/>
          </p:nvPr>
        </p:nvSpPr>
        <p:spPr>
          <a:xfrm>
            <a:off x="838200" y="3263900"/>
            <a:ext cx="7772400" cy="671513"/>
          </a:xfrm>
          <a:prstGeom prst="rect">
            <a:avLst/>
          </a:prstGeom>
        </p:spPr>
        <p:txBody>
          <a:bodyPr tIns="45720" bIns="45720" anchor="ctr"/>
          <a:lstStyle>
            <a:lvl1pPr algn="l">
              <a:defRPr sz="3400">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13" name="Rectangle 3"/>
          <p:cNvSpPr>
            <a:spLocks noGrp="1" noChangeArrowheads="1"/>
          </p:cNvSpPr>
          <p:nvPr>
            <p:ph type="subTitle" idx="1"/>
          </p:nvPr>
        </p:nvSpPr>
        <p:spPr>
          <a:xfrm>
            <a:off x="941034" y="3810000"/>
            <a:ext cx="7772400" cy="533400"/>
          </a:xfrm>
        </p:spPr>
        <p:txBody>
          <a:bodyPr lIns="0" rIns="0"/>
          <a:lstStyle>
            <a:lvl1pPr marL="0" indent="0">
              <a:buFont typeface="Wingdings" pitchFamily="2" charset="2"/>
              <a:buNone/>
              <a:defRPr sz="2400">
                <a:solidFill>
                  <a:schemeClr val="bg1"/>
                </a:solidFill>
                <a:latin typeface="Arial" pitchFamily="34" charset="0"/>
                <a:cs typeface="Arial" pitchFamily="34" charset="0"/>
              </a:defRPr>
            </a:lvl1pPr>
          </a:lstStyle>
          <a:p>
            <a:r>
              <a:rPr lang="en-US" smtClean="0"/>
              <a:t>Click to edit Master subtitle style</a:t>
            </a:r>
            <a:endParaRPr lang="en-US" dirty="0"/>
          </a:p>
        </p:txBody>
      </p:sp>
    </p:spTree>
    <p:extLst>
      <p:ext uri="{BB962C8B-B14F-4D97-AF65-F5344CB8AC3E}">
        <p14:creationId xmlns:p14="http://schemas.microsoft.com/office/powerpoint/2010/main" val="2431200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457200" y="914400"/>
            <a:ext cx="8001000" cy="381000"/>
          </a:xfrm>
          <a:prstGeom prst="rect">
            <a:avLst/>
          </a:prstGeom>
        </p:spPr>
        <p:txBody>
          <a:bodyPr/>
          <a:lstStyle>
            <a:lvl1pPr algn="l">
              <a:defRPr sz="2600">
                <a:latin typeface="Arial" pitchFamily="34" charset="0"/>
                <a:cs typeface="Arial" pitchFamily="34" charset="0"/>
              </a:defRPr>
            </a:lvl1pPr>
          </a:lstStyle>
          <a:p>
            <a:r>
              <a:rPr lang="en-US" dirty="0" smtClean="0"/>
              <a:t>Click to edit master title style</a:t>
            </a:r>
            <a:endParaRPr lang="en-US" dirty="0"/>
          </a:p>
        </p:txBody>
      </p:sp>
      <p:sp>
        <p:nvSpPr>
          <p:cNvPr id="8" name="Content Placeholder 2"/>
          <p:cNvSpPr>
            <a:spLocks noGrp="1"/>
          </p:cNvSpPr>
          <p:nvPr>
            <p:ph idx="1"/>
          </p:nvPr>
        </p:nvSpPr>
        <p:spPr>
          <a:xfrm>
            <a:off x="457200" y="1600200"/>
            <a:ext cx="8229600" cy="4525963"/>
          </a:xfrm>
        </p:spPr>
        <p:txBody>
          <a:bodyPr/>
          <a:lstStyle>
            <a:lvl1pPr>
              <a:defRPr sz="1800">
                <a:latin typeface="Arial" pitchFamily="34" charset="0"/>
                <a:cs typeface="Arial" pitchFamily="34" charset="0"/>
              </a:defRPr>
            </a:lvl1pPr>
            <a:lvl2pPr>
              <a:defRPr sz="1600">
                <a:latin typeface="Arial" pitchFamily="34" charset="0"/>
                <a:cs typeface="Arial" pitchFamily="34" charset="0"/>
              </a:defRPr>
            </a:lvl2pPr>
            <a:lvl3pPr>
              <a:defRPr sz="1400">
                <a:latin typeface="Arial" pitchFamily="34" charset="0"/>
                <a:cs typeface="Arial" pitchFamily="34" charset="0"/>
              </a:defRPr>
            </a:lvl3pPr>
            <a:lvl4pPr>
              <a:defRPr sz="1400">
                <a:latin typeface="Arial" pitchFamily="34" charset="0"/>
                <a:cs typeface="Arial" pitchFamily="34" charset="0"/>
              </a:defRPr>
            </a:lvl4pPr>
            <a:lvl5pPr>
              <a:defRPr sz="1400">
                <a:latin typeface="Arial" pitchFamily="34" charset="0"/>
                <a:cs typeface="Arial" pitchFamily="34" charset="0"/>
              </a:defRPr>
            </a:lvl5pPr>
          </a:lstStyle>
          <a:p>
            <a:pPr lvl="0"/>
            <a:r>
              <a:rPr lang="en-US" smtClean="0"/>
              <a:t>Click to edit Master text styles</a:t>
            </a:r>
          </a:p>
        </p:txBody>
      </p:sp>
      <p:sp>
        <p:nvSpPr>
          <p:cNvPr id="10" name="Rectangle 51"/>
          <p:cNvSpPr>
            <a:spLocks noGrp="1" noChangeArrowheads="1"/>
          </p:cNvSpPr>
          <p:nvPr>
            <p:ph type="sldNum" sz="quarter" idx="11"/>
          </p:nvPr>
        </p:nvSpPr>
        <p:spPr>
          <a:xfrm>
            <a:off x="8229600" y="6254750"/>
            <a:ext cx="533400" cy="222250"/>
          </a:xfrm>
          <a:ln/>
        </p:spPr>
        <p:txBody>
          <a:bodyPr/>
          <a:lstStyle>
            <a:lvl1pPr>
              <a:defRPr/>
            </a:lvl1pPr>
          </a:lstStyle>
          <a:p>
            <a:pPr>
              <a:defRPr/>
            </a:pPr>
            <a:r>
              <a:rPr lang="en-US"/>
              <a:t>Page </a:t>
            </a:r>
            <a:fld id="{0EC83A09-1F5E-494F-BD1C-2840B4A5C6D8}" type="slidenum">
              <a:rPr lang="en-US" smtClean="0"/>
              <a:pPr>
                <a:defRPr/>
              </a:pPr>
              <a:t>‹#›</a:t>
            </a:fld>
            <a:r>
              <a:rPr lang="en-US" smtClean="0"/>
              <a:t> </a:t>
            </a:r>
            <a:endParaRPr lang="en-US"/>
          </a:p>
        </p:txBody>
      </p:sp>
    </p:spTree>
    <p:extLst>
      <p:ext uri="{BB962C8B-B14F-4D97-AF65-F5344CB8AC3E}">
        <p14:creationId xmlns:p14="http://schemas.microsoft.com/office/powerpoint/2010/main" val="3844080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7" name="Rectangle 14"/>
          <p:cNvSpPr>
            <a:spLocks noChangeArrowheads="1"/>
          </p:cNvSpPr>
          <p:nvPr userDrawn="1"/>
        </p:nvSpPr>
        <p:spPr bwMode="auto">
          <a:xfrm>
            <a:off x="304800" y="304800"/>
            <a:ext cx="8534400" cy="5638800"/>
          </a:xfrm>
          <a:prstGeom prst="rect">
            <a:avLst/>
          </a:prstGeom>
          <a:solidFill>
            <a:srgbClr val="6DB33F"/>
          </a:solidFill>
          <a:ln>
            <a:noFill/>
          </a:ln>
          <a:effectLst/>
          <a:extLs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p>
            <a:pPr algn="ctr">
              <a:spcBef>
                <a:spcPct val="0"/>
              </a:spcBef>
              <a:buFontTx/>
              <a:buNone/>
            </a:pPr>
            <a:endParaRPr lang="en-US" sz="1200"/>
          </a:p>
        </p:txBody>
      </p:sp>
      <p:pic>
        <p:nvPicPr>
          <p:cNvPr id="8" name="Picture 21" descr="gqr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85800" y="1600200"/>
            <a:ext cx="5486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Line 12"/>
          <p:cNvSpPr>
            <a:spLocks noChangeShapeType="1"/>
          </p:cNvSpPr>
          <p:nvPr userDrawn="1"/>
        </p:nvSpPr>
        <p:spPr bwMode="auto">
          <a:xfrm flipH="1">
            <a:off x="868363" y="2438400"/>
            <a:ext cx="7970837" cy="0"/>
          </a:xfrm>
          <a:prstGeom prst="line">
            <a:avLst/>
          </a:prstGeom>
          <a:noFill/>
          <a:ln w="3175">
            <a:solidFill>
              <a:srgbClr val="BCDDA8"/>
            </a:solidFill>
            <a:round/>
            <a:headEnd/>
            <a:tailEnd/>
          </a:ln>
          <a:extLst>
            <a:ext uri="{909E8E84-426E-40DD-AFC4-6F175D3DCCD1}">
              <a14:hiddenFill xmlns:a14="http://schemas.microsoft.com/office/drawing/2010/main">
                <a:noFill/>
              </a14:hiddenFill>
            </a:ext>
          </a:extLst>
        </p:spPr>
        <p:txBody>
          <a:bodyPr tIns="0" bIns="0" anchor="ctr">
            <a:spAutoFit/>
          </a:bodyPr>
          <a:lstStyle/>
          <a:p>
            <a:endParaRPr lang="en-US"/>
          </a:p>
        </p:txBody>
      </p:sp>
      <p:sp>
        <p:nvSpPr>
          <p:cNvPr id="10" name="Text Box 40"/>
          <p:cNvSpPr txBox="1">
            <a:spLocks noChangeArrowheads="1"/>
          </p:cNvSpPr>
          <p:nvPr userDrawn="1"/>
        </p:nvSpPr>
        <p:spPr bwMode="auto">
          <a:xfrm>
            <a:off x="3459163" y="3048000"/>
            <a:ext cx="1722437" cy="1107996"/>
          </a:xfrm>
          <a:prstGeom prst="rect">
            <a:avLst/>
          </a:prstGeom>
          <a:noFill/>
          <a:ln w="317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1100" b="1" dirty="0" smtClean="0">
                <a:solidFill>
                  <a:schemeClr val="bg1"/>
                </a:solidFill>
                <a:latin typeface="Arial" pitchFamily="34" charset="0"/>
                <a:cs typeface="Arial" pitchFamily="34" charset="0"/>
              </a:rPr>
              <a:t>EUROPE</a:t>
            </a:r>
            <a:endParaRPr lang="en-US" sz="1100" b="1" dirty="0">
              <a:solidFill>
                <a:schemeClr val="bg1"/>
              </a:solidFill>
              <a:latin typeface="Arial" pitchFamily="34" charset="0"/>
              <a:cs typeface="Arial" pitchFamily="34" charset="0"/>
            </a:endParaRPr>
          </a:p>
          <a:p>
            <a:r>
              <a:rPr lang="en-US" sz="1100" dirty="0">
                <a:solidFill>
                  <a:schemeClr val="bg1"/>
                </a:solidFill>
                <a:latin typeface="Arial" pitchFamily="34" charset="0"/>
                <a:cs typeface="Arial" pitchFamily="34" charset="0"/>
              </a:rPr>
              <a:t>405 Carrington House</a:t>
            </a:r>
          </a:p>
          <a:p>
            <a:r>
              <a:rPr lang="en-US" sz="1100" dirty="0">
                <a:solidFill>
                  <a:schemeClr val="bg1"/>
                </a:solidFill>
                <a:latin typeface="Arial" pitchFamily="34" charset="0"/>
                <a:cs typeface="Arial" pitchFamily="34" charset="0"/>
              </a:rPr>
              <a:t>6 Hertford Street</a:t>
            </a:r>
          </a:p>
          <a:p>
            <a:r>
              <a:rPr lang="en-US" sz="1100" dirty="0">
                <a:solidFill>
                  <a:schemeClr val="bg1"/>
                </a:solidFill>
                <a:latin typeface="Arial" pitchFamily="34" charset="0"/>
                <a:cs typeface="Arial" pitchFamily="34" charset="0"/>
              </a:rPr>
              <a:t>London, UK  W1J 7SU</a:t>
            </a:r>
          </a:p>
          <a:p>
            <a:r>
              <a:rPr lang="en-US" sz="1100" dirty="0">
                <a:solidFill>
                  <a:schemeClr val="bg1"/>
                </a:solidFill>
                <a:latin typeface="Arial" pitchFamily="34" charset="0"/>
                <a:cs typeface="Arial" pitchFamily="34" charset="0"/>
              </a:rPr>
              <a:t>T:  +44.(0).207.096.5070</a:t>
            </a:r>
          </a:p>
          <a:p>
            <a:r>
              <a:rPr lang="en-US" sz="1100" dirty="0">
                <a:solidFill>
                  <a:schemeClr val="bg1"/>
                </a:solidFill>
                <a:latin typeface="Arial" pitchFamily="34" charset="0"/>
                <a:cs typeface="Arial" pitchFamily="34" charset="0"/>
              </a:rPr>
              <a:t>F:  +44.(0).207.096.5068</a:t>
            </a:r>
          </a:p>
        </p:txBody>
      </p:sp>
      <p:sp>
        <p:nvSpPr>
          <p:cNvPr id="14" name="Text Box 46"/>
          <p:cNvSpPr txBox="1">
            <a:spLocks noChangeArrowheads="1"/>
          </p:cNvSpPr>
          <p:nvPr userDrawn="1"/>
        </p:nvSpPr>
        <p:spPr bwMode="auto">
          <a:xfrm>
            <a:off x="1600200" y="3048000"/>
            <a:ext cx="1676400" cy="1107996"/>
          </a:xfrm>
          <a:prstGeom prst="rect">
            <a:avLst/>
          </a:prstGeom>
          <a:noFill/>
          <a:ln w="317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1100" b="1" dirty="0" smtClean="0">
                <a:solidFill>
                  <a:schemeClr val="bg1"/>
                </a:solidFill>
                <a:latin typeface="Arial" pitchFamily="34" charset="0"/>
                <a:cs typeface="Arial" pitchFamily="34" charset="0"/>
              </a:rPr>
              <a:t>HEADQUARTERS</a:t>
            </a:r>
            <a:endParaRPr lang="en-US" sz="1100" b="1" dirty="0">
              <a:solidFill>
                <a:schemeClr val="bg1"/>
              </a:solidFill>
              <a:latin typeface="Arial" pitchFamily="34" charset="0"/>
              <a:cs typeface="Arial" pitchFamily="34" charset="0"/>
            </a:endParaRPr>
          </a:p>
          <a:p>
            <a:r>
              <a:rPr lang="en-US" sz="1100" dirty="0">
                <a:solidFill>
                  <a:schemeClr val="bg1"/>
                </a:solidFill>
                <a:latin typeface="Arial" pitchFamily="34" charset="0"/>
                <a:cs typeface="Arial" pitchFamily="34" charset="0"/>
              </a:rPr>
              <a:t>10 G Street, NE</a:t>
            </a:r>
          </a:p>
          <a:p>
            <a:r>
              <a:rPr lang="en-US" sz="1100" dirty="0">
                <a:solidFill>
                  <a:schemeClr val="bg1"/>
                </a:solidFill>
                <a:latin typeface="Arial" pitchFamily="34" charset="0"/>
                <a:cs typeface="Arial" pitchFamily="34" charset="0"/>
              </a:rPr>
              <a:t>Suite 500</a:t>
            </a:r>
          </a:p>
          <a:p>
            <a:r>
              <a:rPr lang="en-US" sz="1100" dirty="0">
                <a:solidFill>
                  <a:schemeClr val="bg1"/>
                </a:solidFill>
                <a:latin typeface="Arial" pitchFamily="34" charset="0"/>
                <a:cs typeface="Arial" pitchFamily="34" charset="0"/>
              </a:rPr>
              <a:t>Washington, DC  20002</a:t>
            </a:r>
          </a:p>
          <a:p>
            <a:r>
              <a:rPr lang="en-US" sz="1100" dirty="0">
                <a:solidFill>
                  <a:schemeClr val="bg1"/>
                </a:solidFill>
                <a:latin typeface="Arial" pitchFamily="34" charset="0"/>
                <a:cs typeface="Arial" pitchFamily="34" charset="0"/>
              </a:rPr>
              <a:t>T:  202.478.8300</a:t>
            </a:r>
          </a:p>
          <a:p>
            <a:r>
              <a:rPr lang="en-US" sz="1100" dirty="0">
                <a:solidFill>
                  <a:schemeClr val="bg1"/>
                </a:solidFill>
                <a:latin typeface="Arial" pitchFamily="34" charset="0"/>
                <a:cs typeface="Arial" pitchFamily="34" charset="0"/>
              </a:rPr>
              <a:t>F:  202.478.8301</a:t>
            </a:r>
          </a:p>
        </p:txBody>
      </p:sp>
      <p:sp>
        <p:nvSpPr>
          <p:cNvPr id="15" name="Text Box 47"/>
          <p:cNvSpPr txBox="1">
            <a:spLocks noChangeArrowheads="1"/>
          </p:cNvSpPr>
          <p:nvPr userDrawn="1"/>
        </p:nvSpPr>
        <p:spPr bwMode="auto">
          <a:xfrm>
            <a:off x="5320553" y="3048000"/>
            <a:ext cx="1752600" cy="1277273"/>
          </a:xfrm>
          <a:prstGeom prst="rect">
            <a:avLst/>
          </a:prstGeom>
          <a:noFill/>
          <a:ln w="317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1100" b="1" dirty="0">
                <a:solidFill>
                  <a:schemeClr val="bg1"/>
                </a:solidFill>
                <a:latin typeface="Arial" pitchFamily="34" charset="0"/>
                <a:cs typeface="Arial" pitchFamily="34" charset="0"/>
              </a:rPr>
              <a:t>LATIN </a:t>
            </a:r>
            <a:r>
              <a:rPr lang="en-US" sz="1100" b="1" dirty="0" smtClean="0">
                <a:solidFill>
                  <a:schemeClr val="bg1"/>
                </a:solidFill>
                <a:latin typeface="Arial" pitchFamily="34" charset="0"/>
                <a:cs typeface="Arial" pitchFamily="34" charset="0"/>
              </a:rPr>
              <a:t>AMERICA</a:t>
            </a:r>
            <a:endParaRPr lang="en-US" sz="1100" b="1" dirty="0">
              <a:solidFill>
                <a:schemeClr val="bg1"/>
              </a:solidFill>
              <a:latin typeface="Arial" pitchFamily="34" charset="0"/>
              <a:cs typeface="Arial" pitchFamily="34" charset="0"/>
            </a:endParaRPr>
          </a:p>
          <a:p>
            <a:r>
              <a:rPr lang="en-US" sz="1100" dirty="0">
                <a:solidFill>
                  <a:schemeClr val="bg1"/>
                </a:solidFill>
                <a:latin typeface="Arial" pitchFamily="34" charset="0"/>
                <a:cs typeface="Arial" pitchFamily="34" charset="0"/>
              </a:rPr>
              <a:t>Cabrera 6060, 7D</a:t>
            </a:r>
          </a:p>
          <a:p>
            <a:r>
              <a:rPr lang="en-US" sz="1100" dirty="0">
                <a:solidFill>
                  <a:schemeClr val="bg1"/>
                </a:solidFill>
                <a:latin typeface="Arial" pitchFamily="34" charset="0"/>
                <a:cs typeface="Arial" pitchFamily="34" charset="0"/>
              </a:rPr>
              <a:t>C1414 BHN</a:t>
            </a:r>
          </a:p>
          <a:p>
            <a:r>
              <a:rPr lang="en-US" sz="1100" dirty="0">
                <a:solidFill>
                  <a:schemeClr val="bg1"/>
                </a:solidFill>
                <a:latin typeface="Arial" pitchFamily="34" charset="0"/>
                <a:cs typeface="Arial" pitchFamily="34" charset="0"/>
              </a:rPr>
              <a:t>Ciudad de Buenos </a:t>
            </a:r>
            <a:r>
              <a:rPr lang="en-US" sz="1100" dirty="0" smtClean="0">
                <a:solidFill>
                  <a:schemeClr val="bg1"/>
                </a:solidFill>
                <a:latin typeface="Arial" pitchFamily="34" charset="0"/>
                <a:cs typeface="Arial" pitchFamily="34" charset="0"/>
              </a:rPr>
              <a:t>Aires </a:t>
            </a:r>
          </a:p>
          <a:p>
            <a:r>
              <a:rPr lang="en-US" sz="1100" dirty="0" smtClean="0">
                <a:solidFill>
                  <a:schemeClr val="bg1"/>
                </a:solidFill>
                <a:latin typeface="Arial" pitchFamily="34" charset="0"/>
                <a:cs typeface="Arial" pitchFamily="34" charset="0"/>
              </a:rPr>
              <a:t>Argentina</a:t>
            </a:r>
            <a:endParaRPr lang="en-US" sz="1100" dirty="0">
              <a:solidFill>
                <a:schemeClr val="bg1"/>
              </a:solidFill>
              <a:latin typeface="Arial" pitchFamily="34" charset="0"/>
              <a:cs typeface="Arial" pitchFamily="34" charset="0"/>
            </a:endParaRPr>
          </a:p>
          <a:p>
            <a:r>
              <a:rPr lang="en-US" sz="1100" dirty="0">
                <a:solidFill>
                  <a:schemeClr val="bg1"/>
                </a:solidFill>
                <a:latin typeface="Arial" pitchFamily="34" charset="0"/>
                <a:cs typeface="Arial" pitchFamily="34" charset="0"/>
              </a:rPr>
              <a:t>T:  +54.11.4772.0813</a:t>
            </a:r>
          </a:p>
          <a:p>
            <a:endParaRPr lang="en-US" sz="1100" dirty="0">
              <a:solidFill>
                <a:schemeClr val="bg1"/>
              </a:solidFill>
              <a:latin typeface="Arial" pitchFamily="34" charset="0"/>
              <a:cs typeface="Arial" pitchFamily="34" charset="0"/>
            </a:endParaRPr>
          </a:p>
        </p:txBody>
      </p:sp>
      <p:sp>
        <p:nvSpPr>
          <p:cNvPr id="16" name="Text Box 48"/>
          <p:cNvSpPr txBox="1">
            <a:spLocks noChangeArrowheads="1"/>
          </p:cNvSpPr>
          <p:nvPr userDrawn="1"/>
        </p:nvSpPr>
        <p:spPr bwMode="auto">
          <a:xfrm>
            <a:off x="2792506" y="4379913"/>
            <a:ext cx="2881312" cy="230832"/>
          </a:xfrm>
          <a:prstGeom prst="rect">
            <a:avLst/>
          </a:prstGeom>
          <a:noFill/>
          <a:ln w="3175">
            <a:solidFill>
              <a:srgbClr val="6DB33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900" dirty="0">
                <a:solidFill>
                  <a:schemeClr val="bg1"/>
                </a:solidFill>
                <a:latin typeface="Arial" pitchFamily="34" charset="0"/>
                <a:cs typeface="Arial" pitchFamily="34" charset="0"/>
              </a:rPr>
              <a:t>www.greenbergresearch.com   |   www.gqrr.com</a:t>
            </a:r>
          </a:p>
        </p:txBody>
      </p:sp>
    </p:spTree>
    <p:extLst>
      <p:ext uri="{BB962C8B-B14F-4D97-AF65-F5344CB8AC3E}">
        <p14:creationId xmlns:p14="http://schemas.microsoft.com/office/powerpoint/2010/main" val="372572253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48"/>
          <p:cNvSpPr>
            <a:spLocks noChangeArrowheads="1"/>
          </p:cNvSpPr>
          <p:nvPr/>
        </p:nvSpPr>
        <p:spPr bwMode="auto">
          <a:xfrm>
            <a:off x="304800" y="304800"/>
            <a:ext cx="8534400" cy="457200"/>
          </a:xfrm>
          <a:prstGeom prst="rect">
            <a:avLst/>
          </a:prstGeom>
          <a:solidFill>
            <a:srgbClr val="6DB33F"/>
          </a:solidFill>
          <a:ln>
            <a:noFill/>
          </a:ln>
          <a:extLs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p>
            <a:pPr algn="ctr">
              <a:spcBef>
                <a:spcPct val="0"/>
              </a:spcBef>
              <a:buFontTx/>
              <a:buNone/>
            </a:pPr>
            <a:endParaRPr lang="en-US" sz="1200"/>
          </a:p>
        </p:txBody>
      </p:sp>
      <p:pic>
        <p:nvPicPr>
          <p:cNvPr id="8" name="Picture 49" descr="gqrrgreen"/>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7200" y="446088"/>
            <a:ext cx="4267200"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52"/>
          <p:cNvSpPr>
            <a:spLocks noChangeArrowheads="1"/>
          </p:cNvSpPr>
          <p:nvPr/>
        </p:nvSpPr>
        <p:spPr bwMode="auto">
          <a:xfrm>
            <a:off x="7991325" y="484188"/>
            <a:ext cx="803425"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tIns="0" bIns="0">
            <a:spAutoFit/>
          </a:bodyPr>
          <a:lstStyle/>
          <a:p>
            <a:pPr algn="r">
              <a:spcBef>
                <a:spcPct val="0"/>
              </a:spcBef>
              <a:buFontTx/>
              <a:buNone/>
            </a:pPr>
            <a:r>
              <a:rPr lang="en-US" sz="1100" i="0" dirty="0" smtClean="0">
                <a:solidFill>
                  <a:schemeClr val="bg1"/>
                </a:solidFill>
              </a:rPr>
              <a:t>May </a:t>
            </a:r>
            <a:r>
              <a:rPr lang="en-US" sz="1100" i="0" baseline="0" dirty="0" smtClean="0">
                <a:solidFill>
                  <a:schemeClr val="bg1"/>
                </a:solidFill>
              </a:rPr>
              <a:t>2012</a:t>
            </a:r>
            <a:endParaRPr lang="en-US" sz="1100" i="0" dirty="0">
              <a:solidFill>
                <a:schemeClr val="bg1"/>
              </a:solidFill>
            </a:endParaRPr>
          </a:p>
        </p:txBody>
      </p:sp>
      <p:sp>
        <p:nvSpPr>
          <p:cNvPr id="10" name="Rectangle 39"/>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p:txBody>
      </p:sp>
      <p:sp>
        <p:nvSpPr>
          <p:cNvPr id="12" name="Rectangle 51"/>
          <p:cNvSpPr>
            <a:spLocks noGrp="1" noChangeArrowheads="1"/>
          </p:cNvSpPr>
          <p:nvPr>
            <p:ph type="sldNum" sz="quarter" idx="4"/>
          </p:nvPr>
        </p:nvSpPr>
        <p:spPr bwMode="auto">
          <a:xfrm>
            <a:off x="8077200" y="6324600"/>
            <a:ext cx="762000" cy="228600"/>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l">
              <a:spcBef>
                <a:spcPct val="0"/>
              </a:spcBef>
              <a:buFontTx/>
              <a:buNone/>
              <a:defRPr sz="1000" i="0">
                <a:solidFill>
                  <a:srgbClr val="6DB33F"/>
                </a:solidFill>
                <a:latin typeface="Arial" charset="0"/>
                <a:cs typeface="Arial" charset="0"/>
              </a:defRPr>
            </a:lvl1pPr>
          </a:lstStyle>
          <a:p>
            <a:pPr>
              <a:defRPr/>
            </a:pPr>
            <a:r>
              <a:rPr lang="en-US"/>
              <a:t>Page </a:t>
            </a:r>
            <a:fld id="{BE132F64-5E3C-4768-AC47-B3CF40B59E5F}" type="slidenum">
              <a:rPr lang="en-US"/>
              <a:pPr>
                <a:defRPr/>
              </a:pPr>
              <a:t>‹#›</a:t>
            </a:fld>
            <a:r>
              <a:rPr lang="en-US"/>
              <a:t> </a:t>
            </a:r>
          </a:p>
        </p:txBody>
      </p:sp>
      <p:sp>
        <p:nvSpPr>
          <p:cNvPr id="13" name="Line 53"/>
          <p:cNvSpPr>
            <a:spLocks noChangeShapeType="1"/>
          </p:cNvSpPr>
          <p:nvPr/>
        </p:nvSpPr>
        <p:spPr bwMode="auto">
          <a:xfrm>
            <a:off x="457200" y="1371600"/>
            <a:ext cx="8077200" cy="1588"/>
          </a:xfrm>
          <a:prstGeom prst="line">
            <a:avLst/>
          </a:prstGeom>
          <a:noFill/>
          <a:ln w="3175" cap="rnd">
            <a:solidFill>
              <a:srgbClr val="999999"/>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pic>
        <p:nvPicPr>
          <p:cNvPr id="11" name="Picture 2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6300172"/>
            <a:ext cx="1143000" cy="557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87259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chart" Target="../charts/chart3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chart" Target="../charts/chart3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chart" Target="../charts/chart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chart" Target="../charts/chart41.xm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chart" Target="../charts/chart42.xm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chart" Target="../charts/chart4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chart" Target="../charts/chart44.xm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chart" Target="../charts/chart45.xm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chart" Target="../charts/chart46.xm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chart" Target="../charts/chart47.xml"/><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chart" Target="../charts/chart48.xm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chart" Target="../charts/chart49.xml"/><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chart" Target="../charts/chart50.xml"/><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004439"/>
            <a:ext cx="8763000" cy="1470025"/>
          </a:xfrm>
          <a:prstGeom prst="rect">
            <a:avLst/>
          </a:prstGeom>
        </p:spPr>
        <p:txBody>
          <a:bodyPr/>
          <a:lstStyle/>
          <a:p>
            <a:r>
              <a:rPr lang="en-US" dirty="0" smtClean="0"/>
              <a:t>A Major Shift in the Political Landscape</a:t>
            </a:r>
            <a:br>
              <a:rPr lang="en-US" dirty="0" smtClean="0"/>
            </a:br>
            <a:r>
              <a:rPr lang="en-US" sz="2400" dirty="0" smtClean="0"/>
              <a:t>Results from the April 2012 National Survey</a:t>
            </a:r>
            <a:endParaRPr lang="en-US" dirty="0"/>
          </a:p>
        </p:txBody>
      </p:sp>
    </p:spTree>
    <p:extLst>
      <p:ext uri="{BB962C8B-B14F-4D97-AF65-F5344CB8AC3E}">
        <p14:creationId xmlns:p14="http://schemas.microsoft.com/office/powerpoint/2010/main" val="31329538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488220721"/>
              </p:ext>
            </p:extLst>
          </p:nvPr>
        </p:nvGraphicFramePr>
        <p:xfrm>
          <a:off x="57150" y="1447800"/>
          <a:ext cx="9029700" cy="5070634"/>
        </p:xfrm>
        <a:graphic>
          <a:graphicData uri="http://schemas.openxmlformats.org/drawingml/2006/chart">
            <c:chart xmlns:c="http://schemas.openxmlformats.org/drawingml/2006/chart" xmlns:r="http://schemas.openxmlformats.org/officeDocument/2006/relationships" r:id="rId3"/>
          </a:graphicData>
        </a:graphic>
      </p:graphicFrame>
      <p:sp>
        <p:nvSpPr>
          <p:cNvPr id="6" name="AutoShape 4"/>
          <p:cNvSpPr>
            <a:spLocks noChangeArrowheads="1"/>
          </p:cNvSpPr>
          <p:nvPr/>
        </p:nvSpPr>
        <p:spPr bwMode="auto">
          <a:xfrm>
            <a:off x="152400" y="1839855"/>
            <a:ext cx="8686800" cy="510778"/>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r>
              <a:rPr lang="en-US" sz="1200" b="1" i="1" u="sng" dirty="0" smtClean="0"/>
              <a:t>Δ</a:t>
            </a:r>
            <a:r>
              <a:rPr lang="en-US" sz="1200" b="1" i="1" u="sng" dirty="0"/>
              <a:t> </a:t>
            </a:r>
            <a:r>
              <a:rPr lang="en-US" sz="1200" b="1" i="1" u="sng" dirty="0" smtClean="0"/>
              <a:t>favorable</a:t>
            </a:r>
          </a:p>
          <a:p>
            <a:r>
              <a:rPr lang="en-US" sz="1200" b="1" i="1" dirty="0" smtClean="0"/>
              <a:t>    </a:t>
            </a:r>
            <a:r>
              <a:rPr lang="en-US" sz="1200" b="1" i="1" u="sng" dirty="0" smtClean="0"/>
              <a:t>Oct ’11</a:t>
            </a:r>
            <a:r>
              <a:rPr lang="en-US" sz="1200" b="1" i="1" dirty="0" smtClean="0"/>
              <a:t>   </a:t>
            </a:r>
            <a:r>
              <a:rPr lang="en-US" b="1" dirty="0" smtClean="0"/>
              <a:t>+</a:t>
            </a:r>
            <a:r>
              <a:rPr lang="en-US" b="1" dirty="0" smtClean="0"/>
              <a:t>14 </a:t>
            </a:r>
            <a:r>
              <a:rPr lang="en-US" b="1" dirty="0" smtClean="0"/>
              <a:t>         </a:t>
            </a:r>
            <a:r>
              <a:rPr lang="en-US" b="1" dirty="0" smtClean="0"/>
              <a:t>+13  </a:t>
            </a:r>
            <a:r>
              <a:rPr lang="en-US" b="1" dirty="0" smtClean="0"/>
              <a:t>         </a:t>
            </a:r>
            <a:r>
              <a:rPr lang="en-US" b="1" dirty="0" smtClean="0"/>
              <a:t>+28      </a:t>
            </a:r>
            <a:r>
              <a:rPr lang="en-US" b="1" dirty="0" smtClean="0"/>
              <a:t>     </a:t>
            </a:r>
            <a:r>
              <a:rPr lang="en-US" b="1" dirty="0" smtClean="0"/>
              <a:t>+</a:t>
            </a:r>
            <a:r>
              <a:rPr lang="en-US" b="1" dirty="0"/>
              <a:t>4</a:t>
            </a:r>
            <a:r>
              <a:rPr lang="en-US" b="1" dirty="0" smtClean="0"/>
              <a:t>  </a:t>
            </a:r>
            <a:r>
              <a:rPr lang="en-US" b="1" dirty="0" smtClean="0"/>
              <a:t>         </a:t>
            </a:r>
            <a:r>
              <a:rPr lang="en-US" b="1" dirty="0" smtClean="0"/>
              <a:t>-1  </a:t>
            </a:r>
            <a:r>
              <a:rPr lang="en-US" b="1" dirty="0" smtClean="0"/>
              <a:t>           </a:t>
            </a:r>
            <a:r>
              <a:rPr lang="en-US" b="1" dirty="0" smtClean="0"/>
              <a:t>+20   </a:t>
            </a:r>
            <a:r>
              <a:rPr lang="en-US" b="1" dirty="0" smtClean="0"/>
              <a:t>       </a:t>
            </a:r>
            <a:r>
              <a:rPr lang="en-US" b="1" dirty="0" smtClean="0"/>
              <a:t>+12     </a:t>
            </a:r>
            <a:r>
              <a:rPr lang="en-US" b="1" dirty="0" smtClean="0"/>
              <a:t>      </a:t>
            </a:r>
            <a:r>
              <a:rPr lang="en-US" b="1" dirty="0" smtClean="0"/>
              <a:t>-3</a:t>
            </a:r>
            <a:r>
              <a:rPr lang="en-US" i="1" dirty="0" smtClean="0"/>
              <a:t>  </a:t>
            </a:r>
            <a:r>
              <a:rPr lang="en-US" sz="1400" i="1" dirty="0" smtClean="0"/>
              <a:t> </a:t>
            </a:r>
          </a:p>
        </p:txBody>
      </p:sp>
      <p:sp>
        <p:nvSpPr>
          <p:cNvPr id="2" name="Title 1"/>
          <p:cNvSpPr>
            <a:spLocks noGrp="1"/>
          </p:cNvSpPr>
          <p:nvPr>
            <p:ph type="title"/>
          </p:nvPr>
        </p:nvSpPr>
        <p:spPr>
          <a:xfrm>
            <a:off x="228600" y="905314"/>
            <a:ext cx="8991600" cy="438150"/>
          </a:xfrm>
        </p:spPr>
        <p:txBody>
          <a:bodyPr/>
          <a:lstStyle/>
          <a:p>
            <a:r>
              <a:rPr lang="en-US" sz="2600" dirty="0" smtClean="0"/>
              <a:t>Maliki favorability dramatically improves among base</a:t>
            </a:r>
            <a:endParaRPr lang="en-US" sz="2600" dirty="0"/>
          </a:p>
        </p:txBody>
      </p:sp>
      <p:sp>
        <p:nvSpPr>
          <p:cNvPr id="8"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10</a:t>
            </a:fld>
            <a:r>
              <a:rPr lang="en-US"/>
              <a:t> </a:t>
            </a:r>
          </a:p>
        </p:txBody>
      </p:sp>
      <p:cxnSp>
        <p:nvCxnSpPr>
          <p:cNvPr id="7" name="Straight Connector 6"/>
          <p:cNvCxnSpPr/>
          <p:nvPr/>
        </p:nvCxnSpPr>
        <p:spPr>
          <a:xfrm flipV="1">
            <a:off x="1724464" y="1916111"/>
            <a:ext cx="0" cy="4484689"/>
          </a:xfrm>
          <a:prstGeom prst="line">
            <a:avLst/>
          </a:prstGeom>
          <a:ln w="38100"/>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flipV="1">
            <a:off x="2763128" y="1916111"/>
            <a:ext cx="0" cy="4484689"/>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flipV="1">
            <a:off x="3781864" y="1916111"/>
            <a:ext cx="0" cy="4484689"/>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flipV="1">
            <a:off x="4814668" y="1916111"/>
            <a:ext cx="0" cy="4484689"/>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flipV="1">
            <a:off x="6858000" y="1916111"/>
            <a:ext cx="0" cy="4484689"/>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flipV="1">
            <a:off x="7890804" y="1916111"/>
            <a:ext cx="0" cy="4484689"/>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18" name="Oval 17"/>
          <p:cNvSpPr/>
          <p:nvPr/>
        </p:nvSpPr>
        <p:spPr>
          <a:xfrm>
            <a:off x="2971800" y="1916111"/>
            <a:ext cx="609600" cy="50331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9" name="Oval 18"/>
          <p:cNvSpPr/>
          <p:nvPr/>
        </p:nvSpPr>
        <p:spPr>
          <a:xfrm>
            <a:off x="6096000" y="1916111"/>
            <a:ext cx="609600" cy="50331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0" name="Oval 19"/>
          <p:cNvSpPr/>
          <p:nvPr/>
        </p:nvSpPr>
        <p:spPr>
          <a:xfrm>
            <a:off x="2946008" y="5973683"/>
            <a:ext cx="635391" cy="50331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1" name="Oval 20"/>
          <p:cNvSpPr/>
          <p:nvPr/>
        </p:nvSpPr>
        <p:spPr>
          <a:xfrm>
            <a:off x="6070208" y="5973683"/>
            <a:ext cx="635391" cy="50331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cxnSp>
        <p:nvCxnSpPr>
          <p:cNvPr id="22" name="Straight Connector 21"/>
          <p:cNvCxnSpPr/>
          <p:nvPr/>
        </p:nvCxnSpPr>
        <p:spPr>
          <a:xfrm flipV="1">
            <a:off x="5867400" y="1905000"/>
            <a:ext cx="0" cy="4484689"/>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0105737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33450"/>
            <a:ext cx="8534400" cy="438150"/>
          </a:xfrm>
        </p:spPr>
        <p:txBody>
          <a:bodyPr/>
          <a:lstStyle/>
          <a:p>
            <a:r>
              <a:rPr lang="en-US" dirty="0" smtClean="0"/>
              <a:t>Maliki </a:t>
            </a:r>
            <a:r>
              <a:rPr lang="en-US" dirty="0" smtClean="0"/>
              <a:t>has strongest rating of </a:t>
            </a:r>
            <a:r>
              <a:rPr lang="en-US" dirty="0" smtClean="0"/>
              <a:t>non-north pols | </a:t>
            </a:r>
            <a:r>
              <a:rPr lang="en-US" dirty="0" smtClean="0"/>
              <a:t>Non-North</a:t>
            </a:r>
            <a:endParaRPr lang="en-US" sz="2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02294685"/>
              </p:ext>
            </p:extLst>
          </p:nvPr>
        </p:nvGraphicFramePr>
        <p:xfrm>
          <a:off x="57150" y="2022634"/>
          <a:ext cx="90297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4" name="AutoShape 4"/>
          <p:cNvSpPr>
            <a:spLocks noChangeArrowheads="1"/>
          </p:cNvSpPr>
          <p:nvPr/>
        </p:nvSpPr>
        <p:spPr bwMode="auto">
          <a:xfrm>
            <a:off x="457200" y="1466575"/>
            <a:ext cx="8153400" cy="715089"/>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100000"/>
              </a:lnSpc>
              <a:spcBef>
                <a:spcPct val="0"/>
              </a:spcBef>
              <a:buNone/>
              <a:defRPr/>
            </a:pPr>
            <a:r>
              <a:rPr lang="en-US" sz="1400" b="1" i="1" dirty="0" smtClean="0">
                <a:latin typeface="Arial" pitchFamily="34" charset="0"/>
                <a:cs typeface="Arial" pitchFamily="34" charset="0"/>
              </a:rPr>
              <a:t>Now</a:t>
            </a:r>
            <a:r>
              <a:rPr lang="en-US" sz="1400" b="1" i="1" dirty="0">
                <a:latin typeface="Arial" pitchFamily="34" charset="0"/>
                <a:cs typeface="Arial" pitchFamily="34" charset="0"/>
              </a:rPr>
              <a:t>, I’d like to rate your feelings toward some people, things, and organizations, with “100” meaning a VERY FAVORABLE feeling; “0” meaning a VERY UNFAVORABLE feeling; and “50” meaning not particularly favorable or unfavorable</a:t>
            </a:r>
            <a:r>
              <a:rPr lang="en-US" sz="1400" b="1" i="1" dirty="0" smtClean="0">
                <a:latin typeface="Arial" pitchFamily="34" charset="0"/>
                <a:cs typeface="Arial" pitchFamily="34" charset="0"/>
              </a:rPr>
              <a:t>. (NON-NORTH ONLY)</a:t>
            </a:r>
            <a:endParaRPr lang="en-US" sz="1400" b="1" i="1" dirty="0">
              <a:latin typeface="Arial" pitchFamily="34" charset="0"/>
              <a:cs typeface="Arial" pitchFamily="34" charset="0"/>
            </a:endParaRPr>
          </a:p>
        </p:txBody>
      </p:sp>
      <p:sp>
        <p:nvSpPr>
          <p:cNvPr id="8"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11</a:t>
            </a:fld>
            <a:r>
              <a:rPr lang="en-US"/>
              <a:t> </a:t>
            </a:r>
          </a:p>
        </p:txBody>
      </p:sp>
      <p:sp>
        <p:nvSpPr>
          <p:cNvPr id="6" name="AutoShape 4"/>
          <p:cNvSpPr>
            <a:spLocks noChangeArrowheads="1"/>
          </p:cNvSpPr>
          <p:nvPr/>
        </p:nvSpPr>
        <p:spPr bwMode="auto">
          <a:xfrm>
            <a:off x="152400" y="2468878"/>
            <a:ext cx="8686800" cy="476726"/>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r>
              <a:rPr lang="en-US" sz="1200" b="1" i="1" u="sng" dirty="0" smtClean="0"/>
              <a:t>Δ</a:t>
            </a:r>
            <a:r>
              <a:rPr lang="en-US" sz="1200" b="1" i="1" u="sng" dirty="0"/>
              <a:t> f</a:t>
            </a:r>
            <a:r>
              <a:rPr lang="en-US" sz="1200" b="1" i="1" u="sng" dirty="0" smtClean="0"/>
              <a:t>avorable </a:t>
            </a:r>
          </a:p>
          <a:p>
            <a:r>
              <a:rPr lang="en-US" sz="1200" b="1" i="1" u="sng" dirty="0" smtClean="0"/>
              <a:t>Oct </a:t>
            </a:r>
            <a:r>
              <a:rPr lang="en-US" sz="1200" b="1" i="1" u="sng" dirty="0"/>
              <a:t>’11</a:t>
            </a:r>
            <a:r>
              <a:rPr lang="en-US" sz="1200" b="1" dirty="0"/>
              <a:t> </a:t>
            </a:r>
            <a:r>
              <a:rPr lang="en-US" sz="1200" b="1" dirty="0" smtClean="0"/>
              <a:t>     </a:t>
            </a:r>
            <a:r>
              <a:rPr lang="en-US" sz="1600" b="1" dirty="0" smtClean="0"/>
              <a:t>+17 </a:t>
            </a:r>
            <a:r>
              <a:rPr lang="en-US" sz="1600" b="1" dirty="0" smtClean="0"/>
              <a:t>       </a:t>
            </a:r>
            <a:r>
              <a:rPr lang="en-US" sz="1600" b="1" dirty="0" smtClean="0"/>
              <a:t>+7 </a:t>
            </a:r>
            <a:r>
              <a:rPr lang="en-US" sz="1600" b="1" dirty="0" smtClean="0"/>
              <a:t>          </a:t>
            </a:r>
            <a:r>
              <a:rPr lang="en-US" sz="1600" b="1" dirty="0" smtClean="0"/>
              <a:t>+7   </a:t>
            </a:r>
            <a:r>
              <a:rPr lang="en-US" sz="1600" b="1" dirty="0" smtClean="0"/>
              <a:t>       </a:t>
            </a:r>
            <a:r>
              <a:rPr lang="en-US" sz="1600" b="1" dirty="0" smtClean="0"/>
              <a:t>+8 </a:t>
            </a:r>
            <a:r>
              <a:rPr lang="en-US" sz="1600" b="1" dirty="0" smtClean="0"/>
              <a:t>          </a:t>
            </a:r>
            <a:r>
              <a:rPr lang="en-US" sz="1600" b="1" dirty="0" smtClean="0"/>
              <a:t>-2 </a:t>
            </a:r>
            <a:r>
              <a:rPr lang="en-US" sz="1600" b="1" dirty="0" smtClean="0"/>
              <a:t>          </a:t>
            </a:r>
            <a:r>
              <a:rPr lang="en-US" sz="1600" b="1" dirty="0" smtClean="0"/>
              <a:t>+</a:t>
            </a:r>
            <a:r>
              <a:rPr lang="en-US" sz="1600" b="1" dirty="0"/>
              <a:t>6</a:t>
            </a:r>
            <a:r>
              <a:rPr lang="en-US" sz="1600" b="1" dirty="0" smtClean="0"/>
              <a:t>      </a:t>
            </a:r>
            <a:r>
              <a:rPr lang="en-US" sz="1600" b="1" dirty="0" smtClean="0"/>
              <a:t>    </a:t>
            </a:r>
            <a:r>
              <a:rPr lang="en-US" sz="1600" b="1" dirty="0" smtClean="0"/>
              <a:t>N/A    </a:t>
            </a:r>
            <a:r>
              <a:rPr lang="en-US" sz="1600" b="1" dirty="0" smtClean="0"/>
              <a:t>     </a:t>
            </a:r>
            <a:r>
              <a:rPr lang="en-US" sz="1600" b="1" dirty="0" smtClean="0"/>
              <a:t>-5*  </a:t>
            </a:r>
            <a:r>
              <a:rPr lang="en-US" sz="1600" b="1" dirty="0" smtClean="0"/>
              <a:t>       </a:t>
            </a:r>
            <a:r>
              <a:rPr lang="en-US" sz="1600" b="1" dirty="0" smtClean="0"/>
              <a:t>+2           -1</a:t>
            </a:r>
          </a:p>
        </p:txBody>
      </p:sp>
      <p:sp>
        <p:nvSpPr>
          <p:cNvPr id="7" name="TextBox 6"/>
          <p:cNvSpPr txBox="1"/>
          <p:nvPr/>
        </p:nvSpPr>
        <p:spPr>
          <a:xfrm>
            <a:off x="1295400" y="6527742"/>
            <a:ext cx="6705600" cy="276999"/>
          </a:xfrm>
          <a:prstGeom prst="rect">
            <a:avLst/>
          </a:prstGeom>
          <a:noFill/>
        </p:spPr>
        <p:txBody>
          <a:bodyPr wrap="square" rtlCol="0">
            <a:spAutoFit/>
          </a:bodyPr>
          <a:lstStyle/>
          <a:p>
            <a:r>
              <a:rPr lang="en-US" sz="1200" i="1" dirty="0" smtClean="0">
                <a:latin typeface="Arial" pitchFamily="34" charset="0"/>
                <a:cs typeface="Arial" pitchFamily="34" charset="0"/>
              </a:rPr>
              <a:t>* Last asked in November 2010</a:t>
            </a:r>
            <a:endParaRPr lang="en-US" sz="1200" i="1" dirty="0">
              <a:latin typeface="Arial" pitchFamily="34" charset="0"/>
              <a:cs typeface="Arial" pitchFamily="34" charset="0"/>
            </a:endParaRPr>
          </a:p>
        </p:txBody>
      </p:sp>
      <p:sp>
        <p:nvSpPr>
          <p:cNvPr id="9" name="Oval 8"/>
          <p:cNvSpPr/>
          <p:nvPr/>
        </p:nvSpPr>
        <p:spPr>
          <a:xfrm>
            <a:off x="838200" y="2544683"/>
            <a:ext cx="609600" cy="50331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cxnSp>
        <p:nvCxnSpPr>
          <p:cNvPr id="10" name="Straight Connector 9"/>
          <p:cNvCxnSpPr/>
          <p:nvPr/>
        </p:nvCxnSpPr>
        <p:spPr>
          <a:xfrm flipV="1">
            <a:off x="1524000" y="2468878"/>
            <a:ext cx="0" cy="4084324"/>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flipV="1">
            <a:off x="2286000" y="2468878"/>
            <a:ext cx="0" cy="4084323"/>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flipV="1">
            <a:off x="3200400" y="2468878"/>
            <a:ext cx="0" cy="4084323"/>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9" name="Straight Connector 18"/>
          <p:cNvCxnSpPr/>
          <p:nvPr/>
        </p:nvCxnSpPr>
        <p:spPr>
          <a:xfrm flipV="1">
            <a:off x="3962400" y="2438400"/>
            <a:ext cx="0" cy="4084324"/>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flipV="1">
            <a:off x="4724400" y="2438400"/>
            <a:ext cx="0" cy="4084323"/>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flipV="1">
            <a:off x="5638800" y="2438400"/>
            <a:ext cx="0" cy="4084323"/>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22" name="Straight Connector 21"/>
          <p:cNvCxnSpPr/>
          <p:nvPr/>
        </p:nvCxnSpPr>
        <p:spPr>
          <a:xfrm flipV="1">
            <a:off x="6477000" y="2362200"/>
            <a:ext cx="0" cy="4084324"/>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23" name="Straight Connector 22"/>
          <p:cNvCxnSpPr/>
          <p:nvPr/>
        </p:nvCxnSpPr>
        <p:spPr>
          <a:xfrm flipV="1">
            <a:off x="7239000" y="2362200"/>
            <a:ext cx="0" cy="4084323"/>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flipV="1">
            <a:off x="8153400" y="2362200"/>
            <a:ext cx="0" cy="4084323"/>
          </a:xfrm>
          <a:prstGeom prst="line">
            <a:avLst/>
          </a:prstGeom>
          <a:ln w="12700">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1910733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914399"/>
            <a:ext cx="8931812" cy="533399"/>
          </a:xfrm>
        </p:spPr>
        <p:txBody>
          <a:bodyPr/>
          <a:lstStyle/>
          <a:p>
            <a:r>
              <a:rPr lang="en-US" dirty="0" smtClean="0"/>
              <a:t>Maliki improves across all issues; outperforms </a:t>
            </a:r>
            <a:r>
              <a:rPr lang="en-US" dirty="0" err="1" smtClean="0"/>
              <a:t>Da’wa</a:t>
            </a:r>
            <a:r>
              <a:rPr lang="en-US" dirty="0" smtClean="0"/>
              <a:t> vote</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104933137"/>
              </p:ext>
            </p:extLst>
          </p:nvPr>
        </p:nvGraphicFramePr>
        <p:xfrm>
          <a:off x="-327898" y="1219200"/>
          <a:ext cx="8077200" cy="5152548"/>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dirty="0"/>
              <a:t>Page </a:t>
            </a:r>
            <a:fld id="{0EC83A09-1F5E-494F-BD1C-2840B4A5C6D8}" type="slidenum">
              <a:rPr lang="en-US"/>
              <a:pPr>
                <a:defRPr/>
              </a:pPr>
              <a:t>12</a:t>
            </a:fld>
            <a:r>
              <a:rPr lang="en-US" dirty="0"/>
              <a:t> </a:t>
            </a:r>
          </a:p>
        </p:txBody>
      </p:sp>
      <p:sp>
        <p:nvSpPr>
          <p:cNvPr id="9" name="AutoShape 4"/>
          <p:cNvSpPr>
            <a:spLocks noChangeArrowheads="1"/>
          </p:cNvSpPr>
          <p:nvPr/>
        </p:nvSpPr>
        <p:spPr bwMode="auto">
          <a:xfrm>
            <a:off x="457200" y="1447800"/>
            <a:ext cx="8171687" cy="357545"/>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latin typeface="+mj-lt"/>
              </a:rPr>
              <a:t>For </a:t>
            </a:r>
            <a:r>
              <a:rPr lang="en-US" sz="1400" b="1" i="1" dirty="0">
                <a:latin typeface="+mj-lt"/>
              </a:rPr>
              <a:t>each one please tell me which political leader the phrase best describes: </a:t>
            </a:r>
            <a:r>
              <a:rPr lang="en-US" sz="1400" b="1" i="1" dirty="0" err="1" smtClean="0">
                <a:latin typeface="+mj-lt"/>
              </a:rPr>
              <a:t>Nouri</a:t>
            </a:r>
            <a:r>
              <a:rPr lang="en-US" sz="1400" b="1" i="1" dirty="0" smtClean="0">
                <a:latin typeface="+mj-lt"/>
              </a:rPr>
              <a:t> </a:t>
            </a:r>
            <a:r>
              <a:rPr lang="en-US" sz="1400" b="1" i="1" dirty="0">
                <a:latin typeface="+mj-lt"/>
              </a:rPr>
              <a:t>al-Maliki; </a:t>
            </a:r>
            <a:r>
              <a:rPr lang="en-US" sz="1400" b="1" i="1" dirty="0" err="1">
                <a:latin typeface="+mj-lt"/>
              </a:rPr>
              <a:t>Ayad</a:t>
            </a:r>
            <a:r>
              <a:rPr lang="en-US" sz="1400" b="1" i="1" dirty="0">
                <a:latin typeface="+mj-lt"/>
              </a:rPr>
              <a:t> </a:t>
            </a:r>
            <a:r>
              <a:rPr lang="en-US" sz="1400" b="1" i="1" dirty="0" err="1">
                <a:latin typeface="+mj-lt"/>
              </a:rPr>
              <a:t>Allawi</a:t>
            </a:r>
            <a:r>
              <a:rPr lang="en-US" sz="1400" b="1" i="1" dirty="0">
                <a:latin typeface="+mj-lt"/>
              </a:rPr>
              <a:t>; </a:t>
            </a:r>
            <a:r>
              <a:rPr lang="en-US" sz="1400" b="1" i="1" dirty="0" err="1">
                <a:latin typeface="+mj-lt"/>
              </a:rPr>
              <a:t>Ammar</a:t>
            </a:r>
            <a:r>
              <a:rPr lang="en-US" sz="1400" b="1" i="1" dirty="0">
                <a:latin typeface="+mj-lt"/>
              </a:rPr>
              <a:t> al-Hakim; or </a:t>
            </a:r>
            <a:r>
              <a:rPr lang="en-US" sz="1400" b="1" i="1" dirty="0" err="1">
                <a:latin typeface="+mj-lt"/>
              </a:rPr>
              <a:t>Muqtada</a:t>
            </a:r>
            <a:r>
              <a:rPr lang="en-US" sz="1400" b="1" i="1" dirty="0">
                <a:latin typeface="+mj-lt"/>
              </a:rPr>
              <a:t> al-Sadr</a:t>
            </a:r>
            <a:r>
              <a:rPr lang="en-US" sz="1400" b="1" i="1" dirty="0" smtClean="0">
                <a:latin typeface="+mj-lt"/>
              </a:rPr>
              <a:t>? </a:t>
            </a:r>
            <a:r>
              <a:rPr lang="en-US" sz="1400" b="1" i="1" dirty="0" smtClean="0">
                <a:latin typeface="+mj-lt"/>
                <a:cs typeface="Arial" pitchFamily="34" charset="0"/>
              </a:rPr>
              <a:t>(NON-NORTH ONLY)</a:t>
            </a:r>
            <a:endParaRPr lang="en-US" sz="1400" b="1" i="1" dirty="0">
              <a:latin typeface="+mj-lt"/>
              <a:cs typeface="Arial" pitchFamily="34" charset="0"/>
            </a:endParaRPr>
          </a:p>
        </p:txBody>
      </p:sp>
      <p:sp>
        <p:nvSpPr>
          <p:cNvPr id="7" name="AutoShape 5"/>
          <p:cNvSpPr>
            <a:spLocks noChangeArrowheads="1"/>
          </p:cNvSpPr>
          <p:nvPr/>
        </p:nvSpPr>
        <p:spPr bwMode="auto">
          <a:xfrm>
            <a:off x="7736056" y="1998755"/>
            <a:ext cx="640080" cy="3969871"/>
          </a:xfrm>
          <a:prstGeom prst="roundRect">
            <a:avLst>
              <a:gd name="adj" fmla="val 16667"/>
            </a:avLst>
          </a:prstGeom>
          <a:solidFill>
            <a:srgbClr val="6DB33F"/>
          </a:solidFill>
          <a:ln>
            <a:noFill/>
          </a:ln>
          <a:effectLst/>
          <a:extLst/>
        </p:spPr>
        <p:txBody>
          <a:bodyPr wrap="square" lIns="0" tIns="0" rIns="0" bIns="0" anchor="t" anchorCtr="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ct val="0"/>
              </a:spcBef>
            </a:pPr>
            <a:r>
              <a:rPr lang="en-US" sz="1100" b="1" i="1" u="sng" dirty="0">
                <a:latin typeface="Arial" pitchFamily="34" charset="0"/>
                <a:cs typeface="Arial" pitchFamily="34" charset="0"/>
              </a:rPr>
              <a:t>∆ </a:t>
            </a:r>
            <a:r>
              <a:rPr lang="en-US" sz="1100" b="1" i="1" u="sng" dirty="0" smtClean="0">
                <a:latin typeface="Arial" pitchFamily="34" charset="0"/>
                <a:cs typeface="Arial" pitchFamily="34" charset="0"/>
              </a:rPr>
              <a:t>Maliki Jul ’11</a:t>
            </a:r>
            <a:endParaRPr lang="en-US" sz="7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+22</a:t>
            </a:r>
          </a:p>
          <a:p>
            <a:pPr algn="ctr">
              <a:spcBef>
                <a:spcPct val="0"/>
              </a:spcBef>
            </a:pPr>
            <a:endParaRPr lang="en-US" sz="600" b="1" dirty="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+20</a:t>
            </a:r>
          </a:p>
          <a:p>
            <a:pPr algn="ctr">
              <a:spcBef>
                <a:spcPct val="0"/>
              </a:spcBef>
            </a:pPr>
            <a:endParaRPr lang="en-US" sz="1000" b="1" dirty="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+11</a:t>
            </a:r>
          </a:p>
          <a:p>
            <a:pPr algn="ctr">
              <a:spcBef>
                <a:spcPct val="0"/>
              </a:spcBef>
            </a:pPr>
            <a:endParaRPr lang="en-US" sz="105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N/A</a:t>
            </a:r>
          </a:p>
          <a:p>
            <a:pPr algn="ctr">
              <a:spcBef>
                <a:spcPct val="0"/>
              </a:spcBef>
            </a:pPr>
            <a:endParaRPr lang="en-US" sz="4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+15</a:t>
            </a:r>
          </a:p>
          <a:p>
            <a:pPr algn="ctr">
              <a:spcBef>
                <a:spcPct val="0"/>
              </a:spcBef>
            </a:pPr>
            <a:endParaRPr lang="en-US" sz="5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+13</a:t>
            </a:r>
          </a:p>
          <a:p>
            <a:pPr algn="ctr">
              <a:spcBef>
                <a:spcPct val="0"/>
              </a:spcBef>
            </a:pPr>
            <a:endParaRPr lang="en-US" sz="8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+14</a:t>
            </a:r>
          </a:p>
          <a:p>
            <a:pPr algn="ctr">
              <a:spcBef>
                <a:spcPct val="0"/>
              </a:spcBef>
            </a:pPr>
            <a:endParaRPr lang="en-US" sz="10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+5</a:t>
            </a:r>
          </a:p>
          <a:p>
            <a:pPr algn="ctr">
              <a:spcBef>
                <a:spcPct val="0"/>
              </a:spcBef>
            </a:pPr>
            <a:endParaRPr lang="en-US" sz="9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N/A</a:t>
            </a:r>
            <a:endParaRPr lang="en-US" sz="1400" b="1" dirty="0">
              <a:latin typeface="Arial" pitchFamily="34" charset="0"/>
              <a:cs typeface="Arial" pitchFamily="34" charset="0"/>
            </a:endParaRPr>
          </a:p>
          <a:p>
            <a:pPr algn="ctr">
              <a:spcBef>
                <a:spcPct val="0"/>
              </a:spcBef>
            </a:pPr>
            <a:endParaRPr lang="en-US" sz="8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+8</a:t>
            </a:r>
          </a:p>
          <a:p>
            <a:pPr algn="ctr">
              <a:spcBef>
                <a:spcPct val="0"/>
              </a:spcBef>
            </a:pPr>
            <a:endParaRPr lang="en-US" sz="9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+9</a:t>
            </a:r>
            <a:endParaRPr lang="en-US" sz="2400" b="1" dirty="0">
              <a:latin typeface="Arial" pitchFamily="34" charset="0"/>
              <a:cs typeface="Arial" pitchFamily="34" charset="0"/>
            </a:endParaRPr>
          </a:p>
        </p:txBody>
      </p:sp>
      <p:sp>
        <p:nvSpPr>
          <p:cNvPr id="8" name="AutoShape 5"/>
          <p:cNvSpPr>
            <a:spLocks noChangeArrowheads="1"/>
          </p:cNvSpPr>
          <p:nvPr/>
        </p:nvSpPr>
        <p:spPr bwMode="auto">
          <a:xfrm>
            <a:off x="8444132" y="1998183"/>
            <a:ext cx="640080" cy="3962102"/>
          </a:xfrm>
          <a:prstGeom prst="roundRect">
            <a:avLst>
              <a:gd name="adj" fmla="val 16667"/>
            </a:avLst>
          </a:prstGeom>
          <a:solidFill>
            <a:srgbClr val="FF0000"/>
          </a:solidFill>
          <a:ln>
            <a:noFill/>
          </a:ln>
          <a:effectLst/>
          <a:extLst/>
        </p:spPr>
        <p:txBody>
          <a:bodyPr wrap="square" lIns="0" tIns="0" rIns="0" bIns="0" anchor="t" anchorCtr="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ct val="0"/>
              </a:spcBef>
            </a:pPr>
            <a:r>
              <a:rPr lang="en-US" sz="1100" b="1" i="1" u="sng" dirty="0">
                <a:latin typeface="Arial" pitchFamily="34" charset="0"/>
                <a:cs typeface="Arial" pitchFamily="34" charset="0"/>
              </a:rPr>
              <a:t>∆ </a:t>
            </a:r>
            <a:r>
              <a:rPr lang="en-US" b="1" i="1" u="sng" dirty="0" err="1" smtClean="0">
                <a:latin typeface="Arial" pitchFamily="34" charset="0"/>
                <a:cs typeface="Arial" pitchFamily="34" charset="0"/>
              </a:rPr>
              <a:t>Allawi</a:t>
            </a:r>
            <a:r>
              <a:rPr lang="en-US" sz="1100" b="1" i="1" u="sng" dirty="0" smtClean="0">
                <a:latin typeface="Arial" pitchFamily="34" charset="0"/>
                <a:cs typeface="Arial" pitchFamily="34" charset="0"/>
              </a:rPr>
              <a:t> Jul ’11</a:t>
            </a:r>
            <a:endParaRPr lang="en-US" sz="8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-6</a:t>
            </a:r>
          </a:p>
          <a:p>
            <a:pPr algn="ctr">
              <a:spcBef>
                <a:spcPct val="0"/>
              </a:spcBef>
            </a:pPr>
            <a:endParaRPr lang="en-US" sz="4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-6</a:t>
            </a:r>
          </a:p>
          <a:p>
            <a:pPr algn="ctr">
              <a:spcBef>
                <a:spcPct val="0"/>
              </a:spcBef>
            </a:pPr>
            <a:endParaRPr lang="en-US" sz="1200" b="1" dirty="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-8</a:t>
            </a:r>
          </a:p>
          <a:p>
            <a:pPr algn="ctr">
              <a:spcBef>
                <a:spcPct val="0"/>
              </a:spcBef>
            </a:pPr>
            <a:endParaRPr lang="en-US" sz="10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N/A</a:t>
            </a:r>
          </a:p>
          <a:p>
            <a:pPr algn="ctr">
              <a:spcBef>
                <a:spcPct val="0"/>
              </a:spcBef>
            </a:pPr>
            <a:endParaRPr lang="en-US" sz="5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-10</a:t>
            </a:r>
          </a:p>
          <a:p>
            <a:pPr algn="ctr">
              <a:spcBef>
                <a:spcPct val="0"/>
              </a:spcBef>
            </a:pPr>
            <a:endParaRPr lang="en-US" sz="2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-5</a:t>
            </a:r>
          </a:p>
          <a:p>
            <a:pPr algn="ctr">
              <a:spcBef>
                <a:spcPct val="0"/>
              </a:spcBef>
            </a:pPr>
            <a:endParaRPr lang="en-US" sz="9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-6</a:t>
            </a:r>
          </a:p>
          <a:p>
            <a:pPr algn="ctr">
              <a:spcBef>
                <a:spcPct val="0"/>
              </a:spcBef>
            </a:pPr>
            <a:endParaRPr lang="en-US" sz="9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-7</a:t>
            </a:r>
          </a:p>
          <a:p>
            <a:pPr algn="ctr">
              <a:spcBef>
                <a:spcPct val="0"/>
              </a:spcBef>
            </a:pPr>
            <a:endParaRPr lang="en-US"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N/A</a:t>
            </a:r>
          </a:p>
          <a:p>
            <a:pPr algn="ctr">
              <a:spcBef>
                <a:spcPct val="0"/>
              </a:spcBef>
            </a:pPr>
            <a:endParaRPr lang="en-US" sz="700" b="1" dirty="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-6</a:t>
            </a:r>
            <a:endParaRPr lang="en-US" sz="1400" b="1" dirty="0">
              <a:latin typeface="Arial" pitchFamily="34" charset="0"/>
              <a:cs typeface="Arial" pitchFamily="34" charset="0"/>
            </a:endParaRPr>
          </a:p>
          <a:p>
            <a:pPr algn="ctr">
              <a:spcBef>
                <a:spcPct val="0"/>
              </a:spcBef>
            </a:pPr>
            <a:endParaRPr lang="en-US" sz="10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-4</a:t>
            </a:r>
          </a:p>
        </p:txBody>
      </p:sp>
      <p:sp>
        <p:nvSpPr>
          <p:cNvPr id="10" name="TextBox 9"/>
          <p:cNvSpPr txBox="1"/>
          <p:nvPr/>
        </p:nvSpPr>
        <p:spPr>
          <a:xfrm>
            <a:off x="2667000" y="6318515"/>
            <a:ext cx="2514600" cy="307777"/>
          </a:xfrm>
          <a:prstGeom prst="rect">
            <a:avLst/>
          </a:prstGeom>
          <a:solidFill>
            <a:schemeClr val="bg1">
              <a:lumMod val="65000"/>
            </a:schemeClr>
          </a:solidFill>
          <a:ln>
            <a:solidFill>
              <a:schemeClr val="tx1"/>
            </a:solidFill>
          </a:ln>
        </p:spPr>
        <p:txBody>
          <a:bodyPr wrap="square" rtlCol="0">
            <a:spAutoFit/>
          </a:bodyPr>
          <a:lstStyle/>
          <a:p>
            <a:r>
              <a:rPr lang="en-US" sz="1400" b="1" dirty="0" err="1" smtClean="0"/>
              <a:t>Da’wa</a:t>
            </a:r>
            <a:r>
              <a:rPr lang="en-US" sz="1400" b="1" dirty="0" smtClean="0"/>
              <a:t> non-North vote: 26% </a:t>
            </a:r>
            <a:endParaRPr lang="en-US" sz="1400" b="1" dirty="0"/>
          </a:p>
        </p:txBody>
      </p:sp>
      <p:sp>
        <p:nvSpPr>
          <p:cNvPr id="11" name="TextBox 10"/>
          <p:cNvSpPr txBox="1"/>
          <p:nvPr/>
        </p:nvSpPr>
        <p:spPr>
          <a:xfrm>
            <a:off x="5693898" y="6312114"/>
            <a:ext cx="2362198" cy="307777"/>
          </a:xfrm>
          <a:prstGeom prst="rect">
            <a:avLst/>
          </a:prstGeom>
          <a:solidFill>
            <a:schemeClr val="bg1">
              <a:lumMod val="65000"/>
            </a:schemeClr>
          </a:solidFill>
          <a:ln>
            <a:solidFill>
              <a:schemeClr val="tx1"/>
            </a:solidFill>
          </a:ln>
        </p:spPr>
        <p:txBody>
          <a:bodyPr wrap="square" rtlCol="0">
            <a:spAutoFit/>
          </a:bodyPr>
          <a:lstStyle/>
          <a:p>
            <a:r>
              <a:rPr lang="en-US" sz="1400" b="1" dirty="0" smtClean="0"/>
              <a:t>INA non-North vote: 14% </a:t>
            </a:r>
            <a:endParaRPr lang="en-US" sz="1400" b="1" dirty="0"/>
          </a:p>
        </p:txBody>
      </p:sp>
    </p:spTree>
    <p:extLst>
      <p:ext uri="{BB962C8B-B14F-4D97-AF65-F5344CB8AC3E}">
        <p14:creationId xmlns:p14="http://schemas.microsoft.com/office/powerpoint/2010/main" val="36872598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991600" cy="457200"/>
          </a:xfrm>
        </p:spPr>
        <p:txBody>
          <a:bodyPr/>
          <a:lstStyle/>
          <a:p>
            <a:r>
              <a:rPr lang="en-US" dirty="0" smtClean="0"/>
              <a:t>Iraqis looking for a strong leader, despite drawbacks</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4048934100"/>
              </p:ext>
            </p:extLst>
          </p:nvPr>
        </p:nvGraphicFramePr>
        <p:xfrm>
          <a:off x="76200" y="2002232"/>
          <a:ext cx="8478393" cy="4641236"/>
        </p:xfrm>
        <a:graphic>
          <a:graphicData uri="http://schemas.openxmlformats.org/drawingml/2006/chart">
            <c:chart xmlns:c="http://schemas.openxmlformats.org/drawingml/2006/chart" xmlns:r="http://schemas.openxmlformats.org/officeDocument/2006/relationships" r:id="rId2"/>
          </a:graphicData>
        </a:graphic>
      </p:graphicFrame>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13</a:t>
            </a:fld>
            <a:r>
              <a:rPr lang="en-US"/>
              <a:t> </a:t>
            </a:r>
          </a:p>
        </p:txBody>
      </p:sp>
      <p:sp>
        <p:nvSpPr>
          <p:cNvPr id="6" name="TextBox 1"/>
          <p:cNvSpPr txBox="1"/>
          <p:nvPr/>
        </p:nvSpPr>
        <p:spPr>
          <a:xfrm>
            <a:off x="304800" y="1828800"/>
            <a:ext cx="4043440" cy="1295400"/>
          </a:xfrm>
          <a:prstGeom prst="roundRect">
            <a:avLst/>
          </a:prstGeom>
          <a:solidFill>
            <a:srgbClr val="6DB33F"/>
          </a:solidFill>
          <a:effectLst/>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b="1" dirty="0" smtClean="0">
                <a:solidFill>
                  <a:schemeClr val="bg1"/>
                </a:solidFill>
              </a:rPr>
              <a:t>Statement 1: </a:t>
            </a:r>
            <a:r>
              <a:rPr lang="en-US" sz="1800" b="1" dirty="0">
                <a:solidFill>
                  <a:schemeClr val="bg1"/>
                </a:solidFill>
              </a:rPr>
              <a:t>It is more important to have a strong leader to keep Iraq stable, even if that means giving up some freedoms. </a:t>
            </a:r>
          </a:p>
        </p:txBody>
      </p:sp>
      <p:sp>
        <p:nvSpPr>
          <p:cNvPr id="7" name="TextBox 1"/>
          <p:cNvSpPr txBox="1"/>
          <p:nvPr/>
        </p:nvSpPr>
        <p:spPr>
          <a:xfrm>
            <a:off x="4548202" y="1830737"/>
            <a:ext cx="4262360" cy="1293463"/>
          </a:xfrm>
          <a:prstGeom prst="roundRect">
            <a:avLst/>
          </a:prstGeom>
          <a:solidFill>
            <a:schemeClr val="bg1">
              <a:lumMod val="50000"/>
            </a:schemeClr>
          </a:solidFill>
          <a:ln>
            <a:noFill/>
          </a:ln>
          <a:effectLst/>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b="1" dirty="0" smtClean="0">
                <a:solidFill>
                  <a:schemeClr val="bg1"/>
                </a:solidFill>
              </a:rPr>
              <a:t>Statement 2: </a:t>
            </a:r>
            <a:r>
              <a:rPr lang="en-US" sz="1800" b="1" dirty="0">
                <a:solidFill>
                  <a:schemeClr val="bg1"/>
                </a:solidFill>
              </a:rPr>
              <a:t>  It is more important to ensure social and political freedoms in Iraq, even if that means some instability. </a:t>
            </a:r>
          </a:p>
        </p:txBody>
      </p:sp>
      <p:sp>
        <p:nvSpPr>
          <p:cNvPr id="8" name="AutoShape 4"/>
          <p:cNvSpPr>
            <a:spLocks noChangeArrowheads="1"/>
          </p:cNvSpPr>
          <p:nvPr/>
        </p:nvSpPr>
        <p:spPr bwMode="auto">
          <a:xfrm>
            <a:off x="438913" y="1524000"/>
            <a:ext cx="8171687" cy="179269"/>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I </a:t>
            </a:r>
            <a:r>
              <a:rPr lang="en-US" sz="1400" b="1" i="1" dirty="0"/>
              <a:t>want you to tell me which </a:t>
            </a:r>
            <a:r>
              <a:rPr lang="en-US" sz="1400" b="1" i="1" dirty="0" smtClean="0"/>
              <a:t>statement comes </a:t>
            </a:r>
            <a:r>
              <a:rPr lang="en-US" sz="1400" b="1" i="1" dirty="0"/>
              <a:t>closer to your point of view. </a:t>
            </a:r>
            <a:endParaRPr lang="en-US" sz="1400" b="1" i="1" dirty="0">
              <a:latin typeface="Arial" pitchFamily="34" charset="0"/>
              <a:cs typeface="Arial" pitchFamily="34" charset="0"/>
            </a:endParaRPr>
          </a:p>
        </p:txBody>
      </p:sp>
      <p:cxnSp>
        <p:nvCxnSpPr>
          <p:cNvPr id="11" name="Straight Connector 10"/>
          <p:cNvCxnSpPr/>
          <p:nvPr/>
        </p:nvCxnSpPr>
        <p:spPr>
          <a:xfrm flipV="1">
            <a:off x="1648264" y="3276600"/>
            <a:ext cx="0" cy="3048001"/>
          </a:xfrm>
          <a:prstGeom prst="line">
            <a:avLst/>
          </a:prstGeom>
          <a:ln w="28575"/>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flipV="1">
            <a:off x="2596660" y="3262532"/>
            <a:ext cx="0" cy="3044952"/>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flipV="1">
            <a:off x="3561472" y="3276600"/>
            <a:ext cx="0" cy="3044952"/>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flipV="1">
            <a:off x="4509868" y="3276600"/>
            <a:ext cx="0" cy="3044952"/>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flipV="1">
            <a:off x="6443004" y="3276600"/>
            <a:ext cx="0" cy="3044952"/>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flipV="1">
            <a:off x="7411328" y="3276600"/>
            <a:ext cx="0" cy="3044952"/>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8" name="Straight Connector 17"/>
          <p:cNvCxnSpPr/>
          <p:nvPr/>
        </p:nvCxnSpPr>
        <p:spPr>
          <a:xfrm flipV="1">
            <a:off x="5486400" y="3276600"/>
            <a:ext cx="0" cy="3048001"/>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3176199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001000" cy="457200"/>
          </a:xfrm>
        </p:spPr>
        <p:txBody>
          <a:bodyPr/>
          <a:lstStyle/>
          <a:p>
            <a:r>
              <a:rPr lang="en-US" dirty="0" smtClean="0"/>
              <a:t>More want to continue with Maliki’s direction</a:t>
            </a:r>
            <a:endParaRPr lang="en-US" sz="2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87162315"/>
              </p:ext>
            </p:extLst>
          </p:nvPr>
        </p:nvGraphicFramePr>
        <p:xfrm>
          <a:off x="304800" y="1837837"/>
          <a:ext cx="8610600" cy="4486763"/>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dirty="0"/>
              <a:t>Page </a:t>
            </a:r>
            <a:fld id="{0EC83A09-1F5E-494F-BD1C-2840B4A5C6D8}" type="slidenum">
              <a:rPr lang="en-US"/>
              <a:pPr>
                <a:defRPr/>
              </a:pPr>
              <a:t>14</a:t>
            </a:fld>
            <a:r>
              <a:rPr lang="en-US" dirty="0"/>
              <a:t> </a:t>
            </a:r>
          </a:p>
        </p:txBody>
      </p:sp>
      <p:sp>
        <p:nvSpPr>
          <p:cNvPr id="5" name="AutoShape 4"/>
          <p:cNvSpPr>
            <a:spLocks noChangeArrowheads="1"/>
          </p:cNvSpPr>
          <p:nvPr/>
        </p:nvSpPr>
        <p:spPr bwMode="auto">
          <a:xfrm>
            <a:off x="438913" y="1479795"/>
            <a:ext cx="8171687" cy="35804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a:t>Now I'm going to read you some pairs of statements. For each one, I want you to tell me which choice comes closer to your point of view. </a:t>
            </a:r>
            <a:endParaRPr lang="en-US" sz="1400" b="1" i="1" dirty="0">
              <a:latin typeface="Arial" pitchFamily="34" charset="0"/>
              <a:cs typeface="Arial" pitchFamily="34" charset="0"/>
            </a:endParaRPr>
          </a:p>
        </p:txBody>
      </p:sp>
    </p:spTree>
    <p:extLst>
      <p:ext uri="{BB962C8B-B14F-4D97-AF65-F5344CB8AC3E}">
        <p14:creationId xmlns:p14="http://schemas.microsoft.com/office/powerpoint/2010/main" val="37877604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534400" cy="457200"/>
          </a:xfrm>
        </p:spPr>
        <p:txBody>
          <a:bodyPr/>
          <a:lstStyle/>
          <a:p>
            <a:r>
              <a:rPr lang="en-US" dirty="0" smtClean="0"/>
              <a:t>Significant increase in </a:t>
            </a:r>
            <a:r>
              <a:rPr lang="en-US" dirty="0" err="1" smtClean="0"/>
              <a:t>Da’wa</a:t>
            </a:r>
            <a:r>
              <a:rPr lang="en-US" dirty="0" smtClean="0"/>
              <a:t> support</a:t>
            </a:r>
            <a:endParaRPr lang="en-US" sz="2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83069086"/>
              </p:ext>
            </p:extLst>
          </p:nvPr>
        </p:nvGraphicFramePr>
        <p:xfrm>
          <a:off x="136541" y="1447801"/>
          <a:ext cx="8855059" cy="4919160"/>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15</a:t>
            </a:fld>
            <a:r>
              <a:rPr lang="en-US"/>
              <a:t> </a:t>
            </a:r>
          </a:p>
        </p:txBody>
      </p:sp>
      <p:sp>
        <p:nvSpPr>
          <p:cNvPr id="5" name="AutoShape 4"/>
          <p:cNvSpPr>
            <a:spLocks noChangeArrowheads="1"/>
          </p:cNvSpPr>
          <p:nvPr/>
        </p:nvSpPr>
        <p:spPr bwMode="auto">
          <a:xfrm>
            <a:off x="438913" y="1524000"/>
            <a:ext cx="8171687"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latin typeface="Arial" pitchFamily="34" charset="0"/>
                <a:cs typeface="Arial" pitchFamily="34" charset="0"/>
              </a:rPr>
              <a:t>Place a mark next to the political party you would vote for, if the elections were held today. </a:t>
            </a:r>
            <a:endParaRPr lang="en-US" sz="1400" b="1" i="1" dirty="0">
              <a:latin typeface="Arial" pitchFamily="34" charset="0"/>
              <a:cs typeface="Arial" pitchFamily="34" charset="0"/>
            </a:endParaRPr>
          </a:p>
        </p:txBody>
      </p:sp>
      <p:sp>
        <p:nvSpPr>
          <p:cNvPr id="6" name="Text Box 4"/>
          <p:cNvSpPr txBox="1">
            <a:spLocks noChangeArrowheads="1"/>
          </p:cNvSpPr>
          <p:nvPr/>
        </p:nvSpPr>
        <p:spPr bwMode="auto">
          <a:xfrm>
            <a:off x="5916085" y="2362200"/>
            <a:ext cx="155151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400" b="1" i="1">
                <a:solidFill>
                  <a:schemeClr val="tx1"/>
                </a:solidFill>
                <a:latin typeface="Arial" pitchFamily="34" charset="0"/>
                <a:cs typeface="Arial" pitchFamily="34" charset="0"/>
              </a:defRPr>
            </a:lvl1pPr>
            <a:lvl2pPr marL="742950" indent="-285750" eaLnBrk="0" hangingPunct="0">
              <a:defRPr sz="1400" b="1" i="1">
                <a:solidFill>
                  <a:schemeClr val="tx1"/>
                </a:solidFill>
                <a:latin typeface="Arial" pitchFamily="34" charset="0"/>
                <a:cs typeface="Arial" pitchFamily="34" charset="0"/>
              </a:defRPr>
            </a:lvl2pPr>
            <a:lvl3pPr marL="1143000" indent="-228600" eaLnBrk="0" hangingPunct="0">
              <a:defRPr sz="1400" b="1" i="1">
                <a:solidFill>
                  <a:schemeClr val="tx1"/>
                </a:solidFill>
                <a:latin typeface="Arial" pitchFamily="34" charset="0"/>
                <a:cs typeface="Arial" pitchFamily="34" charset="0"/>
              </a:defRPr>
            </a:lvl3pPr>
            <a:lvl4pPr marL="1600200" indent="-228600" eaLnBrk="0" hangingPunct="0">
              <a:defRPr sz="1400" b="1" i="1">
                <a:solidFill>
                  <a:schemeClr val="tx1"/>
                </a:solidFill>
                <a:latin typeface="Arial" pitchFamily="34" charset="0"/>
                <a:cs typeface="Arial" pitchFamily="34" charset="0"/>
              </a:defRPr>
            </a:lvl4pPr>
            <a:lvl5pPr marL="2057400" indent="-228600" eaLnBrk="0" hangingPunct="0">
              <a:defRPr sz="1400" b="1" i="1">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400" b="1" i="1">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400" b="1" i="1">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400" b="1" i="1">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400" b="1" i="1">
                <a:solidFill>
                  <a:schemeClr val="tx1"/>
                </a:solidFill>
                <a:latin typeface="Arial" pitchFamily="34" charset="0"/>
                <a:cs typeface="Arial" pitchFamily="34" charset="0"/>
              </a:defRPr>
            </a:lvl9pPr>
          </a:lstStyle>
          <a:p>
            <a:pPr algn="ctr" eaLnBrk="1" hangingPunct="1"/>
            <a:r>
              <a:rPr lang="en-US" sz="1600" i="0" dirty="0" smtClean="0"/>
              <a:t>U.S. Withdrawal</a:t>
            </a:r>
            <a:endParaRPr lang="en-US" sz="1600" i="0" dirty="0"/>
          </a:p>
        </p:txBody>
      </p:sp>
      <p:sp>
        <p:nvSpPr>
          <p:cNvPr id="7" name="Line 5"/>
          <p:cNvSpPr>
            <a:spLocks noChangeShapeType="1"/>
          </p:cNvSpPr>
          <p:nvPr/>
        </p:nvSpPr>
        <p:spPr bwMode="auto">
          <a:xfrm>
            <a:off x="6677555" y="2649538"/>
            <a:ext cx="0" cy="3365500"/>
          </a:xfrm>
          <a:prstGeom prst="line">
            <a:avLst/>
          </a:prstGeom>
          <a:noFill/>
          <a:ln w="9525">
            <a:solidFill>
              <a:srgbClr val="808080"/>
            </a:solidFill>
            <a:prstDash val="dashDot"/>
            <a:round/>
            <a:headEnd/>
            <a:tailEnd/>
          </a:ln>
          <a:extLst>
            <a:ext uri="{909E8E84-426E-40DD-AFC4-6F175D3DCCD1}">
              <a14:hiddenFill xmlns:a14="http://schemas.microsoft.com/office/drawing/2010/main">
                <a:noFill/>
              </a14:hiddenFill>
            </a:ext>
          </a:extLst>
        </p:spPr>
        <p:txBody>
          <a:bodyPr lIns="0" tIns="0" rIns="0" bIns="0" anchor="ctr">
            <a:spAutoFit/>
          </a:bodyPr>
          <a:lstStyle/>
          <a:p>
            <a:endParaRPr lang="en-US"/>
          </a:p>
        </p:txBody>
      </p:sp>
    </p:spTree>
    <p:extLst>
      <p:ext uri="{BB962C8B-B14F-4D97-AF65-F5344CB8AC3E}">
        <p14:creationId xmlns:p14="http://schemas.microsoft.com/office/powerpoint/2010/main" val="32454355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666274498"/>
              </p:ext>
            </p:extLst>
          </p:nvPr>
        </p:nvGraphicFramePr>
        <p:xfrm>
          <a:off x="219456" y="2133599"/>
          <a:ext cx="8610600" cy="4459941"/>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16</a:t>
            </a:fld>
            <a:r>
              <a:rPr lang="en-US"/>
              <a:t> </a:t>
            </a:r>
          </a:p>
        </p:txBody>
      </p:sp>
      <p:sp>
        <p:nvSpPr>
          <p:cNvPr id="8" name="Rectangle 3"/>
          <p:cNvSpPr>
            <a:spLocks noGrp="1" noChangeArrowheads="1"/>
          </p:cNvSpPr>
          <p:nvPr>
            <p:ph type="title" idx="4294967295"/>
          </p:nvPr>
        </p:nvSpPr>
        <p:spPr>
          <a:xfrm>
            <a:off x="438913" y="914400"/>
            <a:ext cx="7962900" cy="457200"/>
          </a:xfrm>
          <a:prstGeom prst="rect">
            <a:avLst/>
          </a:prstGeom>
          <a:noFill/>
        </p:spPr>
        <p:txBody>
          <a:bodyPr/>
          <a:lstStyle/>
          <a:p>
            <a:pPr algn="l" eaLnBrk="1" hangingPunct="1"/>
            <a:r>
              <a:rPr lang="en-US" sz="2600" dirty="0" err="1" smtClean="0">
                <a:latin typeface="Arial" pitchFamily="34" charset="0"/>
                <a:cs typeface="Arial" pitchFamily="34" charset="0"/>
              </a:rPr>
              <a:t>Da’wa’s</a:t>
            </a:r>
            <a:r>
              <a:rPr lang="en-US" sz="2600" dirty="0" smtClean="0">
                <a:latin typeface="Arial" pitchFamily="34" charset="0"/>
                <a:cs typeface="Arial" pitchFamily="34" charset="0"/>
              </a:rPr>
              <a:t> growth even stronger among likely voters</a:t>
            </a:r>
          </a:p>
        </p:txBody>
      </p:sp>
      <p:sp>
        <p:nvSpPr>
          <p:cNvPr id="10" name="AutoShape 4"/>
          <p:cNvSpPr>
            <a:spLocks noChangeArrowheads="1"/>
          </p:cNvSpPr>
          <p:nvPr/>
        </p:nvSpPr>
        <p:spPr bwMode="auto">
          <a:xfrm>
            <a:off x="438913" y="1524000"/>
            <a:ext cx="8171687"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latin typeface="Arial" pitchFamily="34" charset="0"/>
                <a:cs typeface="Arial" pitchFamily="34" charset="0"/>
              </a:rPr>
              <a:t>Place a mark next to the political party you would vote for, if the elections were held today. </a:t>
            </a:r>
            <a:endParaRPr lang="en-US" sz="1400" b="1" i="1" dirty="0">
              <a:latin typeface="Arial" pitchFamily="34" charset="0"/>
              <a:cs typeface="Arial" pitchFamily="34" charset="0"/>
            </a:endParaRPr>
          </a:p>
        </p:txBody>
      </p:sp>
      <p:sp>
        <p:nvSpPr>
          <p:cNvPr id="7" name="AutoShape 4"/>
          <p:cNvSpPr>
            <a:spLocks noChangeArrowheads="1"/>
          </p:cNvSpPr>
          <p:nvPr/>
        </p:nvSpPr>
        <p:spPr bwMode="auto">
          <a:xfrm>
            <a:off x="152400" y="1786235"/>
            <a:ext cx="8686800" cy="510778"/>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r>
              <a:rPr lang="en-US" sz="1200" b="1" i="1" u="sng" dirty="0" smtClean="0"/>
              <a:t>Δ</a:t>
            </a:r>
            <a:r>
              <a:rPr lang="en-US" sz="1200" b="1" i="1" u="sng" dirty="0"/>
              <a:t> </a:t>
            </a:r>
            <a:r>
              <a:rPr lang="en-US" sz="1200" b="1" i="1" u="sng" dirty="0" smtClean="0"/>
              <a:t>likely voters</a:t>
            </a:r>
          </a:p>
          <a:p>
            <a:r>
              <a:rPr lang="en-US" sz="1200" b="1" i="1" u="sng" dirty="0" smtClean="0"/>
              <a:t>Oct </a:t>
            </a:r>
            <a:r>
              <a:rPr lang="en-US" sz="1200" b="1" i="1" u="sng" dirty="0"/>
              <a:t>’11</a:t>
            </a:r>
            <a:r>
              <a:rPr lang="en-US" sz="1200" b="1" dirty="0"/>
              <a:t> </a:t>
            </a:r>
            <a:r>
              <a:rPr lang="en-US" sz="1200" b="1" dirty="0" smtClean="0"/>
              <a:t>        </a:t>
            </a:r>
            <a:r>
              <a:rPr lang="en-US" sz="1200" b="1" dirty="0" smtClean="0"/>
              <a:t>     </a:t>
            </a:r>
            <a:r>
              <a:rPr lang="en-US" b="1" dirty="0" smtClean="0"/>
              <a:t>+8    </a:t>
            </a:r>
            <a:r>
              <a:rPr lang="en-US" b="1" dirty="0" smtClean="0"/>
              <a:t>   </a:t>
            </a:r>
            <a:r>
              <a:rPr lang="en-US" b="1" dirty="0" smtClean="0">
                <a:solidFill>
                  <a:srgbClr val="FF0000"/>
                </a:solidFill>
              </a:rPr>
              <a:t>    </a:t>
            </a:r>
            <a:r>
              <a:rPr lang="en-US" b="1" dirty="0" smtClean="0"/>
              <a:t>-1  </a:t>
            </a:r>
            <a:r>
              <a:rPr lang="en-US" b="1" dirty="0" smtClean="0"/>
              <a:t>           </a:t>
            </a:r>
            <a:r>
              <a:rPr lang="en-US" b="1" dirty="0" smtClean="0"/>
              <a:t>-1</a:t>
            </a:r>
            <a:r>
              <a:rPr lang="en-US" b="1" dirty="0" smtClean="0">
                <a:solidFill>
                  <a:srgbClr val="FF0000"/>
                </a:solidFill>
              </a:rPr>
              <a:t>    </a:t>
            </a:r>
            <a:r>
              <a:rPr lang="en-US" b="1" dirty="0" smtClean="0">
                <a:solidFill>
                  <a:srgbClr val="FF0000"/>
                </a:solidFill>
              </a:rPr>
              <a:t>        </a:t>
            </a:r>
            <a:r>
              <a:rPr lang="en-US" b="1" dirty="0" smtClean="0"/>
              <a:t>-2  </a:t>
            </a:r>
            <a:r>
              <a:rPr lang="en-US" b="1" dirty="0" smtClean="0"/>
              <a:t>           </a:t>
            </a:r>
            <a:r>
              <a:rPr lang="en-US" b="1" dirty="0" smtClean="0"/>
              <a:t>-2</a:t>
            </a:r>
            <a:r>
              <a:rPr lang="en-US" b="1" dirty="0" smtClean="0">
                <a:solidFill>
                  <a:srgbClr val="FF0000"/>
                </a:solidFill>
              </a:rPr>
              <a:t>    </a:t>
            </a:r>
            <a:r>
              <a:rPr lang="en-US" b="1" dirty="0" smtClean="0">
                <a:solidFill>
                  <a:srgbClr val="FF0000"/>
                </a:solidFill>
              </a:rPr>
              <a:t>        </a:t>
            </a:r>
            <a:r>
              <a:rPr lang="en-US" b="1" dirty="0" smtClean="0"/>
              <a:t>--    </a:t>
            </a:r>
            <a:r>
              <a:rPr lang="en-US" b="1" dirty="0" smtClean="0"/>
              <a:t>          </a:t>
            </a:r>
            <a:r>
              <a:rPr lang="en-US" b="1" dirty="0" smtClean="0"/>
              <a:t>-- </a:t>
            </a:r>
            <a:r>
              <a:rPr lang="en-US" b="1" dirty="0" smtClean="0"/>
              <a:t>              </a:t>
            </a:r>
            <a:r>
              <a:rPr lang="en-US" b="1" dirty="0" smtClean="0"/>
              <a:t>--     </a:t>
            </a:r>
            <a:r>
              <a:rPr lang="en-US" sz="1300" b="1" dirty="0" smtClean="0"/>
              <a:t>               </a:t>
            </a:r>
          </a:p>
        </p:txBody>
      </p:sp>
      <p:sp>
        <p:nvSpPr>
          <p:cNvPr id="11" name="Oval 10"/>
          <p:cNvSpPr/>
          <p:nvPr/>
        </p:nvSpPr>
        <p:spPr>
          <a:xfrm>
            <a:off x="1219200" y="1858883"/>
            <a:ext cx="436098" cy="50331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Tree>
    <p:extLst>
      <p:ext uri="{BB962C8B-B14F-4D97-AF65-F5344CB8AC3E}">
        <p14:creationId xmlns:p14="http://schemas.microsoft.com/office/powerpoint/2010/main" val="19151573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686800" cy="457200"/>
          </a:xfrm>
        </p:spPr>
        <p:txBody>
          <a:bodyPr/>
          <a:lstStyle/>
          <a:p>
            <a:r>
              <a:rPr lang="en-US" dirty="0" err="1" smtClean="0"/>
              <a:t>Da’wa</a:t>
            </a:r>
            <a:r>
              <a:rPr lang="en-US" dirty="0" smtClean="0"/>
              <a:t> separates from other parties in South, Baghdad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79908915"/>
              </p:ext>
            </p:extLst>
          </p:nvPr>
        </p:nvGraphicFramePr>
        <p:xfrm>
          <a:off x="173038" y="1295400"/>
          <a:ext cx="8742362" cy="5105399"/>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17</a:t>
            </a:fld>
            <a:r>
              <a:rPr lang="en-US"/>
              <a:t> </a:t>
            </a:r>
          </a:p>
        </p:txBody>
      </p:sp>
      <p:sp>
        <p:nvSpPr>
          <p:cNvPr id="12" name="AutoShape 4"/>
          <p:cNvSpPr>
            <a:spLocks noChangeArrowheads="1"/>
          </p:cNvSpPr>
          <p:nvPr/>
        </p:nvSpPr>
        <p:spPr bwMode="auto">
          <a:xfrm>
            <a:off x="438913" y="1524000"/>
            <a:ext cx="8171687"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latin typeface="Arial" pitchFamily="34" charset="0"/>
                <a:cs typeface="Arial" pitchFamily="34" charset="0"/>
              </a:rPr>
              <a:t>Place </a:t>
            </a:r>
            <a:r>
              <a:rPr lang="en-US" sz="1400" b="1" i="1" dirty="0">
                <a:latin typeface="Arial" pitchFamily="34" charset="0"/>
                <a:cs typeface="Arial" pitchFamily="34" charset="0"/>
              </a:rPr>
              <a:t>a mark next to the political party you would vote for, if the elections were held today. </a:t>
            </a:r>
          </a:p>
        </p:txBody>
      </p:sp>
      <p:sp>
        <p:nvSpPr>
          <p:cNvPr id="10" name="AutoShape 4"/>
          <p:cNvSpPr>
            <a:spLocks noChangeArrowheads="1"/>
          </p:cNvSpPr>
          <p:nvPr/>
        </p:nvSpPr>
        <p:spPr bwMode="auto">
          <a:xfrm>
            <a:off x="48064" y="2261487"/>
            <a:ext cx="8686800" cy="306467"/>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r>
              <a:rPr lang="en-US" sz="1200" b="1" i="1" u="sng" dirty="0" smtClean="0"/>
              <a:t>Δ Oct. ’11</a:t>
            </a:r>
            <a:r>
              <a:rPr lang="en-US" sz="1200" b="1" i="1" dirty="0" smtClean="0"/>
              <a:t>   </a:t>
            </a:r>
            <a:r>
              <a:rPr lang="en-US" b="1" dirty="0" smtClean="0"/>
              <a:t>+</a:t>
            </a:r>
            <a:r>
              <a:rPr lang="en-US" b="1" dirty="0" smtClean="0"/>
              <a:t>4  </a:t>
            </a:r>
            <a:r>
              <a:rPr lang="en-US" b="1" dirty="0" smtClean="0"/>
              <a:t> </a:t>
            </a:r>
            <a:r>
              <a:rPr lang="en-US" b="1" dirty="0" smtClean="0"/>
              <a:t>-4  </a:t>
            </a:r>
            <a:r>
              <a:rPr lang="en-US" b="1" dirty="0" smtClean="0"/>
              <a:t>   </a:t>
            </a:r>
            <a:r>
              <a:rPr lang="en-US" b="1" dirty="0" smtClean="0"/>
              <a:t>--   </a:t>
            </a:r>
            <a:r>
              <a:rPr lang="en-US" b="1" dirty="0" smtClean="0"/>
              <a:t> </a:t>
            </a:r>
            <a:r>
              <a:rPr lang="en-US" b="1" dirty="0" smtClean="0"/>
              <a:t>+1 </a:t>
            </a:r>
            <a:r>
              <a:rPr lang="en-US" b="1" dirty="0" smtClean="0"/>
              <a:t>   </a:t>
            </a:r>
            <a:r>
              <a:rPr lang="en-US" b="1" dirty="0" smtClean="0"/>
              <a:t>-1      </a:t>
            </a:r>
            <a:r>
              <a:rPr lang="en-US" b="1" dirty="0" smtClean="0"/>
              <a:t>  </a:t>
            </a:r>
            <a:r>
              <a:rPr lang="en-US" b="1" dirty="0" smtClean="0"/>
              <a:t>+15   </a:t>
            </a:r>
            <a:r>
              <a:rPr lang="en-US" b="1" dirty="0" smtClean="0"/>
              <a:t> -3   </a:t>
            </a:r>
            <a:r>
              <a:rPr lang="en-US" b="1" dirty="0" smtClean="0"/>
              <a:t>-3   </a:t>
            </a:r>
            <a:r>
              <a:rPr lang="en-US" b="1" dirty="0" smtClean="0"/>
              <a:t>  </a:t>
            </a:r>
            <a:r>
              <a:rPr lang="en-US" b="1" dirty="0" smtClean="0"/>
              <a:t>-3   </a:t>
            </a:r>
            <a:r>
              <a:rPr lang="en-US" b="1" dirty="0" smtClean="0"/>
              <a:t> </a:t>
            </a:r>
            <a:r>
              <a:rPr lang="en-US" b="1" dirty="0" smtClean="0"/>
              <a:t>+1    </a:t>
            </a:r>
            <a:r>
              <a:rPr lang="en-US" b="1" dirty="0" smtClean="0"/>
              <a:t>    </a:t>
            </a:r>
            <a:r>
              <a:rPr lang="en-US" b="1" dirty="0" smtClean="0"/>
              <a:t>-- </a:t>
            </a:r>
            <a:r>
              <a:rPr lang="en-US" b="1" dirty="0" smtClean="0"/>
              <a:t>     </a:t>
            </a:r>
            <a:r>
              <a:rPr lang="en-US" b="1" dirty="0" smtClean="0"/>
              <a:t>--  </a:t>
            </a:r>
            <a:r>
              <a:rPr lang="en-US" b="1" dirty="0" smtClean="0"/>
              <a:t>  </a:t>
            </a:r>
            <a:r>
              <a:rPr lang="en-US" b="1" dirty="0" smtClean="0"/>
              <a:t>+2   </a:t>
            </a:r>
            <a:r>
              <a:rPr lang="en-US" b="1" dirty="0" smtClean="0"/>
              <a:t> </a:t>
            </a:r>
            <a:r>
              <a:rPr lang="en-US" b="1" dirty="0" smtClean="0"/>
              <a:t>-1  </a:t>
            </a:r>
            <a:r>
              <a:rPr lang="en-US" b="1" dirty="0" smtClean="0"/>
              <a:t>  </a:t>
            </a:r>
            <a:r>
              <a:rPr lang="en-US" b="1" dirty="0" smtClean="0"/>
              <a:t>-1        </a:t>
            </a:r>
          </a:p>
        </p:txBody>
      </p:sp>
      <p:sp>
        <p:nvSpPr>
          <p:cNvPr id="13" name="Oval 12"/>
          <p:cNvSpPr/>
          <p:nvPr/>
        </p:nvSpPr>
        <p:spPr>
          <a:xfrm>
            <a:off x="3429000" y="2163683"/>
            <a:ext cx="609600" cy="50331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4" name="Oval 13"/>
          <p:cNvSpPr/>
          <p:nvPr/>
        </p:nvSpPr>
        <p:spPr>
          <a:xfrm>
            <a:off x="762000" y="2163683"/>
            <a:ext cx="609600" cy="50331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cxnSp>
        <p:nvCxnSpPr>
          <p:cNvPr id="7" name="Straight Connector 6"/>
          <p:cNvCxnSpPr/>
          <p:nvPr/>
        </p:nvCxnSpPr>
        <p:spPr>
          <a:xfrm flipV="1">
            <a:off x="3340280" y="2286000"/>
            <a:ext cx="0" cy="4114800"/>
          </a:xfrm>
          <a:prstGeom prst="line">
            <a:avLst/>
          </a:prstGeom>
          <a:ln w="28575">
            <a:prstDash val="solid"/>
          </a:ln>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flipV="1">
            <a:off x="6055056" y="2286000"/>
            <a:ext cx="0" cy="4114800"/>
          </a:xfrm>
          <a:prstGeom prst="line">
            <a:avLst/>
          </a:prstGeom>
          <a:ln w="28575">
            <a:prstDash val="soli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904437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305800" cy="457200"/>
          </a:xfrm>
        </p:spPr>
        <p:txBody>
          <a:bodyPr/>
          <a:lstStyle/>
          <a:p>
            <a:r>
              <a:rPr lang="en-US" sz="2600" dirty="0" smtClean="0"/>
              <a:t>Majority continues to want new parliamentary elections</a:t>
            </a:r>
            <a:endParaRPr lang="en-US" sz="2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25005014"/>
              </p:ext>
            </p:extLst>
          </p:nvPr>
        </p:nvGraphicFramePr>
        <p:xfrm>
          <a:off x="304800" y="167515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18</a:t>
            </a:fld>
            <a:r>
              <a:rPr lang="en-US"/>
              <a:t> </a:t>
            </a:r>
          </a:p>
        </p:txBody>
      </p:sp>
      <p:sp>
        <p:nvSpPr>
          <p:cNvPr id="5" name="AutoShape 4"/>
          <p:cNvSpPr>
            <a:spLocks noChangeArrowheads="1"/>
          </p:cNvSpPr>
          <p:nvPr/>
        </p:nvSpPr>
        <p:spPr bwMode="auto">
          <a:xfrm>
            <a:off x="470565" y="1524000"/>
            <a:ext cx="8171687" cy="536814"/>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a:latin typeface="Arial" pitchFamily="34" charset="0"/>
                <a:cs typeface="Arial" pitchFamily="34" charset="0"/>
              </a:rPr>
              <a:t>As you may know, some people have proposed holding early parliamentary elections to solve the current political instability. Do you support or oppose holding new parliamentary elections in the near future</a:t>
            </a:r>
            <a:r>
              <a:rPr lang="en-US" sz="1400" b="1" i="1" dirty="0" smtClean="0">
                <a:latin typeface="Arial" pitchFamily="34" charset="0"/>
                <a:cs typeface="Arial" pitchFamily="34" charset="0"/>
              </a:rPr>
              <a:t>?*</a:t>
            </a:r>
            <a:endParaRPr lang="en-US" sz="1400" b="1" i="1" dirty="0">
              <a:latin typeface="Arial" pitchFamily="34" charset="0"/>
              <a:cs typeface="Arial" pitchFamily="34" charset="0"/>
            </a:endParaRPr>
          </a:p>
        </p:txBody>
      </p:sp>
      <p:sp>
        <p:nvSpPr>
          <p:cNvPr id="3" name="TextBox 2"/>
          <p:cNvSpPr txBox="1"/>
          <p:nvPr/>
        </p:nvSpPr>
        <p:spPr>
          <a:xfrm>
            <a:off x="1295400" y="6234332"/>
            <a:ext cx="6705600" cy="646331"/>
          </a:xfrm>
          <a:prstGeom prst="rect">
            <a:avLst/>
          </a:prstGeom>
          <a:noFill/>
        </p:spPr>
        <p:txBody>
          <a:bodyPr wrap="square" rtlCol="0">
            <a:spAutoFit/>
          </a:bodyPr>
          <a:lstStyle/>
          <a:p>
            <a:r>
              <a:rPr lang="en-US" sz="1200" i="1" dirty="0" smtClean="0">
                <a:latin typeface="Arial" pitchFamily="34" charset="0"/>
                <a:cs typeface="Arial" pitchFamily="34" charset="0"/>
              </a:rPr>
              <a:t>*Before </a:t>
            </a:r>
            <a:r>
              <a:rPr lang="en-US" sz="1200" i="1" dirty="0" smtClean="0">
                <a:latin typeface="Arial" pitchFamily="34" charset="0"/>
                <a:cs typeface="Arial" pitchFamily="34" charset="0"/>
              </a:rPr>
              <a:t>April 2012, wording was: “As </a:t>
            </a:r>
            <a:r>
              <a:rPr lang="en-US" sz="1200" i="1" dirty="0">
                <a:latin typeface="Arial" pitchFamily="34" charset="0"/>
                <a:cs typeface="Arial" pitchFamily="34" charset="0"/>
              </a:rPr>
              <a:t>you may know, some people have proposed holding early parliamentary elections, perhaps within the next year.  Do you support or oppose holding new parliamentary elections in the near future</a:t>
            </a:r>
            <a:r>
              <a:rPr lang="en-US" sz="1200" i="1" dirty="0" smtClean="0">
                <a:latin typeface="Arial" pitchFamily="34" charset="0"/>
                <a:cs typeface="Arial" pitchFamily="34" charset="0"/>
              </a:rPr>
              <a:t>?”</a:t>
            </a:r>
            <a:endParaRPr lang="en-US" sz="1200" i="1" dirty="0">
              <a:latin typeface="Arial" pitchFamily="34" charset="0"/>
              <a:cs typeface="Arial" pitchFamily="34" charset="0"/>
            </a:endParaRPr>
          </a:p>
        </p:txBody>
      </p:sp>
    </p:spTree>
    <p:extLst>
      <p:ext uri="{BB962C8B-B14F-4D97-AF65-F5344CB8AC3E}">
        <p14:creationId xmlns:p14="http://schemas.microsoft.com/office/powerpoint/2010/main" val="32070906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3"/>
          <p:cNvGraphicFramePr>
            <a:graphicFrameLocks/>
          </p:cNvGraphicFramePr>
          <p:nvPr>
            <p:extLst>
              <p:ext uri="{D42A27DB-BD31-4B8C-83A1-F6EECF244321}">
                <p14:modId xmlns:p14="http://schemas.microsoft.com/office/powerpoint/2010/main" val="3689719866"/>
              </p:ext>
            </p:extLst>
          </p:nvPr>
        </p:nvGraphicFramePr>
        <p:xfrm>
          <a:off x="115796" y="1825293"/>
          <a:ext cx="8478393" cy="4822292"/>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19</a:t>
            </a:fld>
            <a:r>
              <a:rPr lang="en-US"/>
              <a:t> </a:t>
            </a:r>
          </a:p>
        </p:txBody>
      </p:sp>
      <p:cxnSp>
        <p:nvCxnSpPr>
          <p:cNvPr id="11" name="Straight Connector 10"/>
          <p:cNvCxnSpPr/>
          <p:nvPr/>
        </p:nvCxnSpPr>
        <p:spPr>
          <a:xfrm flipV="1">
            <a:off x="1676400" y="2743200"/>
            <a:ext cx="12758" cy="3699804"/>
          </a:xfrm>
          <a:prstGeom prst="line">
            <a:avLst/>
          </a:prstGeom>
          <a:ln w="38100"/>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flipV="1">
            <a:off x="2667000" y="2743200"/>
            <a:ext cx="0" cy="370332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flipV="1">
            <a:off x="3581400" y="2743200"/>
            <a:ext cx="0" cy="370332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flipV="1">
            <a:off x="4572000" y="2725616"/>
            <a:ext cx="0" cy="3703320"/>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16" name="Title 1"/>
          <p:cNvSpPr>
            <a:spLocks noGrp="1"/>
          </p:cNvSpPr>
          <p:nvPr>
            <p:ph type="title"/>
          </p:nvPr>
        </p:nvSpPr>
        <p:spPr>
          <a:xfrm>
            <a:off x="457200" y="914400"/>
            <a:ext cx="8001000" cy="381000"/>
          </a:xfrm>
        </p:spPr>
        <p:txBody>
          <a:bodyPr/>
          <a:lstStyle/>
          <a:p>
            <a:r>
              <a:rPr lang="en-US" dirty="0" smtClean="0"/>
              <a:t>Openness to new PM; only South disapproves</a:t>
            </a:r>
            <a:endParaRPr lang="en-US" dirty="0"/>
          </a:p>
        </p:txBody>
      </p:sp>
      <p:sp>
        <p:nvSpPr>
          <p:cNvPr id="17" name="AutoShape 4"/>
          <p:cNvSpPr>
            <a:spLocks noChangeArrowheads="1"/>
          </p:cNvSpPr>
          <p:nvPr/>
        </p:nvSpPr>
        <p:spPr bwMode="auto">
          <a:xfrm>
            <a:off x="516989" y="1471255"/>
            <a:ext cx="8077200" cy="357545"/>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I'm </a:t>
            </a:r>
            <a:r>
              <a:rPr lang="en-US" sz="1400" b="1" i="1" dirty="0"/>
              <a:t>going to read you a list of some things that have happened or that might happen in Iraq. For each one, please tell me whether you approve or disapprove of that event. </a:t>
            </a:r>
            <a:endParaRPr lang="en-US" sz="1400" b="1" i="1" dirty="0">
              <a:latin typeface="Arial" pitchFamily="34" charset="0"/>
              <a:cs typeface="Arial" pitchFamily="34" charset="0"/>
            </a:endParaRPr>
          </a:p>
        </p:txBody>
      </p:sp>
      <p:sp>
        <p:nvSpPr>
          <p:cNvPr id="12" name="TextBox 3"/>
          <p:cNvSpPr txBox="1"/>
          <p:nvPr/>
        </p:nvSpPr>
        <p:spPr>
          <a:xfrm>
            <a:off x="747932" y="1932801"/>
            <a:ext cx="7543800" cy="276999"/>
          </a:xfrm>
          <a:prstGeom prst="rect">
            <a:avLst/>
          </a:prstGeom>
          <a:solidFill>
            <a:srgbClr val="FFFF0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75000"/>
              </a:lnSpc>
              <a:spcBef>
                <a:spcPct val="0"/>
              </a:spcBef>
              <a:buNone/>
            </a:pPr>
            <a:r>
              <a:rPr lang="en-US" sz="1600" b="1" dirty="0"/>
              <a:t>A new prime minister being selected as </a:t>
            </a:r>
            <a:r>
              <a:rPr lang="en-US" sz="1600" b="1" dirty="0" smtClean="0"/>
              <a:t>a means </a:t>
            </a:r>
            <a:r>
              <a:rPr lang="en-US" sz="1600" b="1" dirty="0"/>
              <a:t>to end the political conflict</a:t>
            </a:r>
            <a:endParaRPr lang="en-US" sz="1600" b="1" dirty="0">
              <a:latin typeface="Arial" pitchFamily="34" charset="0"/>
              <a:cs typeface="Arial" pitchFamily="34" charset="0"/>
            </a:endParaRPr>
          </a:p>
        </p:txBody>
      </p:sp>
      <p:cxnSp>
        <p:nvCxnSpPr>
          <p:cNvPr id="18" name="Straight Connector 17"/>
          <p:cNvCxnSpPr/>
          <p:nvPr/>
        </p:nvCxnSpPr>
        <p:spPr>
          <a:xfrm flipV="1">
            <a:off x="5486400" y="2743200"/>
            <a:ext cx="12758" cy="3699804"/>
          </a:xfrm>
          <a:prstGeom prst="line">
            <a:avLst/>
          </a:prstGeom>
          <a:ln w="28575"/>
        </p:spPr>
        <p:style>
          <a:lnRef idx="1">
            <a:schemeClr val="dk1"/>
          </a:lnRef>
          <a:fillRef idx="0">
            <a:schemeClr val="dk1"/>
          </a:fillRef>
          <a:effectRef idx="0">
            <a:schemeClr val="dk1"/>
          </a:effectRef>
          <a:fontRef idx="minor">
            <a:schemeClr val="tx1"/>
          </a:fontRef>
        </p:style>
      </p:cxnSp>
      <p:cxnSp>
        <p:nvCxnSpPr>
          <p:cNvPr id="19" name="Straight Connector 18"/>
          <p:cNvCxnSpPr/>
          <p:nvPr/>
        </p:nvCxnSpPr>
        <p:spPr>
          <a:xfrm flipV="1">
            <a:off x="6477000" y="2743200"/>
            <a:ext cx="0" cy="370332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flipV="1">
            <a:off x="7467600" y="2743200"/>
            <a:ext cx="0" cy="3703320"/>
          </a:xfrm>
          <a:prstGeom prst="line">
            <a:avLst/>
          </a:prstGeom>
          <a:ln w="19050">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699097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04800" y="304800"/>
            <a:ext cx="8534400" cy="5715000"/>
          </a:xfrm>
          <a:prstGeom prst="rect">
            <a:avLst/>
          </a:prstGeom>
          <a:solidFill>
            <a:srgbClr val="6DB33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bIns="0" anchor="ctr">
            <a:spAutoFit/>
          </a:bodyPr>
          <a:lstStyle/>
          <a:p>
            <a:endParaRPr lang="en-US" b="1"/>
          </a:p>
        </p:txBody>
      </p:sp>
      <p:sp>
        <p:nvSpPr>
          <p:cNvPr id="5" name="Rectangle 3"/>
          <p:cNvSpPr txBox="1">
            <a:spLocks noChangeArrowheads="1"/>
          </p:cNvSpPr>
          <p:nvPr/>
        </p:nvSpPr>
        <p:spPr>
          <a:xfrm>
            <a:off x="533400" y="1020762"/>
            <a:ext cx="6400800" cy="427038"/>
          </a:xfrm>
          <a:prstGeom prst="rect">
            <a:avLst/>
          </a:prstGeom>
        </p:spPr>
        <p:txBody>
          <a:bodyPr/>
          <a:lstStyle>
            <a:lvl1pPr algn="l" defTabSz="914400" rtl="0" eaLnBrk="1" latinLnBrk="0" hangingPunct="1">
              <a:spcBef>
                <a:spcPct val="0"/>
              </a:spcBef>
              <a:buNone/>
              <a:defRPr sz="2100" kern="1200">
                <a:solidFill>
                  <a:schemeClr val="tx1"/>
                </a:solidFill>
                <a:latin typeface="+mj-lt"/>
                <a:ea typeface="+mj-ea"/>
                <a:cs typeface="+mj-cs"/>
              </a:defRPr>
            </a:lvl1pPr>
          </a:lstStyle>
          <a:p>
            <a:r>
              <a:rPr lang="en-US" sz="2800" dirty="0" smtClean="0">
                <a:solidFill>
                  <a:schemeClr val="bg1"/>
                </a:solidFill>
                <a:latin typeface="Arial" pitchFamily="34" charset="0"/>
                <a:cs typeface="Arial" pitchFamily="34" charset="0"/>
              </a:rPr>
              <a:t>Methodology</a:t>
            </a:r>
            <a:endParaRPr lang="en-US" sz="2800" dirty="0">
              <a:solidFill>
                <a:schemeClr val="bg1"/>
              </a:solidFill>
              <a:latin typeface="Arial" pitchFamily="34" charset="0"/>
              <a:cs typeface="Arial" pitchFamily="34" charset="0"/>
            </a:endParaRPr>
          </a:p>
        </p:txBody>
      </p:sp>
      <p:sp>
        <p:nvSpPr>
          <p:cNvPr id="6" name="Rectangle 4"/>
          <p:cNvSpPr txBox="1">
            <a:spLocks noChangeArrowheads="1"/>
          </p:cNvSpPr>
          <p:nvPr/>
        </p:nvSpPr>
        <p:spPr bwMode="auto">
          <a:xfrm>
            <a:off x="571500" y="1507760"/>
            <a:ext cx="8001000" cy="45120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40000"/>
              </a:lnSpc>
              <a:buClr>
                <a:schemeClr val="bg1"/>
              </a:buClr>
              <a:buNone/>
            </a:pPr>
            <a:r>
              <a:rPr lang="en-US" sz="2400" b="1" dirty="0" smtClean="0">
                <a:solidFill>
                  <a:schemeClr val="bg1"/>
                </a:solidFill>
                <a:latin typeface="Arial" pitchFamily="34" charset="0"/>
                <a:cs typeface="Arial" pitchFamily="34" charset="0"/>
              </a:rPr>
              <a:t>National Survey</a:t>
            </a:r>
          </a:p>
          <a:p>
            <a:pPr lvl="1">
              <a:lnSpc>
                <a:spcPct val="140000"/>
              </a:lnSpc>
              <a:spcBef>
                <a:spcPts val="400"/>
              </a:spcBef>
              <a:buClr>
                <a:schemeClr val="bg1"/>
              </a:buClr>
            </a:pPr>
            <a:r>
              <a:rPr lang="en-US" sz="2000" b="1" dirty="0" smtClean="0">
                <a:solidFill>
                  <a:schemeClr val="bg1"/>
                </a:solidFill>
                <a:latin typeface="Arial" pitchFamily="34" charset="0"/>
                <a:cs typeface="Arial" pitchFamily="34" charset="0"/>
              </a:rPr>
              <a:t>April 2 – 20, 2012</a:t>
            </a:r>
            <a:endParaRPr lang="en-US" sz="2000" b="1" dirty="0">
              <a:solidFill>
                <a:schemeClr val="bg1"/>
              </a:solidFill>
              <a:latin typeface="Arial" pitchFamily="34" charset="0"/>
              <a:cs typeface="Arial" pitchFamily="34" charset="0"/>
            </a:endParaRPr>
          </a:p>
          <a:p>
            <a:pPr lvl="1">
              <a:lnSpc>
                <a:spcPct val="140000"/>
              </a:lnSpc>
              <a:spcBef>
                <a:spcPts val="400"/>
              </a:spcBef>
              <a:buClr>
                <a:schemeClr val="bg1"/>
              </a:buClr>
            </a:pPr>
            <a:r>
              <a:rPr lang="en-US" sz="2000" b="1" dirty="0" smtClean="0">
                <a:solidFill>
                  <a:schemeClr val="bg1"/>
                </a:solidFill>
                <a:latin typeface="Arial" pitchFamily="34" charset="0"/>
                <a:cs typeface="Arial" pitchFamily="34" charset="0"/>
              </a:rPr>
              <a:t>2,000 national </a:t>
            </a:r>
            <a:r>
              <a:rPr lang="en-US" sz="2000" b="1" dirty="0">
                <a:solidFill>
                  <a:schemeClr val="bg1"/>
                </a:solidFill>
                <a:latin typeface="Arial" pitchFamily="34" charset="0"/>
                <a:cs typeface="Arial" pitchFamily="34" charset="0"/>
              </a:rPr>
              <a:t>face-to-face </a:t>
            </a:r>
            <a:r>
              <a:rPr lang="en-US" sz="2000" b="1" dirty="0" smtClean="0">
                <a:solidFill>
                  <a:schemeClr val="bg1"/>
                </a:solidFill>
                <a:latin typeface="Arial" pitchFamily="34" charset="0"/>
                <a:cs typeface="Arial" pitchFamily="34" charset="0"/>
              </a:rPr>
              <a:t>interviews: 500 </a:t>
            </a:r>
            <a:r>
              <a:rPr lang="en-US" sz="2000" b="1" dirty="0">
                <a:solidFill>
                  <a:schemeClr val="bg1"/>
                </a:solidFill>
                <a:latin typeface="Arial" pitchFamily="34" charset="0"/>
                <a:cs typeface="Arial" pitchFamily="34" charset="0"/>
              </a:rPr>
              <a:t>interviews in each </a:t>
            </a:r>
            <a:r>
              <a:rPr lang="en-US" sz="2000" b="1" dirty="0" smtClean="0">
                <a:solidFill>
                  <a:schemeClr val="bg1"/>
                </a:solidFill>
                <a:latin typeface="Arial" pitchFamily="34" charset="0"/>
                <a:cs typeface="Arial" pitchFamily="34" charset="0"/>
              </a:rPr>
              <a:t>of the following regions: Baghdad, South, West, and North – national results weighted  representatively</a:t>
            </a:r>
            <a:endParaRPr lang="en-US" sz="2000" b="1" dirty="0">
              <a:solidFill>
                <a:schemeClr val="bg1"/>
              </a:solidFill>
              <a:latin typeface="Arial" pitchFamily="34" charset="0"/>
              <a:cs typeface="Arial" pitchFamily="34" charset="0"/>
            </a:endParaRPr>
          </a:p>
          <a:p>
            <a:pPr lvl="1">
              <a:lnSpc>
                <a:spcPct val="140000"/>
              </a:lnSpc>
              <a:spcBef>
                <a:spcPts val="400"/>
              </a:spcBef>
              <a:buClr>
                <a:schemeClr val="bg1"/>
              </a:buClr>
            </a:pPr>
            <a:r>
              <a:rPr lang="en-US" sz="2000" b="1" dirty="0">
                <a:solidFill>
                  <a:schemeClr val="bg1"/>
                </a:solidFill>
                <a:latin typeface="Arial" pitchFamily="34" charset="0"/>
                <a:cs typeface="Arial" pitchFamily="34" charset="0"/>
              </a:rPr>
              <a:t>Margin of error +/- </a:t>
            </a:r>
            <a:r>
              <a:rPr lang="en-US" sz="2000" b="1" dirty="0" smtClean="0">
                <a:solidFill>
                  <a:schemeClr val="bg1"/>
                </a:solidFill>
                <a:latin typeface="Arial" pitchFamily="34" charset="0"/>
                <a:cs typeface="Arial" pitchFamily="34" charset="0"/>
              </a:rPr>
              <a:t>2.2 percent on full sample, +/- 4.4 percent on regional samples; +/- 2.9 on total Non-North sample</a:t>
            </a:r>
            <a:endParaRPr lang="en-US" sz="2000" b="1" dirty="0">
              <a:solidFill>
                <a:schemeClr val="bg1"/>
              </a:solidFill>
              <a:latin typeface="Arial" pitchFamily="34" charset="0"/>
              <a:cs typeface="Arial" pitchFamily="34" charset="0"/>
            </a:endParaRPr>
          </a:p>
        </p:txBody>
      </p:sp>
      <p:sp>
        <p:nvSpPr>
          <p:cNvPr id="7" name="Line 6"/>
          <p:cNvSpPr>
            <a:spLocks noChangeShapeType="1"/>
          </p:cNvSpPr>
          <p:nvPr/>
        </p:nvSpPr>
        <p:spPr bwMode="auto">
          <a:xfrm>
            <a:off x="494524" y="1524000"/>
            <a:ext cx="8077200" cy="0"/>
          </a:xfrm>
          <a:prstGeom prst="line">
            <a:avLst/>
          </a:prstGeom>
          <a:noFill/>
          <a:ln w="3175" cap="rnd">
            <a:solidFill>
              <a:schemeClr val="bg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pic>
        <p:nvPicPr>
          <p:cNvPr id="8" name="Picture 5" descr="gqrrgree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446088"/>
            <a:ext cx="4267200"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2</a:t>
            </a:fld>
            <a:r>
              <a:rPr lang="en-US"/>
              <a:t> </a:t>
            </a:r>
          </a:p>
        </p:txBody>
      </p:sp>
    </p:spTree>
    <p:extLst>
      <p:ext uri="{BB962C8B-B14F-4D97-AF65-F5344CB8AC3E}">
        <p14:creationId xmlns:p14="http://schemas.microsoft.com/office/powerpoint/2010/main" val="15204261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04800" y="304800"/>
            <a:ext cx="8534400" cy="5638800"/>
          </a:xfrm>
          <a:prstGeom prst="rect">
            <a:avLst/>
          </a:prstGeom>
          <a:solidFill>
            <a:srgbClr val="6DB33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bIns="0" anchor="ctr">
            <a:spAutoFit/>
          </a:bodyPr>
          <a:lstStyle/>
          <a:p>
            <a:endParaRPr lang="en-US"/>
          </a:p>
        </p:txBody>
      </p:sp>
      <p:sp>
        <p:nvSpPr>
          <p:cNvPr id="5" name="Rectangle 3"/>
          <p:cNvSpPr>
            <a:spLocks noChangeArrowheads="1"/>
          </p:cNvSpPr>
          <p:nvPr/>
        </p:nvSpPr>
        <p:spPr bwMode="auto">
          <a:xfrm>
            <a:off x="749300" y="2606400"/>
            <a:ext cx="8089900" cy="6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buNone/>
            </a:pPr>
            <a:r>
              <a:rPr lang="en-US" sz="3000" dirty="0" smtClean="0">
                <a:solidFill>
                  <a:schemeClr val="bg1"/>
                </a:solidFill>
                <a:latin typeface="Arial" pitchFamily="34" charset="0"/>
                <a:cs typeface="Arial" pitchFamily="34" charset="0"/>
              </a:rPr>
              <a:t>5 Critical Issues that Can Impact Trend</a:t>
            </a:r>
          </a:p>
        </p:txBody>
      </p:sp>
      <p:sp>
        <p:nvSpPr>
          <p:cNvPr id="6" name="Line 4"/>
          <p:cNvSpPr>
            <a:spLocks noChangeShapeType="1"/>
          </p:cNvSpPr>
          <p:nvPr/>
        </p:nvSpPr>
        <p:spPr bwMode="auto">
          <a:xfrm flipH="1">
            <a:off x="868363" y="3200400"/>
            <a:ext cx="7970837" cy="0"/>
          </a:xfrm>
          <a:prstGeom prst="line">
            <a:avLst/>
          </a:prstGeom>
          <a:noFill/>
          <a:ln w="3175">
            <a:solidFill>
              <a:srgbClr val="BCDDA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bIns="0" anchor="ctr">
            <a:spAutoFit/>
          </a:bodyPr>
          <a:lstStyle/>
          <a:p>
            <a:endParaRPr lang="en-US"/>
          </a:p>
        </p:txBody>
      </p:sp>
      <p:sp>
        <p:nvSpPr>
          <p:cNvPr id="7"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20</a:t>
            </a:fld>
            <a:r>
              <a:rPr lang="en-US"/>
              <a:t> </a:t>
            </a:r>
          </a:p>
        </p:txBody>
      </p:sp>
    </p:spTree>
    <p:extLst>
      <p:ext uri="{BB962C8B-B14F-4D97-AF65-F5344CB8AC3E}">
        <p14:creationId xmlns:p14="http://schemas.microsoft.com/office/powerpoint/2010/main" val="2271095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Critical Issues that Can Impact the Trend</a:t>
            </a:r>
            <a:endParaRPr lang="en-US" dirty="0"/>
          </a:p>
        </p:txBody>
      </p:sp>
      <p:sp>
        <p:nvSpPr>
          <p:cNvPr id="3" name="Content Placeholder 2"/>
          <p:cNvSpPr>
            <a:spLocks noGrp="1"/>
          </p:cNvSpPr>
          <p:nvPr>
            <p:ph idx="1"/>
          </p:nvPr>
        </p:nvSpPr>
        <p:spPr/>
        <p:txBody>
          <a:bodyPr/>
          <a:lstStyle/>
          <a:p>
            <a:pPr>
              <a:buFont typeface="+mj-lt"/>
              <a:buAutoNum type="arabicPeriod"/>
            </a:pPr>
            <a:r>
              <a:rPr lang="en-US" sz="2400" b="1" dirty="0" smtClean="0"/>
              <a:t>Failure to address jobs and basic services concerns</a:t>
            </a:r>
          </a:p>
          <a:p>
            <a:pPr>
              <a:buFont typeface="+mj-lt"/>
              <a:buAutoNum type="arabicPeriod"/>
            </a:pPr>
            <a:endParaRPr lang="en-US" sz="2400" b="1" dirty="0" smtClean="0"/>
          </a:p>
          <a:p>
            <a:pPr marL="0" indent="0">
              <a:buNone/>
            </a:pPr>
            <a:endParaRPr lang="en-US" sz="2400" b="1" dirty="0"/>
          </a:p>
        </p:txBody>
      </p:sp>
    </p:spTree>
    <p:extLst>
      <p:ext uri="{BB962C8B-B14F-4D97-AF65-F5344CB8AC3E}">
        <p14:creationId xmlns:p14="http://schemas.microsoft.com/office/powerpoint/2010/main" val="30765338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1949110406"/>
              </p:ext>
            </p:extLst>
          </p:nvPr>
        </p:nvGraphicFramePr>
        <p:xfrm>
          <a:off x="76200" y="1754268"/>
          <a:ext cx="8610600" cy="4676696"/>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3"/>
          <p:cNvSpPr>
            <a:spLocks noGrp="1" noChangeArrowheads="1"/>
          </p:cNvSpPr>
          <p:nvPr>
            <p:ph type="title" idx="4294967295"/>
          </p:nvPr>
        </p:nvSpPr>
        <p:spPr>
          <a:xfrm>
            <a:off x="469900" y="914400"/>
            <a:ext cx="8178800" cy="457200"/>
          </a:xfrm>
          <a:prstGeom prst="rect">
            <a:avLst/>
          </a:prstGeom>
        </p:spPr>
        <p:txBody>
          <a:bodyPr/>
          <a:lstStyle/>
          <a:p>
            <a:pPr algn="l"/>
            <a:r>
              <a:rPr lang="en-US" sz="2600" dirty="0" smtClean="0">
                <a:latin typeface="Arial" pitchFamily="34" charset="0"/>
                <a:cs typeface="Arial" pitchFamily="34" charset="0"/>
              </a:rPr>
              <a:t>Jobs and services continue to be top concerns</a:t>
            </a:r>
          </a:p>
        </p:txBody>
      </p:sp>
      <p:sp>
        <p:nvSpPr>
          <p:cNvPr id="6" name="AutoShape 4"/>
          <p:cNvSpPr>
            <a:spLocks noChangeArrowheads="1"/>
          </p:cNvSpPr>
          <p:nvPr/>
        </p:nvSpPr>
        <p:spPr bwMode="auto">
          <a:xfrm>
            <a:off x="457201" y="1524000"/>
            <a:ext cx="8077200" cy="274320"/>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Please </a:t>
            </a:r>
            <a:r>
              <a:rPr lang="en-US" sz="1400" b="1" i="1" dirty="0"/>
              <a:t>tell me which TWO of these are the most important for the government to address.</a:t>
            </a:r>
            <a:endParaRPr lang="en-US" sz="1400" b="1" i="1" dirty="0">
              <a:latin typeface="Arial" pitchFamily="34" charset="0"/>
              <a:cs typeface="Arial" pitchFamily="34" charset="0"/>
            </a:endParaRPr>
          </a:p>
        </p:txBody>
      </p:sp>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22</a:t>
            </a:fld>
            <a:r>
              <a:rPr lang="en-US"/>
              <a:t> </a:t>
            </a:r>
          </a:p>
        </p:txBody>
      </p:sp>
      <p:sp>
        <p:nvSpPr>
          <p:cNvPr id="11" name="AutoShape 5"/>
          <p:cNvSpPr>
            <a:spLocks noChangeArrowheads="1"/>
          </p:cNvSpPr>
          <p:nvPr/>
        </p:nvSpPr>
        <p:spPr bwMode="auto">
          <a:xfrm>
            <a:off x="8229600" y="1838858"/>
            <a:ext cx="838200" cy="4288685"/>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Lst>
        </p:spPr>
        <p:txBody>
          <a:bodyPr wrap="square" lIns="0" tIns="0" rIns="0" bIns="0" anchor="t" anchorCtr="0">
            <a:spAutoFit/>
          </a:bodyPr>
          <a:lstStyle/>
          <a:p>
            <a:pPr algn="ctr">
              <a:spcBef>
                <a:spcPct val="0"/>
              </a:spcBef>
            </a:pPr>
            <a:r>
              <a:rPr lang="en-US" sz="1300" b="1" i="1" u="sng" dirty="0">
                <a:latin typeface="Arial" pitchFamily="34" charset="0"/>
                <a:cs typeface="Arial" pitchFamily="34" charset="0"/>
              </a:rPr>
              <a:t>∆ </a:t>
            </a:r>
            <a:r>
              <a:rPr lang="en-US" sz="1300" b="1" i="1" u="sng" dirty="0" smtClean="0">
                <a:latin typeface="Arial" pitchFamily="34" charset="0"/>
                <a:cs typeface="Arial" pitchFamily="34" charset="0"/>
              </a:rPr>
              <a:t>Oct. ’11</a:t>
            </a:r>
            <a:endParaRPr lang="en-US" sz="400" b="1" i="1" u="sng" dirty="0">
              <a:latin typeface="Arial" pitchFamily="34" charset="0"/>
              <a:cs typeface="Arial" pitchFamily="34" charset="0"/>
            </a:endParaRPr>
          </a:p>
          <a:p>
            <a:pPr algn="ctr">
              <a:lnSpc>
                <a:spcPct val="155000"/>
              </a:lnSpc>
              <a:spcBef>
                <a:spcPct val="0"/>
              </a:spcBef>
            </a:pPr>
            <a:r>
              <a:rPr lang="en-US" sz="1600" b="1" dirty="0" smtClean="0">
                <a:latin typeface="Arial" pitchFamily="34" charset="0"/>
                <a:cs typeface="Arial" pitchFamily="34" charset="0"/>
              </a:rPr>
              <a:t>-4</a:t>
            </a:r>
          </a:p>
          <a:p>
            <a:pPr algn="ctr">
              <a:lnSpc>
                <a:spcPct val="155000"/>
              </a:lnSpc>
              <a:spcBef>
                <a:spcPct val="0"/>
              </a:spcBef>
            </a:pPr>
            <a:endParaRPr lang="en-US" sz="200" b="1" dirty="0" smtClean="0">
              <a:latin typeface="Arial" pitchFamily="34" charset="0"/>
              <a:cs typeface="Arial" pitchFamily="34" charset="0"/>
            </a:endParaRPr>
          </a:p>
          <a:p>
            <a:pPr algn="ctr">
              <a:lnSpc>
                <a:spcPct val="155000"/>
              </a:lnSpc>
              <a:spcBef>
                <a:spcPct val="0"/>
              </a:spcBef>
            </a:pPr>
            <a:r>
              <a:rPr lang="en-US" sz="1600" b="1" dirty="0" smtClean="0">
                <a:latin typeface="Arial" pitchFamily="34" charset="0"/>
                <a:cs typeface="Arial" pitchFamily="34" charset="0"/>
              </a:rPr>
              <a:t>+7</a:t>
            </a:r>
            <a:endParaRPr lang="en-US" sz="1600" b="1" dirty="0">
              <a:latin typeface="Arial" pitchFamily="34" charset="0"/>
              <a:cs typeface="Arial" pitchFamily="34" charset="0"/>
            </a:endParaRPr>
          </a:p>
          <a:p>
            <a:pPr algn="ctr">
              <a:lnSpc>
                <a:spcPct val="155000"/>
              </a:lnSpc>
              <a:spcBef>
                <a:spcPct val="0"/>
              </a:spcBef>
            </a:pPr>
            <a:endParaRPr lang="en-US" sz="300" b="1" dirty="0" smtClean="0">
              <a:latin typeface="Arial" pitchFamily="34" charset="0"/>
              <a:cs typeface="Arial" pitchFamily="34" charset="0"/>
            </a:endParaRPr>
          </a:p>
          <a:p>
            <a:pPr algn="ctr">
              <a:lnSpc>
                <a:spcPct val="155000"/>
              </a:lnSpc>
              <a:spcBef>
                <a:spcPct val="0"/>
              </a:spcBef>
            </a:pPr>
            <a:r>
              <a:rPr lang="en-US" sz="1600" b="1" dirty="0" smtClean="0">
                <a:latin typeface="Arial" pitchFamily="34" charset="0"/>
                <a:cs typeface="Arial" pitchFamily="34" charset="0"/>
              </a:rPr>
              <a:t>--</a:t>
            </a:r>
          </a:p>
          <a:p>
            <a:pPr algn="ctr">
              <a:lnSpc>
                <a:spcPct val="155000"/>
              </a:lnSpc>
              <a:spcBef>
                <a:spcPct val="0"/>
              </a:spcBef>
            </a:pPr>
            <a:endParaRPr lang="en-US" sz="100" b="1" dirty="0">
              <a:latin typeface="Arial" pitchFamily="34" charset="0"/>
              <a:cs typeface="Arial" pitchFamily="34" charset="0"/>
            </a:endParaRPr>
          </a:p>
          <a:p>
            <a:pPr algn="ctr">
              <a:lnSpc>
                <a:spcPct val="155000"/>
              </a:lnSpc>
              <a:spcBef>
                <a:spcPct val="0"/>
              </a:spcBef>
            </a:pPr>
            <a:r>
              <a:rPr lang="en-US" sz="1600" b="1" dirty="0" smtClean="0">
                <a:latin typeface="Arial" pitchFamily="34" charset="0"/>
                <a:cs typeface="Arial" pitchFamily="34" charset="0"/>
              </a:rPr>
              <a:t>-7</a:t>
            </a:r>
            <a:endParaRPr lang="en-US" sz="1600" b="1" dirty="0">
              <a:latin typeface="Arial" pitchFamily="34" charset="0"/>
              <a:cs typeface="Arial" pitchFamily="34" charset="0"/>
            </a:endParaRPr>
          </a:p>
          <a:p>
            <a:pPr algn="ctr">
              <a:lnSpc>
                <a:spcPct val="155000"/>
              </a:lnSpc>
              <a:spcBef>
                <a:spcPct val="0"/>
              </a:spcBef>
            </a:pPr>
            <a:endParaRPr lang="en-US" sz="400" b="1" dirty="0" smtClean="0">
              <a:latin typeface="Arial" pitchFamily="34" charset="0"/>
              <a:cs typeface="Arial" pitchFamily="34" charset="0"/>
            </a:endParaRPr>
          </a:p>
          <a:p>
            <a:pPr algn="ctr">
              <a:lnSpc>
                <a:spcPct val="155000"/>
              </a:lnSpc>
              <a:spcBef>
                <a:spcPct val="0"/>
              </a:spcBef>
            </a:pPr>
            <a:r>
              <a:rPr lang="en-US" sz="1600" b="1" dirty="0" smtClean="0">
                <a:latin typeface="Arial" pitchFamily="34" charset="0"/>
                <a:cs typeface="Arial" pitchFamily="34" charset="0"/>
              </a:rPr>
              <a:t>+7</a:t>
            </a:r>
            <a:endParaRPr lang="en-US" sz="1600" b="1" dirty="0">
              <a:latin typeface="Arial" pitchFamily="34" charset="0"/>
              <a:cs typeface="Arial" pitchFamily="34" charset="0"/>
            </a:endParaRPr>
          </a:p>
          <a:p>
            <a:pPr algn="ctr">
              <a:lnSpc>
                <a:spcPct val="155000"/>
              </a:lnSpc>
              <a:spcBef>
                <a:spcPct val="0"/>
              </a:spcBef>
            </a:pPr>
            <a:endParaRPr lang="en-US" sz="300" b="1" dirty="0" smtClean="0">
              <a:latin typeface="Arial" pitchFamily="34" charset="0"/>
              <a:cs typeface="Arial" pitchFamily="34" charset="0"/>
            </a:endParaRPr>
          </a:p>
          <a:p>
            <a:pPr algn="ctr">
              <a:lnSpc>
                <a:spcPct val="155000"/>
              </a:lnSpc>
              <a:spcBef>
                <a:spcPct val="0"/>
              </a:spcBef>
            </a:pPr>
            <a:r>
              <a:rPr lang="en-US" sz="1600" b="1" dirty="0" smtClean="0">
                <a:latin typeface="Arial" pitchFamily="34" charset="0"/>
                <a:cs typeface="Arial" pitchFamily="34" charset="0"/>
              </a:rPr>
              <a:t>+1</a:t>
            </a:r>
            <a:endParaRPr lang="en-US" sz="1600" b="1" dirty="0">
              <a:latin typeface="Arial" pitchFamily="34" charset="0"/>
              <a:cs typeface="Arial" pitchFamily="34" charset="0"/>
            </a:endParaRPr>
          </a:p>
          <a:p>
            <a:pPr algn="ctr">
              <a:lnSpc>
                <a:spcPct val="155000"/>
              </a:lnSpc>
              <a:spcBef>
                <a:spcPct val="0"/>
              </a:spcBef>
            </a:pPr>
            <a:endParaRPr lang="en-US" sz="200" b="1" dirty="0" smtClean="0">
              <a:latin typeface="Arial" pitchFamily="34" charset="0"/>
              <a:cs typeface="Arial" pitchFamily="34" charset="0"/>
            </a:endParaRPr>
          </a:p>
          <a:p>
            <a:pPr algn="ctr">
              <a:lnSpc>
                <a:spcPct val="155000"/>
              </a:lnSpc>
              <a:spcBef>
                <a:spcPct val="0"/>
              </a:spcBef>
            </a:pPr>
            <a:r>
              <a:rPr lang="en-US" sz="1600" b="1" dirty="0" smtClean="0">
                <a:latin typeface="Arial" pitchFamily="34" charset="0"/>
                <a:cs typeface="Arial" pitchFamily="34" charset="0"/>
              </a:rPr>
              <a:t>-1</a:t>
            </a:r>
            <a:endParaRPr lang="en-US" sz="1600" b="1" dirty="0">
              <a:latin typeface="Arial" pitchFamily="34" charset="0"/>
              <a:cs typeface="Arial" pitchFamily="34" charset="0"/>
            </a:endParaRPr>
          </a:p>
          <a:p>
            <a:pPr algn="ctr">
              <a:lnSpc>
                <a:spcPct val="155000"/>
              </a:lnSpc>
              <a:spcBef>
                <a:spcPct val="0"/>
              </a:spcBef>
            </a:pPr>
            <a:endParaRPr lang="en-US" sz="200" b="1" dirty="0" smtClean="0">
              <a:latin typeface="Arial" pitchFamily="34" charset="0"/>
              <a:cs typeface="Arial" pitchFamily="34" charset="0"/>
            </a:endParaRPr>
          </a:p>
          <a:p>
            <a:pPr algn="ctr">
              <a:lnSpc>
                <a:spcPct val="155000"/>
              </a:lnSpc>
              <a:spcBef>
                <a:spcPct val="0"/>
              </a:spcBef>
            </a:pPr>
            <a:r>
              <a:rPr lang="en-US" sz="1600" b="1" dirty="0" smtClean="0">
                <a:latin typeface="Arial" pitchFamily="34" charset="0"/>
                <a:cs typeface="Arial" pitchFamily="34" charset="0"/>
              </a:rPr>
              <a:t>-2</a:t>
            </a:r>
          </a:p>
          <a:p>
            <a:pPr algn="ctr">
              <a:lnSpc>
                <a:spcPct val="155000"/>
              </a:lnSpc>
              <a:spcBef>
                <a:spcPct val="0"/>
              </a:spcBef>
            </a:pPr>
            <a:endParaRPr lang="en-US" sz="300" b="1" dirty="0" smtClean="0">
              <a:latin typeface="Arial" pitchFamily="34" charset="0"/>
              <a:cs typeface="Arial" pitchFamily="34" charset="0"/>
            </a:endParaRPr>
          </a:p>
          <a:p>
            <a:pPr algn="ctr">
              <a:lnSpc>
                <a:spcPct val="155000"/>
              </a:lnSpc>
              <a:spcBef>
                <a:spcPct val="0"/>
              </a:spcBef>
            </a:pPr>
            <a:r>
              <a:rPr lang="en-US" sz="1600" b="1" dirty="0" smtClean="0">
                <a:latin typeface="Arial" pitchFamily="34" charset="0"/>
                <a:cs typeface="Arial" pitchFamily="34" charset="0"/>
              </a:rPr>
              <a:t>--</a:t>
            </a:r>
          </a:p>
        </p:txBody>
      </p:sp>
      <p:sp>
        <p:nvSpPr>
          <p:cNvPr id="8" name="Oval 7"/>
          <p:cNvSpPr/>
          <p:nvPr/>
        </p:nvSpPr>
        <p:spPr>
          <a:xfrm>
            <a:off x="91440" y="1981200"/>
            <a:ext cx="3962400" cy="10668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511747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1264637802"/>
              </p:ext>
            </p:extLst>
          </p:nvPr>
        </p:nvGraphicFramePr>
        <p:xfrm>
          <a:off x="190501" y="1783914"/>
          <a:ext cx="8610600" cy="4676696"/>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3"/>
          <p:cNvSpPr>
            <a:spLocks noGrp="1" noChangeArrowheads="1"/>
          </p:cNvSpPr>
          <p:nvPr>
            <p:ph type="title" idx="4294967295"/>
          </p:nvPr>
        </p:nvSpPr>
        <p:spPr>
          <a:xfrm>
            <a:off x="304800" y="914400"/>
            <a:ext cx="8534400" cy="457200"/>
          </a:xfrm>
          <a:prstGeom prst="rect">
            <a:avLst/>
          </a:prstGeom>
        </p:spPr>
        <p:txBody>
          <a:bodyPr/>
          <a:lstStyle/>
          <a:p>
            <a:pPr algn="l"/>
            <a:r>
              <a:rPr lang="en-US" sz="2600" dirty="0" smtClean="0">
                <a:latin typeface="Arial" pitchFamily="34" charset="0"/>
                <a:cs typeface="Arial" pitchFamily="34" charset="0"/>
              </a:rPr>
              <a:t>Jobs a concern across all regions, services in South</a:t>
            </a:r>
          </a:p>
        </p:txBody>
      </p:sp>
      <p:sp>
        <p:nvSpPr>
          <p:cNvPr id="6" name="AutoShape 4"/>
          <p:cNvSpPr>
            <a:spLocks noChangeArrowheads="1"/>
          </p:cNvSpPr>
          <p:nvPr/>
        </p:nvSpPr>
        <p:spPr bwMode="auto">
          <a:xfrm>
            <a:off x="457201" y="1447800"/>
            <a:ext cx="8077200" cy="274320"/>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Please </a:t>
            </a:r>
            <a:r>
              <a:rPr lang="en-US" sz="1400" b="1" i="1" dirty="0"/>
              <a:t>tell me which TWO of these are the most important for the government to address.</a:t>
            </a:r>
            <a:endParaRPr lang="en-US" sz="1400" b="1" i="1" dirty="0">
              <a:latin typeface="Arial" pitchFamily="34" charset="0"/>
              <a:cs typeface="Arial" pitchFamily="34" charset="0"/>
            </a:endParaRPr>
          </a:p>
        </p:txBody>
      </p:sp>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23</a:t>
            </a:fld>
            <a:r>
              <a:rPr lang="en-US"/>
              <a:t> </a:t>
            </a:r>
          </a:p>
        </p:txBody>
      </p:sp>
      <p:sp>
        <p:nvSpPr>
          <p:cNvPr id="8" name="Oval 7"/>
          <p:cNvSpPr/>
          <p:nvPr/>
        </p:nvSpPr>
        <p:spPr>
          <a:xfrm>
            <a:off x="7543800" y="3559493"/>
            <a:ext cx="533400" cy="40290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28600" y="2438400"/>
            <a:ext cx="2971800" cy="55530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605629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title" idx="4294967295"/>
          </p:nvPr>
        </p:nvSpPr>
        <p:spPr>
          <a:xfrm>
            <a:off x="457200" y="914400"/>
            <a:ext cx="8686800" cy="457200"/>
          </a:xfrm>
          <a:prstGeom prst="rect">
            <a:avLst/>
          </a:prstGeom>
        </p:spPr>
        <p:txBody>
          <a:bodyPr/>
          <a:lstStyle/>
          <a:p>
            <a:pPr algn="l"/>
            <a:r>
              <a:rPr lang="en-US" sz="2600" dirty="0" smtClean="0">
                <a:latin typeface="Arial" pitchFamily="34" charset="0"/>
                <a:cs typeface="Arial" pitchFamily="34" charset="0"/>
              </a:rPr>
              <a:t>Perception of jobs </a:t>
            </a:r>
            <a:r>
              <a:rPr lang="en-US" sz="2600" dirty="0" smtClean="0">
                <a:latin typeface="Arial" pitchFamily="34" charset="0"/>
                <a:cs typeface="Arial" pitchFamily="34" charset="0"/>
              </a:rPr>
              <a:t>and </a:t>
            </a:r>
            <a:r>
              <a:rPr lang="en-US" sz="2600" dirty="0" smtClean="0">
                <a:latin typeface="Arial" pitchFamily="34" charset="0"/>
                <a:cs typeface="Arial" pitchFamily="34" charset="0"/>
              </a:rPr>
              <a:t>electricity remain extremely weak</a:t>
            </a:r>
            <a:endParaRPr lang="en-US" sz="2600" dirty="0" smtClean="0">
              <a:latin typeface="Arial" pitchFamily="34" charset="0"/>
              <a:cs typeface="Arial" pitchFamily="34" charset="0"/>
            </a:endParaRPr>
          </a:p>
        </p:txBody>
      </p:sp>
      <p:sp>
        <p:nvSpPr>
          <p:cNvPr id="6" name="AutoShape 4"/>
          <p:cNvSpPr>
            <a:spLocks noChangeArrowheads="1"/>
          </p:cNvSpPr>
          <p:nvPr/>
        </p:nvSpPr>
        <p:spPr bwMode="auto">
          <a:xfrm>
            <a:off x="457201" y="1481796"/>
            <a:ext cx="8077200" cy="274320"/>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Please </a:t>
            </a:r>
            <a:r>
              <a:rPr lang="en-US" sz="1400" b="1" i="1" dirty="0"/>
              <a:t>tell me if you think this issue is getting better or worse in Iraq</a:t>
            </a:r>
            <a:r>
              <a:rPr lang="en-US" sz="1400" b="1" i="1" dirty="0" smtClean="0"/>
              <a:t>. (NON-NORTH ONLY)</a:t>
            </a:r>
            <a:endParaRPr lang="en-US" sz="1400" b="1" i="1" dirty="0">
              <a:latin typeface="Arial" pitchFamily="34" charset="0"/>
              <a:cs typeface="Arial" pitchFamily="34" charset="0"/>
            </a:endParaRPr>
          </a:p>
        </p:txBody>
      </p:sp>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24</a:t>
            </a:fld>
            <a:r>
              <a:rPr lang="en-US"/>
              <a:t> </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396898099"/>
              </p:ext>
            </p:extLst>
          </p:nvPr>
        </p:nvGraphicFramePr>
        <p:xfrm>
          <a:off x="228600" y="1838858"/>
          <a:ext cx="8686800" cy="4866742"/>
        </p:xfrm>
        <a:graphic>
          <a:graphicData uri="http://schemas.openxmlformats.org/drawingml/2006/chart">
            <c:chart xmlns:c="http://schemas.openxmlformats.org/drawingml/2006/chart" xmlns:r="http://schemas.openxmlformats.org/officeDocument/2006/relationships" r:id="rId3"/>
          </a:graphicData>
        </a:graphic>
      </p:graphicFrame>
      <p:sp>
        <p:nvSpPr>
          <p:cNvPr id="7" name="AutoShape 5"/>
          <p:cNvSpPr>
            <a:spLocks noChangeArrowheads="1"/>
          </p:cNvSpPr>
          <p:nvPr/>
        </p:nvSpPr>
        <p:spPr bwMode="auto">
          <a:xfrm>
            <a:off x="8257736" y="1781212"/>
            <a:ext cx="838200" cy="4568071"/>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Lst>
        </p:spPr>
        <p:txBody>
          <a:bodyPr wrap="square" lIns="0" tIns="0" rIns="0" bIns="0" anchor="t" anchorCtr="0">
            <a:spAutoFit/>
          </a:bodyPr>
          <a:lstStyle/>
          <a:p>
            <a:pPr algn="ctr">
              <a:spcBef>
                <a:spcPct val="0"/>
              </a:spcBef>
            </a:pPr>
            <a:r>
              <a:rPr lang="en-US" sz="1100" b="1" i="1" u="sng" dirty="0">
                <a:latin typeface="Arial" pitchFamily="34" charset="0"/>
                <a:cs typeface="Arial" pitchFamily="34" charset="0"/>
              </a:rPr>
              <a:t>∆ b</a:t>
            </a:r>
            <a:r>
              <a:rPr lang="en-US" sz="1100" b="1" i="1" u="sng" dirty="0" smtClean="0">
                <a:latin typeface="Arial" pitchFamily="34" charset="0"/>
                <a:cs typeface="Arial" pitchFamily="34" charset="0"/>
              </a:rPr>
              <a:t>etter Oct. ’11</a:t>
            </a:r>
            <a:endParaRPr lang="en-US" sz="300" b="1" i="1" u="sng" dirty="0">
              <a:latin typeface="Arial" pitchFamily="34" charset="0"/>
              <a:cs typeface="Arial" pitchFamily="34" charset="0"/>
            </a:endParaRPr>
          </a:p>
          <a:p>
            <a:pPr algn="ctr">
              <a:spcBef>
                <a:spcPct val="0"/>
              </a:spcBef>
            </a:pPr>
            <a:endParaRPr lang="en-US" sz="300" b="1" dirty="0" smtClean="0">
              <a:latin typeface="Arial" pitchFamily="34" charset="0"/>
              <a:cs typeface="Arial" pitchFamily="34" charset="0"/>
            </a:endParaRPr>
          </a:p>
          <a:p>
            <a:pPr algn="ctr">
              <a:spcBef>
                <a:spcPct val="0"/>
              </a:spcBef>
            </a:pPr>
            <a:r>
              <a:rPr lang="en-US" sz="1600" b="1" dirty="0" smtClean="0">
                <a:latin typeface="Arial" pitchFamily="34" charset="0"/>
                <a:cs typeface="Arial" pitchFamily="34" charset="0"/>
              </a:rPr>
              <a:t>+19</a:t>
            </a:r>
          </a:p>
          <a:p>
            <a:pPr algn="ctr">
              <a:spcBef>
                <a:spcPct val="0"/>
              </a:spcBef>
            </a:pPr>
            <a:endParaRPr lang="en-US" sz="800" b="1" dirty="0">
              <a:latin typeface="Arial" pitchFamily="34" charset="0"/>
              <a:cs typeface="Arial" pitchFamily="34" charset="0"/>
            </a:endParaRPr>
          </a:p>
          <a:p>
            <a:pPr algn="ctr">
              <a:spcBef>
                <a:spcPct val="0"/>
              </a:spcBef>
            </a:pPr>
            <a:r>
              <a:rPr lang="en-US" sz="1600" b="1" dirty="0" smtClean="0">
                <a:latin typeface="Arial" pitchFamily="34" charset="0"/>
                <a:cs typeface="Arial" pitchFamily="34" charset="0"/>
              </a:rPr>
              <a:t>+9</a:t>
            </a:r>
          </a:p>
          <a:p>
            <a:pPr algn="ctr">
              <a:spcBef>
                <a:spcPct val="0"/>
              </a:spcBef>
            </a:pPr>
            <a:endParaRPr lang="en-US" sz="800" b="1" dirty="0">
              <a:latin typeface="Arial" pitchFamily="34" charset="0"/>
              <a:cs typeface="Arial" pitchFamily="34" charset="0"/>
            </a:endParaRPr>
          </a:p>
          <a:p>
            <a:pPr algn="ctr">
              <a:spcBef>
                <a:spcPct val="0"/>
              </a:spcBef>
            </a:pPr>
            <a:r>
              <a:rPr lang="en-US" sz="1600" b="1" dirty="0" smtClean="0">
                <a:latin typeface="Arial" pitchFamily="34" charset="0"/>
                <a:cs typeface="Arial" pitchFamily="34" charset="0"/>
              </a:rPr>
              <a:t>-8*</a:t>
            </a:r>
          </a:p>
          <a:p>
            <a:pPr algn="ctr">
              <a:spcBef>
                <a:spcPct val="0"/>
              </a:spcBef>
            </a:pPr>
            <a:endParaRPr lang="en-US" sz="1000" b="1" dirty="0">
              <a:latin typeface="Arial" pitchFamily="34" charset="0"/>
              <a:cs typeface="Arial" pitchFamily="34" charset="0"/>
            </a:endParaRPr>
          </a:p>
          <a:p>
            <a:pPr algn="ctr">
              <a:spcBef>
                <a:spcPct val="0"/>
              </a:spcBef>
            </a:pPr>
            <a:r>
              <a:rPr lang="en-US" sz="1600" b="1" dirty="0" smtClean="0">
                <a:latin typeface="Arial" pitchFamily="34" charset="0"/>
                <a:cs typeface="Arial" pitchFamily="34" charset="0"/>
              </a:rPr>
              <a:t>n/a</a:t>
            </a:r>
          </a:p>
          <a:p>
            <a:pPr algn="ctr">
              <a:spcBef>
                <a:spcPct val="0"/>
              </a:spcBef>
            </a:pPr>
            <a:endParaRPr lang="en-US" sz="500" b="1" dirty="0" smtClean="0">
              <a:latin typeface="Arial" pitchFamily="34" charset="0"/>
              <a:cs typeface="Arial" pitchFamily="34" charset="0"/>
            </a:endParaRPr>
          </a:p>
          <a:p>
            <a:pPr algn="ctr">
              <a:spcBef>
                <a:spcPct val="0"/>
              </a:spcBef>
            </a:pPr>
            <a:r>
              <a:rPr lang="en-US" sz="1600" b="1" dirty="0" smtClean="0">
                <a:latin typeface="Arial" pitchFamily="34" charset="0"/>
                <a:cs typeface="Arial" pitchFamily="34" charset="0"/>
              </a:rPr>
              <a:t>-8</a:t>
            </a:r>
          </a:p>
          <a:p>
            <a:pPr algn="ctr">
              <a:spcBef>
                <a:spcPct val="0"/>
              </a:spcBef>
            </a:pPr>
            <a:endParaRPr lang="en-US" sz="800" b="1" dirty="0" smtClean="0">
              <a:latin typeface="Arial" pitchFamily="34" charset="0"/>
              <a:cs typeface="Arial" pitchFamily="34" charset="0"/>
            </a:endParaRPr>
          </a:p>
          <a:p>
            <a:pPr algn="ctr">
              <a:spcBef>
                <a:spcPct val="0"/>
              </a:spcBef>
            </a:pPr>
            <a:r>
              <a:rPr lang="en-US" sz="1600" b="1" dirty="0" smtClean="0">
                <a:latin typeface="Arial" pitchFamily="34" charset="0"/>
                <a:cs typeface="Arial" pitchFamily="34" charset="0"/>
              </a:rPr>
              <a:t>+13</a:t>
            </a:r>
          </a:p>
          <a:p>
            <a:pPr algn="ctr">
              <a:spcBef>
                <a:spcPct val="0"/>
              </a:spcBef>
            </a:pPr>
            <a:endParaRPr lang="en-US" sz="800" b="1" dirty="0" smtClean="0">
              <a:latin typeface="Arial" pitchFamily="34" charset="0"/>
              <a:cs typeface="Arial" pitchFamily="34" charset="0"/>
            </a:endParaRPr>
          </a:p>
          <a:p>
            <a:pPr algn="ctr">
              <a:spcBef>
                <a:spcPct val="0"/>
              </a:spcBef>
            </a:pPr>
            <a:r>
              <a:rPr lang="en-US" sz="1600" b="1" dirty="0" smtClean="0">
                <a:latin typeface="Arial" pitchFamily="34" charset="0"/>
                <a:cs typeface="Arial" pitchFamily="34" charset="0"/>
              </a:rPr>
              <a:t>-1</a:t>
            </a:r>
          </a:p>
          <a:p>
            <a:pPr algn="ctr">
              <a:spcBef>
                <a:spcPct val="0"/>
              </a:spcBef>
            </a:pPr>
            <a:endParaRPr lang="en-US" sz="800" b="1" dirty="0" smtClean="0">
              <a:latin typeface="Arial" pitchFamily="34" charset="0"/>
              <a:cs typeface="Arial" pitchFamily="34" charset="0"/>
            </a:endParaRPr>
          </a:p>
          <a:p>
            <a:pPr algn="ctr">
              <a:spcBef>
                <a:spcPct val="0"/>
              </a:spcBef>
            </a:pPr>
            <a:r>
              <a:rPr lang="en-US" sz="1600" b="1" dirty="0" smtClean="0">
                <a:latin typeface="Arial" pitchFamily="34" charset="0"/>
                <a:cs typeface="Arial" pitchFamily="34" charset="0"/>
              </a:rPr>
              <a:t>n/a</a:t>
            </a:r>
          </a:p>
          <a:p>
            <a:pPr algn="ctr">
              <a:spcBef>
                <a:spcPct val="0"/>
              </a:spcBef>
            </a:pPr>
            <a:endParaRPr lang="en-US" sz="1000" b="1" dirty="0" smtClean="0">
              <a:latin typeface="Arial" pitchFamily="34" charset="0"/>
              <a:cs typeface="Arial" pitchFamily="34" charset="0"/>
            </a:endParaRPr>
          </a:p>
          <a:p>
            <a:pPr algn="ctr">
              <a:spcBef>
                <a:spcPct val="0"/>
              </a:spcBef>
            </a:pPr>
            <a:r>
              <a:rPr lang="en-US" sz="1600" b="1" dirty="0" smtClean="0">
                <a:latin typeface="Arial" pitchFamily="34" charset="0"/>
                <a:cs typeface="Arial" pitchFamily="34" charset="0"/>
              </a:rPr>
              <a:t>+6</a:t>
            </a:r>
          </a:p>
          <a:p>
            <a:pPr algn="ctr">
              <a:spcBef>
                <a:spcPct val="0"/>
              </a:spcBef>
            </a:pPr>
            <a:endParaRPr lang="en-US" sz="800" b="1" dirty="0" smtClean="0">
              <a:latin typeface="Arial" pitchFamily="34" charset="0"/>
              <a:cs typeface="Arial" pitchFamily="34" charset="0"/>
            </a:endParaRPr>
          </a:p>
          <a:p>
            <a:pPr algn="ctr">
              <a:spcBef>
                <a:spcPct val="0"/>
              </a:spcBef>
            </a:pPr>
            <a:r>
              <a:rPr lang="en-US" sz="1600" b="1" dirty="0" smtClean="0">
                <a:latin typeface="Arial" pitchFamily="34" charset="0"/>
                <a:cs typeface="Arial" pitchFamily="34" charset="0"/>
              </a:rPr>
              <a:t>-4</a:t>
            </a:r>
          </a:p>
          <a:p>
            <a:pPr algn="ctr">
              <a:spcBef>
                <a:spcPct val="0"/>
              </a:spcBef>
            </a:pPr>
            <a:endParaRPr lang="en-US" sz="600" b="1" dirty="0" smtClean="0">
              <a:latin typeface="Arial" pitchFamily="34" charset="0"/>
              <a:cs typeface="Arial" pitchFamily="34" charset="0"/>
            </a:endParaRPr>
          </a:p>
          <a:p>
            <a:pPr algn="ctr">
              <a:spcBef>
                <a:spcPct val="0"/>
              </a:spcBef>
            </a:pPr>
            <a:endParaRPr lang="en-US" sz="200" b="1" dirty="0" smtClean="0">
              <a:latin typeface="Arial" pitchFamily="34" charset="0"/>
              <a:cs typeface="Arial" pitchFamily="34" charset="0"/>
            </a:endParaRPr>
          </a:p>
          <a:p>
            <a:pPr algn="ctr">
              <a:spcBef>
                <a:spcPct val="0"/>
              </a:spcBef>
            </a:pPr>
            <a:r>
              <a:rPr lang="en-US" sz="1600" b="1" dirty="0" smtClean="0">
                <a:latin typeface="Arial" pitchFamily="34" charset="0"/>
                <a:cs typeface="Arial" pitchFamily="34" charset="0"/>
              </a:rPr>
              <a:t>+1</a:t>
            </a:r>
          </a:p>
        </p:txBody>
      </p:sp>
      <p:sp>
        <p:nvSpPr>
          <p:cNvPr id="8" name="Oval 7"/>
          <p:cNvSpPr/>
          <p:nvPr/>
        </p:nvSpPr>
        <p:spPr>
          <a:xfrm>
            <a:off x="1752600" y="5410200"/>
            <a:ext cx="2971800" cy="7620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888832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3"/>
          <p:cNvGraphicFramePr>
            <a:graphicFrameLocks/>
          </p:cNvGraphicFramePr>
          <p:nvPr>
            <p:extLst>
              <p:ext uri="{D42A27DB-BD31-4B8C-83A1-F6EECF244321}">
                <p14:modId xmlns:p14="http://schemas.microsoft.com/office/powerpoint/2010/main" val="538611775"/>
              </p:ext>
            </p:extLst>
          </p:nvPr>
        </p:nvGraphicFramePr>
        <p:xfrm>
          <a:off x="76200" y="1654708"/>
          <a:ext cx="8478393" cy="4822292"/>
        </p:xfrm>
        <a:graphic>
          <a:graphicData uri="http://schemas.openxmlformats.org/drawingml/2006/chart">
            <c:chart xmlns:c="http://schemas.openxmlformats.org/drawingml/2006/chart" xmlns:r="http://schemas.openxmlformats.org/officeDocument/2006/relationships" r:id="rId2"/>
          </a:graphicData>
        </a:graphic>
      </p:graphicFrame>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25</a:t>
            </a:fld>
            <a:r>
              <a:rPr lang="en-US"/>
              <a:t> </a:t>
            </a:r>
          </a:p>
        </p:txBody>
      </p:sp>
      <p:sp>
        <p:nvSpPr>
          <p:cNvPr id="12" name="AutoShape 6"/>
          <p:cNvSpPr>
            <a:spLocks noChangeArrowheads="1"/>
          </p:cNvSpPr>
          <p:nvPr/>
        </p:nvSpPr>
        <p:spPr bwMode="auto">
          <a:xfrm>
            <a:off x="116055" y="2089785"/>
            <a:ext cx="8437527" cy="306467"/>
          </a:xfrm>
          <a:prstGeom prst="roundRect">
            <a:avLst>
              <a:gd name="adj" fmla="val 16667"/>
            </a:avLst>
          </a:prstGeom>
          <a:solidFill>
            <a:srgbClr val="C0C0C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spcBef>
                <a:spcPct val="0"/>
              </a:spcBef>
            </a:pPr>
            <a:r>
              <a:rPr lang="en-US" sz="1200" b="1" i="1" u="sng" dirty="0" smtClean="0">
                <a:latin typeface="Arial" pitchFamily="34" charset="0"/>
                <a:cs typeface="Arial" pitchFamily="34" charset="0"/>
              </a:rPr>
              <a:t>∆ Oct’11</a:t>
            </a:r>
            <a:r>
              <a:rPr lang="en-US" sz="1200" b="1" i="1" dirty="0" smtClean="0">
                <a:latin typeface="Arial" pitchFamily="34" charset="0"/>
                <a:cs typeface="Arial" pitchFamily="34" charset="0"/>
              </a:rPr>
              <a:t>    </a:t>
            </a:r>
            <a:r>
              <a:rPr lang="en-US" sz="1800" b="1" dirty="0" smtClean="0">
                <a:latin typeface="Arial" pitchFamily="34" charset="0"/>
                <a:cs typeface="Arial" pitchFamily="34" charset="0"/>
              </a:rPr>
              <a:t>-</a:t>
            </a:r>
            <a:r>
              <a:rPr lang="en-US" sz="1800" b="1" dirty="0" smtClean="0">
                <a:latin typeface="Arial" pitchFamily="34" charset="0"/>
                <a:cs typeface="Arial" pitchFamily="34" charset="0"/>
              </a:rPr>
              <a:t>1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-22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+18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-1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a:t>
            </a:r>
            <a:r>
              <a:rPr lang="en-US" sz="1800" b="1" dirty="0">
                <a:latin typeface="Arial" pitchFamily="34" charset="0"/>
                <a:cs typeface="Arial" pitchFamily="34" charset="0"/>
              </a:rPr>
              <a:t>9</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-11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+18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-18</a:t>
            </a:r>
            <a:endParaRPr lang="en-US" sz="1800" b="1" dirty="0">
              <a:latin typeface="Arial" pitchFamily="34" charset="0"/>
              <a:cs typeface="Arial" pitchFamily="34" charset="0"/>
            </a:endParaRPr>
          </a:p>
        </p:txBody>
      </p:sp>
      <p:sp>
        <p:nvSpPr>
          <p:cNvPr id="16" name="Title 1"/>
          <p:cNvSpPr>
            <a:spLocks noGrp="1"/>
          </p:cNvSpPr>
          <p:nvPr>
            <p:ph type="title"/>
          </p:nvPr>
        </p:nvSpPr>
        <p:spPr>
          <a:xfrm>
            <a:off x="457200" y="914400"/>
            <a:ext cx="8001000" cy="381000"/>
          </a:xfrm>
        </p:spPr>
        <p:txBody>
          <a:bodyPr/>
          <a:lstStyle/>
          <a:p>
            <a:r>
              <a:rPr lang="en-US" dirty="0" smtClean="0"/>
              <a:t>Electricity supply varies by region; worst in South</a:t>
            </a:r>
            <a:endParaRPr lang="en-US" dirty="0"/>
          </a:p>
        </p:txBody>
      </p:sp>
      <p:sp>
        <p:nvSpPr>
          <p:cNvPr id="17" name="AutoShape 4"/>
          <p:cNvSpPr>
            <a:spLocks noChangeArrowheads="1"/>
          </p:cNvSpPr>
          <p:nvPr/>
        </p:nvSpPr>
        <p:spPr bwMode="auto">
          <a:xfrm>
            <a:off x="457201" y="1475936"/>
            <a:ext cx="8077200"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Please </a:t>
            </a:r>
            <a:r>
              <a:rPr lang="en-US" sz="1400" b="1" i="1" dirty="0"/>
              <a:t>tell me if you think this issue is getting better or worse in Iraq</a:t>
            </a:r>
            <a:r>
              <a:rPr lang="en-US" sz="1400" b="1" i="1" dirty="0" smtClean="0"/>
              <a:t>. (ELECTRICITY SUPPLY)</a:t>
            </a:r>
            <a:endParaRPr lang="en-US" sz="1400" b="1" i="1" dirty="0">
              <a:latin typeface="Arial" pitchFamily="34" charset="0"/>
              <a:cs typeface="Arial" pitchFamily="34" charset="0"/>
            </a:endParaRPr>
          </a:p>
        </p:txBody>
      </p:sp>
      <p:sp>
        <p:nvSpPr>
          <p:cNvPr id="18" name="Oval 17"/>
          <p:cNvSpPr/>
          <p:nvPr/>
        </p:nvSpPr>
        <p:spPr>
          <a:xfrm>
            <a:off x="3886200" y="5943600"/>
            <a:ext cx="1295400" cy="41671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flipV="1">
            <a:off x="2209800" y="2089785"/>
            <a:ext cx="25516" cy="4216059"/>
          </a:xfrm>
          <a:prstGeom prst="line">
            <a:avLst/>
          </a:prstGeom>
          <a:ln w="28575"/>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flipV="1">
            <a:off x="3753728" y="2089785"/>
            <a:ext cx="0" cy="421606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flipV="1">
            <a:off x="5285936" y="2089785"/>
            <a:ext cx="0" cy="4234816"/>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flipV="1">
            <a:off x="6843932" y="2089785"/>
            <a:ext cx="0" cy="4234816"/>
          </a:xfrm>
          <a:prstGeom prst="line">
            <a:avLst/>
          </a:prstGeom>
          <a:ln w="19050">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8417151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Critical Issues that Can </a:t>
            </a:r>
            <a:r>
              <a:rPr lang="en-US" dirty="0" smtClean="0"/>
              <a:t>Impact the </a:t>
            </a:r>
            <a:r>
              <a:rPr lang="en-US" dirty="0"/>
              <a:t>Trend</a:t>
            </a:r>
          </a:p>
        </p:txBody>
      </p:sp>
      <p:sp>
        <p:nvSpPr>
          <p:cNvPr id="5" name="Content Placeholder 2"/>
          <p:cNvSpPr>
            <a:spLocks noGrp="1"/>
          </p:cNvSpPr>
          <p:nvPr>
            <p:ph idx="1"/>
          </p:nvPr>
        </p:nvSpPr>
        <p:spPr/>
        <p:txBody>
          <a:bodyPr/>
          <a:lstStyle/>
          <a:p>
            <a:pPr>
              <a:buFont typeface="+mj-lt"/>
              <a:buAutoNum type="arabicPeriod"/>
            </a:pPr>
            <a:r>
              <a:rPr lang="en-US" sz="2400" b="1" dirty="0" smtClean="0"/>
              <a:t>Failure to address jobs and basic services concerns</a:t>
            </a:r>
          </a:p>
          <a:p>
            <a:pPr>
              <a:buFont typeface="+mj-lt"/>
              <a:buAutoNum type="arabicPeriod"/>
            </a:pPr>
            <a:r>
              <a:rPr lang="en-US" sz="2400" b="1" dirty="0" smtClean="0"/>
              <a:t>Sunni insecurities intensify</a:t>
            </a:r>
          </a:p>
          <a:p>
            <a:pPr>
              <a:buFont typeface="+mj-lt"/>
              <a:buAutoNum type="arabicPeriod"/>
            </a:pPr>
            <a:endParaRPr lang="en-US" sz="2400" b="1" dirty="0" smtClean="0"/>
          </a:p>
          <a:p>
            <a:pPr marL="0" indent="0">
              <a:buNone/>
            </a:pPr>
            <a:endParaRPr lang="en-US" sz="2400" b="1" dirty="0"/>
          </a:p>
        </p:txBody>
      </p:sp>
    </p:spTree>
    <p:extLst>
      <p:ext uri="{BB962C8B-B14F-4D97-AF65-F5344CB8AC3E}">
        <p14:creationId xmlns:p14="http://schemas.microsoft.com/office/powerpoint/2010/main" val="4002468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001000" cy="457200"/>
          </a:xfrm>
        </p:spPr>
        <p:txBody>
          <a:bodyPr/>
          <a:lstStyle/>
          <a:p>
            <a:r>
              <a:rPr lang="en-US" sz="2600" dirty="0" smtClean="0"/>
              <a:t>Sunnis still most pessimistic about country direction</a:t>
            </a:r>
            <a:endParaRPr lang="en-US" sz="2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17216029"/>
              </p:ext>
            </p:extLst>
          </p:nvPr>
        </p:nvGraphicFramePr>
        <p:xfrm>
          <a:off x="304800" y="167515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27</a:t>
            </a:fld>
            <a:r>
              <a:rPr lang="en-US"/>
              <a:t> </a:t>
            </a:r>
          </a:p>
        </p:txBody>
      </p:sp>
      <p:sp>
        <p:nvSpPr>
          <p:cNvPr id="5" name="AutoShape 4"/>
          <p:cNvSpPr>
            <a:spLocks noChangeArrowheads="1"/>
          </p:cNvSpPr>
          <p:nvPr/>
        </p:nvSpPr>
        <p:spPr bwMode="auto">
          <a:xfrm>
            <a:off x="438913" y="1442134"/>
            <a:ext cx="8171687" cy="35804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a:latin typeface="Arial" pitchFamily="34" charset="0"/>
                <a:cs typeface="Arial" pitchFamily="34" charset="0"/>
              </a:rPr>
              <a:t>Generally speaking, do you think that things in Iraq are going in the right direction, or do you feel things are going in the wrong direction</a:t>
            </a:r>
            <a:r>
              <a:rPr lang="en-US" sz="1400" b="1" i="1" dirty="0" smtClean="0">
                <a:latin typeface="Arial" pitchFamily="34" charset="0"/>
                <a:cs typeface="Arial" pitchFamily="34" charset="0"/>
              </a:rPr>
              <a:t>? (RIGHT DIRECTION ONLY)</a:t>
            </a:r>
            <a:endParaRPr lang="en-US" sz="1400" b="1" i="1" dirty="0">
              <a:latin typeface="Arial" pitchFamily="34" charset="0"/>
              <a:cs typeface="Arial" pitchFamily="34" charset="0"/>
            </a:endParaRPr>
          </a:p>
        </p:txBody>
      </p:sp>
    </p:spTree>
    <p:extLst>
      <p:ext uri="{BB962C8B-B14F-4D97-AF65-F5344CB8AC3E}">
        <p14:creationId xmlns:p14="http://schemas.microsoft.com/office/powerpoint/2010/main" val="40257706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1027746563"/>
              </p:ext>
            </p:extLst>
          </p:nvPr>
        </p:nvGraphicFramePr>
        <p:xfrm>
          <a:off x="190501" y="1783914"/>
          <a:ext cx="8610600" cy="4676696"/>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3"/>
          <p:cNvSpPr>
            <a:spLocks noGrp="1" noChangeArrowheads="1"/>
          </p:cNvSpPr>
          <p:nvPr>
            <p:ph type="title" idx="4294967295"/>
          </p:nvPr>
        </p:nvSpPr>
        <p:spPr>
          <a:xfrm>
            <a:off x="228600" y="914400"/>
            <a:ext cx="8534400" cy="457200"/>
          </a:xfrm>
          <a:prstGeom prst="rect">
            <a:avLst/>
          </a:prstGeom>
        </p:spPr>
        <p:txBody>
          <a:bodyPr/>
          <a:lstStyle/>
          <a:p>
            <a:pPr algn="l"/>
            <a:r>
              <a:rPr lang="en-US" sz="2600" dirty="0" smtClean="0">
                <a:latin typeface="Arial" pitchFamily="34" charset="0"/>
                <a:cs typeface="Arial" pitchFamily="34" charset="0"/>
              </a:rPr>
              <a:t>Security and jobs concerns dominate among Sunnis</a:t>
            </a:r>
          </a:p>
        </p:txBody>
      </p:sp>
      <p:sp>
        <p:nvSpPr>
          <p:cNvPr id="6" name="AutoShape 4"/>
          <p:cNvSpPr>
            <a:spLocks noChangeArrowheads="1"/>
          </p:cNvSpPr>
          <p:nvPr/>
        </p:nvSpPr>
        <p:spPr bwMode="auto">
          <a:xfrm>
            <a:off x="457201" y="1447800"/>
            <a:ext cx="8077200" cy="274320"/>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Please </a:t>
            </a:r>
            <a:r>
              <a:rPr lang="en-US" sz="1400" b="1" i="1" dirty="0"/>
              <a:t>tell me which TWO of these are the most important for the government to address.</a:t>
            </a:r>
            <a:endParaRPr lang="en-US" sz="1400" b="1" i="1" dirty="0">
              <a:latin typeface="Arial" pitchFamily="34" charset="0"/>
              <a:cs typeface="Arial" pitchFamily="34" charset="0"/>
            </a:endParaRPr>
          </a:p>
        </p:txBody>
      </p:sp>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28</a:t>
            </a:fld>
            <a:r>
              <a:rPr lang="en-US"/>
              <a:t> </a:t>
            </a:r>
          </a:p>
        </p:txBody>
      </p:sp>
      <p:sp>
        <p:nvSpPr>
          <p:cNvPr id="8" name="Oval 7"/>
          <p:cNvSpPr/>
          <p:nvPr/>
        </p:nvSpPr>
        <p:spPr>
          <a:xfrm>
            <a:off x="7010400" y="2209800"/>
            <a:ext cx="533400" cy="40290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utoShape 5"/>
          <p:cNvSpPr>
            <a:spLocks noChangeArrowheads="1"/>
          </p:cNvSpPr>
          <p:nvPr/>
        </p:nvSpPr>
        <p:spPr bwMode="auto">
          <a:xfrm>
            <a:off x="8382000" y="1730326"/>
            <a:ext cx="713936" cy="4187398"/>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Lst>
        </p:spPr>
        <p:txBody>
          <a:bodyPr wrap="square" lIns="0" tIns="0" rIns="0" bIns="0" anchor="t" anchorCtr="0">
            <a:spAutoFit/>
          </a:bodyPr>
          <a:lstStyle/>
          <a:p>
            <a:pPr algn="ctr">
              <a:spcBef>
                <a:spcPct val="0"/>
              </a:spcBef>
            </a:pPr>
            <a:r>
              <a:rPr lang="en-US" sz="1100" b="1" i="1" u="sng" dirty="0">
                <a:latin typeface="Arial" pitchFamily="34" charset="0"/>
                <a:cs typeface="Arial" pitchFamily="34" charset="0"/>
              </a:rPr>
              <a:t>∆ </a:t>
            </a:r>
            <a:r>
              <a:rPr lang="en-US" sz="1100" b="1" i="1" u="sng" dirty="0" smtClean="0">
                <a:latin typeface="Arial" pitchFamily="34" charset="0"/>
                <a:cs typeface="Arial" pitchFamily="34" charset="0"/>
              </a:rPr>
              <a:t> Sunni Oct. ’11</a:t>
            </a:r>
            <a:endParaRPr lang="en-US" sz="300" b="1" i="1" u="sng" dirty="0">
              <a:latin typeface="Arial" pitchFamily="34" charset="0"/>
              <a:cs typeface="Arial" pitchFamily="34" charset="0"/>
            </a:endParaRPr>
          </a:p>
          <a:p>
            <a:pPr algn="ctr">
              <a:spcBef>
                <a:spcPct val="0"/>
              </a:spcBef>
            </a:pPr>
            <a:endParaRPr lang="en-US" sz="300" b="1" dirty="0" smtClean="0">
              <a:latin typeface="Arial" pitchFamily="34" charset="0"/>
              <a:cs typeface="Arial" pitchFamily="34" charset="0"/>
            </a:endParaRPr>
          </a:p>
          <a:p>
            <a:pPr algn="ctr">
              <a:spcBef>
                <a:spcPct val="0"/>
              </a:spcBef>
            </a:pPr>
            <a:endParaRPr lang="en-US" sz="1050" b="1" dirty="0" smtClean="0">
              <a:latin typeface="Arial" pitchFamily="34" charset="0"/>
              <a:cs typeface="Arial" pitchFamily="34" charset="0"/>
            </a:endParaRPr>
          </a:p>
          <a:p>
            <a:pPr algn="ctr">
              <a:spcBef>
                <a:spcPct val="0"/>
              </a:spcBef>
            </a:pPr>
            <a:r>
              <a:rPr lang="en-US" b="1" dirty="0" smtClean="0">
                <a:latin typeface="Arial" pitchFamily="34" charset="0"/>
                <a:cs typeface="Arial" pitchFamily="34" charset="0"/>
              </a:rPr>
              <a:t>+3</a:t>
            </a:r>
          </a:p>
          <a:p>
            <a:pPr algn="ctr">
              <a:spcBef>
                <a:spcPct val="0"/>
              </a:spcBef>
            </a:pPr>
            <a:endParaRPr lang="en-US" sz="1400" b="1" dirty="0">
              <a:latin typeface="Arial" pitchFamily="34" charset="0"/>
              <a:cs typeface="Arial" pitchFamily="34" charset="0"/>
            </a:endParaRPr>
          </a:p>
          <a:p>
            <a:pPr algn="ctr">
              <a:spcBef>
                <a:spcPct val="0"/>
              </a:spcBef>
            </a:pPr>
            <a:endParaRPr lang="en-US" sz="1400" b="1" dirty="0" smtClean="0">
              <a:latin typeface="Arial" pitchFamily="34" charset="0"/>
              <a:cs typeface="Arial" pitchFamily="34" charset="0"/>
            </a:endParaRPr>
          </a:p>
          <a:p>
            <a:pPr algn="ctr">
              <a:spcBef>
                <a:spcPct val="0"/>
              </a:spcBef>
            </a:pPr>
            <a:endParaRPr lang="en-US" sz="1600" b="1" dirty="0">
              <a:latin typeface="Arial" pitchFamily="34" charset="0"/>
              <a:cs typeface="Arial" pitchFamily="34" charset="0"/>
            </a:endParaRPr>
          </a:p>
          <a:p>
            <a:pPr algn="ctr">
              <a:spcBef>
                <a:spcPct val="0"/>
              </a:spcBef>
            </a:pPr>
            <a:r>
              <a:rPr lang="en-US" b="1" dirty="0" smtClean="0">
                <a:latin typeface="Arial" pitchFamily="34" charset="0"/>
                <a:cs typeface="Arial" pitchFamily="34" charset="0"/>
              </a:rPr>
              <a:t>-13</a:t>
            </a:r>
          </a:p>
          <a:p>
            <a:pPr algn="ctr">
              <a:spcBef>
                <a:spcPct val="0"/>
              </a:spcBef>
            </a:pPr>
            <a:endParaRPr lang="en-US" sz="1400" b="1" dirty="0">
              <a:latin typeface="Arial" pitchFamily="34" charset="0"/>
              <a:cs typeface="Arial" pitchFamily="34" charset="0"/>
            </a:endParaRPr>
          </a:p>
          <a:p>
            <a:pPr algn="ctr">
              <a:spcBef>
                <a:spcPct val="0"/>
              </a:spcBef>
            </a:pPr>
            <a:endParaRPr lang="en-US" sz="1400" b="1" dirty="0" smtClean="0">
              <a:latin typeface="Arial" pitchFamily="34" charset="0"/>
              <a:cs typeface="Arial" pitchFamily="34" charset="0"/>
            </a:endParaRPr>
          </a:p>
          <a:p>
            <a:pPr algn="ctr">
              <a:spcBef>
                <a:spcPct val="0"/>
              </a:spcBef>
            </a:pPr>
            <a:endParaRPr lang="en-US" sz="800" b="1" dirty="0">
              <a:latin typeface="Arial" pitchFamily="34" charset="0"/>
              <a:cs typeface="Arial" pitchFamily="34" charset="0"/>
            </a:endParaRPr>
          </a:p>
          <a:p>
            <a:pPr algn="ctr">
              <a:spcBef>
                <a:spcPct val="0"/>
              </a:spcBef>
            </a:pPr>
            <a:endParaRPr lang="en-US" sz="1100" b="1" dirty="0" smtClean="0">
              <a:latin typeface="Arial" pitchFamily="34" charset="0"/>
              <a:cs typeface="Arial" pitchFamily="34" charset="0"/>
            </a:endParaRPr>
          </a:p>
          <a:p>
            <a:pPr algn="ctr">
              <a:spcBef>
                <a:spcPct val="0"/>
              </a:spcBef>
            </a:pPr>
            <a:r>
              <a:rPr lang="en-US" b="1" dirty="0" smtClean="0">
                <a:latin typeface="Arial" pitchFamily="34" charset="0"/>
                <a:cs typeface="Arial" pitchFamily="34" charset="0"/>
              </a:rPr>
              <a:t>+14</a:t>
            </a:r>
          </a:p>
          <a:p>
            <a:pPr algn="ctr">
              <a:spcBef>
                <a:spcPct val="0"/>
              </a:spcBef>
            </a:pPr>
            <a:endParaRPr lang="en-US" sz="1400" b="1" dirty="0">
              <a:latin typeface="Arial" pitchFamily="34" charset="0"/>
              <a:cs typeface="Arial" pitchFamily="34" charset="0"/>
            </a:endParaRPr>
          </a:p>
          <a:p>
            <a:pPr algn="ctr">
              <a:spcBef>
                <a:spcPct val="0"/>
              </a:spcBef>
            </a:pPr>
            <a:endParaRPr lang="en-US" sz="800" b="1" dirty="0" smtClean="0">
              <a:latin typeface="Arial" pitchFamily="34" charset="0"/>
              <a:cs typeface="Arial" pitchFamily="34" charset="0"/>
            </a:endParaRPr>
          </a:p>
          <a:p>
            <a:pPr algn="ctr">
              <a:spcBef>
                <a:spcPct val="0"/>
              </a:spcBef>
            </a:pPr>
            <a:endParaRPr lang="en-US" sz="800" b="1" dirty="0">
              <a:latin typeface="Arial" pitchFamily="34" charset="0"/>
              <a:cs typeface="Arial" pitchFamily="34" charset="0"/>
            </a:endParaRPr>
          </a:p>
          <a:p>
            <a:pPr algn="ctr">
              <a:spcBef>
                <a:spcPct val="0"/>
              </a:spcBef>
            </a:pPr>
            <a:endParaRPr lang="en-US" sz="800" b="1" dirty="0" smtClean="0">
              <a:latin typeface="Arial" pitchFamily="34" charset="0"/>
              <a:cs typeface="Arial" pitchFamily="34" charset="0"/>
            </a:endParaRPr>
          </a:p>
          <a:p>
            <a:pPr algn="ctr">
              <a:spcBef>
                <a:spcPct val="0"/>
              </a:spcBef>
            </a:pPr>
            <a:r>
              <a:rPr lang="en-US" b="1" dirty="0" smtClean="0">
                <a:latin typeface="Arial" pitchFamily="34" charset="0"/>
                <a:cs typeface="Arial" pitchFamily="34" charset="0"/>
              </a:rPr>
              <a:t>-17</a:t>
            </a:r>
          </a:p>
          <a:p>
            <a:pPr algn="ctr">
              <a:spcBef>
                <a:spcPct val="0"/>
              </a:spcBef>
            </a:pPr>
            <a:endParaRPr lang="en-US" sz="1400" b="1" dirty="0" smtClean="0">
              <a:latin typeface="Arial" pitchFamily="34" charset="0"/>
              <a:cs typeface="Arial" pitchFamily="34" charset="0"/>
            </a:endParaRPr>
          </a:p>
          <a:p>
            <a:pPr algn="ctr">
              <a:spcBef>
                <a:spcPct val="0"/>
              </a:spcBef>
            </a:pPr>
            <a:endParaRPr lang="en-US" sz="500" b="1" dirty="0">
              <a:latin typeface="Arial" pitchFamily="34" charset="0"/>
              <a:cs typeface="Arial" pitchFamily="34" charset="0"/>
            </a:endParaRPr>
          </a:p>
          <a:p>
            <a:pPr algn="ctr">
              <a:spcBef>
                <a:spcPct val="0"/>
              </a:spcBef>
            </a:pPr>
            <a:endParaRPr lang="en-US" sz="1400" b="1" dirty="0" smtClean="0">
              <a:latin typeface="Arial" pitchFamily="34" charset="0"/>
              <a:cs typeface="Arial" pitchFamily="34" charset="0"/>
            </a:endParaRPr>
          </a:p>
        </p:txBody>
      </p:sp>
      <p:sp>
        <p:nvSpPr>
          <p:cNvPr id="11" name="Oval 10"/>
          <p:cNvSpPr/>
          <p:nvPr/>
        </p:nvSpPr>
        <p:spPr>
          <a:xfrm>
            <a:off x="6934200" y="3178493"/>
            <a:ext cx="533400" cy="40290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55354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14400"/>
            <a:ext cx="9067800" cy="457200"/>
          </a:xfrm>
        </p:spPr>
        <p:txBody>
          <a:bodyPr/>
          <a:lstStyle/>
          <a:p>
            <a:r>
              <a:rPr lang="en-US" dirty="0" smtClean="0"/>
              <a:t>Majority of Sunnis (and Kurds) see sectarianism worsening</a:t>
            </a:r>
            <a:endParaRPr lang="en-US" sz="2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60232769"/>
              </p:ext>
            </p:extLst>
          </p:nvPr>
        </p:nvGraphicFramePr>
        <p:xfrm>
          <a:off x="304800" y="1837837"/>
          <a:ext cx="8610600" cy="4486763"/>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dirty="0"/>
              <a:t>Page </a:t>
            </a:r>
            <a:fld id="{0EC83A09-1F5E-494F-BD1C-2840B4A5C6D8}" type="slidenum">
              <a:rPr lang="en-US"/>
              <a:pPr>
                <a:defRPr/>
              </a:pPr>
              <a:t>29</a:t>
            </a:fld>
            <a:r>
              <a:rPr lang="en-US" dirty="0"/>
              <a:t> </a:t>
            </a:r>
          </a:p>
        </p:txBody>
      </p:sp>
      <p:sp>
        <p:nvSpPr>
          <p:cNvPr id="7" name="AutoShape 4"/>
          <p:cNvSpPr>
            <a:spLocks noChangeArrowheads="1"/>
          </p:cNvSpPr>
          <p:nvPr/>
        </p:nvSpPr>
        <p:spPr bwMode="auto">
          <a:xfrm>
            <a:off x="457201" y="1475936"/>
            <a:ext cx="8077200"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Please </a:t>
            </a:r>
            <a:r>
              <a:rPr lang="en-US" sz="1400" b="1" i="1" dirty="0"/>
              <a:t>tell me if you think </a:t>
            </a:r>
            <a:r>
              <a:rPr lang="en-US" sz="1400" b="1" i="1" dirty="0" smtClean="0">
                <a:solidFill>
                  <a:srgbClr val="FF0000"/>
                </a:solidFill>
              </a:rPr>
              <a:t>sectarianism</a:t>
            </a:r>
            <a:r>
              <a:rPr lang="en-US" sz="1400" b="1" i="1" dirty="0" smtClean="0"/>
              <a:t> is </a:t>
            </a:r>
            <a:r>
              <a:rPr lang="en-US" sz="1400" b="1" i="1" dirty="0"/>
              <a:t>getting better or worse in Iraq</a:t>
            </a:r>
            <a:r>
              <a:rPr lang="en-US" sz="1400" b="1" i="1" dirty="0" smtClean="0"/>
              <a:t>. </a:t>
            </a:r>
            <a:r>
              <a:rPr lang="en-US" sz="1400" b="1" i="1" dirty="0" smtClean="0"/>
              <a:t>(WORSE ONLY</a:t>
            </a:r>
            <a:r>
              <a:rPr lang="en-US" sz="1400" b="1" i="1" dirty="0" smtClean="0"/>
              <a:t>)</a:t>
            </a:r>
            <a:endParaRPr lang="en-US" sz="1400" b="1" i="1" dirty="0">
              <a:latin typeface="Arial" pitchFamily="34" charset="0"/>
              <a:cs typeface="Arial" pitchFamily="34" charset="0"/>
            </a:endParaRPr>
          </a:p>
        </p:txBody>
      </p:sp>
    </p:spTree>
    <p:extLst>
      <p:ext uri="{BB962C8B-B14F-4D97-AF65-F5344CB8AC3E}">
        <p14:creationId xmlns:p14="http://schemas.microsoft.com/office/powerpoint/2010/main" val="19541951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04800" y="304800"/>
            <a:ext cx="8534400" cy="5638800"/>
          </a:xfrm>
          <a:prstGeom prst="rect">
            <a:avLst/>
          </a:prstGeom>
          <a:solidFill>
            <a:srgbClr val="6DB33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bIns="0" anchor="ctr">
            <a:spAutoFit/>
          </a:bodyPr>
          <a:lstStyle/>
          <a:p>
            <a:endParaRPr lang="en-US"/>
          </a:p>
        </p:txBody>
      </p:sp>
      <p:sp>
        <p:nvSpPr>
          <p:cNvPr id="5" name="Rectangle 3"/>
          <p:cNvSpPr>
            <a:spLocks noChangeArrowheads="1"/>
          </p:cNvSpPr>
          <p:nvPr/>
        </p:nvSpPr>
        <p:spPr bwMode="auto">
          <a:xfrm>
            <a:off x="749300" y="2606400"/>
            <a:ext cx="8089900" cy="6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buNone/>
            </a:pPr>
            <a:r>
              <a:rPr lang="en-US" sz="3000" dirty="0" smtClean="0">
                <a:solidFill>
                  <a:schemeClr val="bg1"/>
                </a:solidFill>
                <a:latin typeface="Arial" pitchFamily="34" charset="0"/>
                <a:cs typeface="Arial" pitchFamily="34" charset="0"/>
              </a:rPr>
              <a:t>Shift in Country Mood Benefits Maliki</a:t>
            </a:r>
          </a:p>
        </p:txBody>
      </p:sp>
      <p:sp>
        <p:nvSpPr>
          <p:cNvPr id="6" name="Line 4"/>
          <p:cNvSpPr>
            <a:spLocks noChangeShapeType="1"/>
          </p:cNvSpPr>
          <p:nvPr/>
        </p:nvSpPr>
        <p:spPr bwMode="auto">
          <a:xfrm flipH="1">
            <a:off x="868363" y="3200400"/>
            <a:ext cx="7970837" cy="0"/>
          </a:xfrm>
          <a:prstGeom prst="line">
            <a:avLst/>
          </a:prstGeom>
          <a:noFill/>
          <a:ln w="3175">
            <a:solidFill>
              <a:srgbClr val="BCDDA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bIns="0" anchor="ctr">
            <a:spAutoFit/>
          </a:bodyPr>
          <a:lstStyle/>
          <a:p>
            <a:endParaRPr lang="en-US"/>
          </a:p>
        </p:txBody>
      </p:sp>
      <p:sp>
        <p:nvSpPr>
          <p:cNvPr id="7"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3</a:t>
            </a:fld>
            <a:r>
              <a:rPr lang="en-US"/>
              <a:t> </a:t>
            </a:r>
          </a:p>
        </p:txBody>
      </p:sp>
    </p:spTree>
    <p:extLst>
      <p:ext uri="{BB962C8B-B14F-4D97-AF65-F5344CB8AC3E}">
        <p14:creationId xmlns:p14="http://schemas.microsoft.com/office/powerpoint/2010/main" val="240103465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991600" cy="457200"/>
          </a:xfrm>
        </p:spPr>
        <p:txBody>
          <a:bodyPr/>
          <a:lstStyle/>
          <a:p>
            <a:r>
              <a:rPr lang="en-US" dirty="0" smtClean="0"/>
              <a:t>A Sunni majority </a:t>
            </a:r>
            <a:r>
              <a:rPr lang="en-US" i="1" dirty="0" smtClean="0"/>
              <a:t>now</a:t>
            </a:r>
            <a:r>
              <a:rPr lang="en-US" dirty="0" smtClean="0"/>
              <a:t> see </a:t>
            </a:r>
            <a:r>
              <a:rPr lang="en-US" dirty="0" smtClean="0"/>
              <a:t>Iraq as a divided country</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4100036379"/>
              </p:ext>
            </p:extLst>
          </p:nvPr>
        </p:nvGraphicFramePr>
        <p:xfrm>
          <a:off x="76200" y="1988164"/>
          <a:ext cx="8478393" cy="4488836"/>
        </p:xfrm>
        <a:graphic>
          <a:graphicData uri="http://schemas.openxmlformats.org/drawingml/2006/chart">
            <c:chart xmlns:c="http://schemas.openxmlformats.org/drawingml/2006/chart" xmlns:r="http://schemas.openxmlformats.org/officeDocument/2006/relationships" r:id="rId2"/>
          </a:graphicData>
        </a:graphic>
      </p:graphicFrame>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30</a:t>
            </a:fld>
            <a:r>
              <a:rPr lang="en-US"/>
              <a:t> </a:t>
            </a:r>
          </a:p>
        </p:txBody>
      </p:sp>
      <p:sp>
        <p:nvSpPr>
          <p:cNvPr id="6" name="TextBox 1"/>
          <p:cNvSpPr txBox="1"/>
          <p:nvPr/>
        </p:nvSpPr>
        <p:spPr>
          <a:xfrm>
            <a:off x="304800" y="1828800"/>
            <a:ext cx="4043440" cy="1044893"/>
          </a:xfrm>
          <a:prstGeom prst="roundRect">
            <a:avLst/>
          </a:prstGeom>
          <a:solidFill>
            <a:srgbClr val="6DB33F"/>
          </a:solidFill>
          <a:effectLst/>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b="1" dirty="0" smtClean="0">
                <a:solidFill>
                  <a:schemeClr val="bg1"/>
                </a:solidFill>
              </a:rPr>
              <a:t>Statement 1: </a:t>
            </a:r>
            <a:r>
              <a:rPr lang="en-US" sz="1800" b="1" dirty="0">
                <a:solidFill>
                  <a:schemeClr val="bg1"/>
                </a:solidFill>
              </a:rPr>
              <a:t>Iraq is mostly a divided country. </a:t>
            </a:r>
          </a:p>
        </p:txBody>
      </p:sp>
      <p:sp>
        <p:nvSpPr>
          <p:cNvPr id="7" name="TextBox 1"/>
          <p:cNvSpPr txBox="1"/>
          <p:nvPr/>
        </p:nvSpPr>
        <p:spPr>
          <a:xfrm>
            <a:off x="4524756" y="1828800"/>
            <a:ext cx="4262360" cy="1042955"/>
          </a:xfrm>
          <a:prstGeom prst="roundRect">
            <a:avLst/>
          </a:prstGeom>
          <a:solidFill>
            <a:schemeClr val="bg1">
              <a:lumMod val="50000"/>
            </a:schemeClr>
          </a:solidFill>
          <a:ln>
            <a:noFill/>
          </a:ln>
          <a:effectLst/>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b="1" dirty="0" smtClean="0">
                <a:solidFill>
                  <a:schemeClr val="bg1"/>
                </a:solidFill>
              </a:rPr>
              <a:t>Statement 2: </a:t>
            </a:r>
            <a:r>
              <a:rPr lang="en-US" sz="1800" b="1" dirty="0">
                <a:solidFill>
                  <a:schemeClr val="bg1"/>
                </a:solidFill>
              </a:rPr>
              <a:t> Iraq is mostly a unified country.</a:t>
            </a:r>
          </a:p>
        </p:txBody>
      </p:sp>
      <p:sp>
        <p:nvSpPr>
          <p:cNvPr id="8" name="AutoShape 4"/>
          <p:cNvSpPr>
            <a:spLocks noChangeArrowheads="1"/>
          </p:cNvSpPr>
          <p:nvPr/>
        </p:nvSpPr>
        <p:spPr bwMode="auto">
          <a:xfrm>
            <a:off x="438913" y="1497628"/>
            <a:ext cx="8171687"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I </a:t>
            </a:r>
            <a:r>
              <a:rPr lang="en-US" sz="1400" b="1" i="1" dirty="0"/>
              <a:t>want you to tell me which </a:t>
            </a:r>
            <a:r>
              <a:rPr lang="en-US" sz="1400" b="1" i="1" dirty="0" smtClean="0"/>
              <a:t>statement comes </a:t>
            </a:r>
            <a:r>
              <a:rPr lang="en-US" sz="1400" b="1" i="1" dirty="0"/>
              <a:t>closer to your point of view. </a:t>
            </a:r>
            <a:endParaRPr lang="en-US" sz="1400" b="1" i="1" dirty="0">
              <a:latin typeface="Arial" pitchFamily="34" charset="0"/>
              <a:cs typeface="Arial" pitchFamily="34" charset="0"/>
            </a:endParaRPr>
          </a:p>
        </p:txBody>
      </p:sp>
      <p:sp>
        <p:nvSpPr>
          <p:cNvPr id="12" name="AutoShape 6"/>
          <p:cNvSpPr>
            <a:spLocks noChangeArrowheads="1"/>
          </p:cNvSpPr>
          <p:nvPr/>
        </p:nvSpPr>
        <p:spPr bwMode="auto">
          <a:xfrm>
            <a:off x="228600" y="3076077"/>
            <a:ext cx="8437527" cy="306467"/>
          </a:xfrm>
          <a:prstGeom prst="roundRect">
            <a:avLst>
              <a:gd name="adj" fmla="val 16667"/>
            </a:avLst>
          </a:prstGeom>
          <a:solidFill>
            <a:srgbClr val="C0C0C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spcBef>
                <a:spcPct val="0"/>
              </a:spcBef>
            </a:pPr>
            <a:r>
              <a:rPr lang="en-US" sz="1100" b="1" i="1" u="sng" dirty="0" smtClean="0">
                <a:latin typeface="Arial" pitchFamily="34" charset="0"/>
                <a:cs typeface="Arial" pitchFamily="34" charset="0"/>
              </a:rPr>
              <a:t>∆ Mar’11</a:t>
            </a:r>
            <a:r>
              <a:rPr lang="en-US" sz="1200" b="1" i="1" dirty="0" smtClean="0">
                <a:latin typeface="Arial" pitchFamily="34" charset="0"/>
                <a:cs typeface="Arial" pitchFamily="34" charset="0"/>
              </a:rPr>
              <a:t>    </a:t>
            </a:r>
            <a:r>
              <a:rPr lang="en-US" sz="1800" b="1" dirty="0" smtClean="0">
                <a:latin typeface="Arial" pitchFamily="34" charset="0"/>
                <a:cs typeface="Arial" pitchFamily="34" charset="0"/>
              </a:rPr>
              <a:t>+12         -2             +6          +1             +29        -15            +10          --</a:t>
            </a:r>
            <a:endParaRPr lang="en-US" sz="1800" b="1" dirty="0">
              <a:latin typeface="Arial" pitchFamily="34" charset="0"/>
              <a:cs typeface="Arial" pitchFamily="34" charset="0"/>
            </a:endParaRPr>
          </a:p>
        </p:txBody>
      </p:sp>
      <p:sp>
        <p:nvSpPr>
          <p:cNvPr id="14" name="Oval 13"/>
          <p:cNvSpPr/>
          <p:nvPr/>
        </p:nvSpPr>
        <p:spPr>
          <a:xfrm>
            <a:off x="4876800" y="3810000"/>
            <a:ext cx="6096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nvSpPr>
        <p:spPr>
          <a:xfrm>
            <a:off x="4800600" y="2971800"/>
            <a:ext cx="7620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flipV="1">
            <a:off x="2641484" y="3076077"/>
            <a:ext cx="25516" cy="3248524"/>
          </a:xfrm>
          <a:prstGeom prst="line">
            <a:avLst/>
          </a:prstGeom>
          <a:ln w="28575"/>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flipV="1">
            <a:off x="4614204" y="3076077"/>
            <a:ext cx="0" cy="3214528"/>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flipV="1">
            <a:off x="6567268" y="3076077"/>
            <a:ext cx="0" cy="3233283"/>
          </a:xfrm>
          <a:prstGeom prst="line">
            <a:avLst/>
          </a:prstGeom>
          <a:ln w="19050">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24805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14400"/>
            <a:ext cx="9144000" cy="457200"/>
          </a:xfrm>
        </p:spPr>
        <p:txBody>
          <a:bodyPr/>
          <a:lstStyle/>
          <a:p>
            <a:r>
              <a:rPr lang="en-US" sz="2500" dirty="0" smtClean="0"/>
              <a:t>Worries about Maliki power grab among Sunnis and Kurds</a:t>
            </a:r>
            <a:endParaRPr lang="en-US" sz="25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64224787"/>
              </p:ext>
            </p:extLst>
          </p:nvPr>
        </p:nvGraphicFramePr>
        <p:xfrm>
          <a:off x="173037" y="1295400"/>
          <a:ext cx="8437561" cy="5105399"/>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31</a:t>
            </a:fld>
            <a:r>
              <a:rPr lang="en-US"/>
              <a:t> </a:t>
            </a:r>
          </a:p>
        </p:txBody>
      </p:sp>
      <p:sp>
        <p:nvSpPr>
          <p:cNvPr id="12" name="AutoShape 4"/>
          <p:cNvSpPr>
            <a:spLocks noChangeArrowheads="1"/>
          </p:cNvSpPr>
          <p:nvPr/>
        </p:nvSpPr>
        <p:spPr bwMode="auto">
          <a:xfrm>
            <a:off x="438911" y="1514237"/>
            <a:ext cx="8171687" cy="238363"/>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100000"/>
              </a:lnSpc>
              <a:spcBef>
                <a:spcPct val="0"/>
              </a:spcBef>
              <a:defRPr/>
            </a:pPr>
            <a:r>
              <a:rPr lang="en-US" sz="1400" b="1" i="1" dirty="0">
                <a:solidFill>
                  <a:srgbClr val="000000"/>
                </a:solidFill>
                <a:cs typeface="Times New Roman" pitchFamily="18" charset="0"/>
              </a:rPr>
              <a:t>Do you believe that </a:t>
            </a:r>
            <a:r>
              <a:rPr lang="en-US" sz="1400" b="1" i="1" dirty="0" smtClean="0">
                <a:solidFill>
                  <a:srgbClr val="000000"/>
                </a:solidFill>
                <a:cs typeface="Times New Roman" pitchFamily="18" charset="0"/>
              </a:rPr>
              <a:t>al-Maliki </a:t>
            </a:r>
            <a:r>
              <a:rPr lang="en-US" sz="1400" b="1" i="1" dirty="0" smtClean="0">
                <a:solidFill>
                  <a:srgbClr val="000000"/>
                </a:solidFill>
                <a:cs typeface="Times New Roman" pitchFamily="18" charset="0"/>
              </a:rPr>
              <a:t>has </a:t>
            </a:r>
            <a:r>
              <a:rPr lang="en-US" sz="1400" b="1" i="1" dirty="0">
                <a:solidFill>
                  <a:srgbClr val="000000"/>
                </a:solidFill>
                <a:cs typeface="Times New Roman" pitchFamily="18" charset="0"/>
              </a:rPr>
              <a:t>too much power, just the right amount, or not enough power? </a:t>
            </a:r>
          </a:p>
        </p:txBody>
      </p:sp>
      <p:sp>
        <p:nvSpPr>
          <p:cNvPr id="9" name="AutoShape 6"/>
          <p:cNvSpPr>
            <a:spLocks noChangeArrowheads="1"/>
          </p:cNvSpPr>
          <p:nvPr/>
        </p:nvSpPr>
        <p:spPr bwMode="auto">
          <a:xfrm>
            <a:off x="200464" y="2232447"/>
            <a:ext cx="8437561" cy="510778"/>
          </a:xfrm>
          <a:prstGeom prst="roundRect">
            <a:avLst>
              <a:gd name="adj" fmla="val 16667"/>
            </a:avLst>
          </a:prstGeom>
          <a:solidFill>
            <a:srgbClr val="C0C0C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spcBef>
                <a:spcPct val="0"/>
              </a:spcBef>
            </a:pPr>
            <a:r>
              <a:rPr lang="en-US" sz="1200" b="1" i="1" u="sng" dirty="0">
                <a:latin typeface="Arial" pitchFamily="34" charset="0"/>
                <a:cs typeface="Arial" pitchFamily="34" charset="0"/>
              </a:rPr>
              <a:t>∆ </a:t>
            </a:r>
            <a:r>
              <a:rPr lang="en-US" sz="1200" b="1" i="1" u="sng" dirty="0" smtClean="0">
                <a:latin typeface="Arial" pitchFamily="34" charset="0"/>
                <a:cs typeface="Arial" pitchFamily="34" charset="0"/>
              </a:rPr>
              <a:t>too much</a:t>
            </a:r>
          </a:p>
          <a:p>
            <a:pPr>
              <a:spcBef>
                <a:spcPct val="0"/>
              </a:spcBef>
            </a:pPr>
            <a:r>
              <a:rPr lang="en-US" sz="1200" b="1" i="1" u="sng" dirty="0" smtClean="0">
                <a:latin typeface="Arial" pitchFamily="34" charset="0"/>
                <a:cs typeface="Arial" pitchFamily="34" charset="0"/>
              </a:rPr>
              <a:t>Mar. ’11</a:t>
            </a:r>
            <a:r>
              <a:rPr lang="en-US" sz="1200" b="1" i="1" dirty="0" smtClean="0">
                <a:latin typeface="Arial" pitchFamily="34" charset="0"/>
                <a:cs typeface="Arial" pitchFamily="34" charset="0"/>
              </a:rPr>
              <a:t>  </a:t>
            </a:r>
            <a:r>
              <a:rPr lang="en-US" sz="1800" b="1" dirty="0" smtClean="0">
                <a:latin typeface="Arial" pitchFamily="34" charset="0"/>
                <a:cs typeface="Arial" pitchFamily="34" charset="0"/>
              </a:rPr>
              <a:t>+10                         +5                          +6                         +43             </a:t>
            </a:r>
            <a:endParaRPr lang="en-US" sz="1800" b="1" dirty="0">
              <a:latin typeface="Arial" pitchFamily="34" charset="0"/>
              <a:cs typeface="Arial" pitchFamily="34" charset="0"/>
            </a:endParaRPr>
          </a:p>
        </p:txBody>
      </p:sp>
      <p:cxnSp>
        <p:nvCxnSpPr>
          <p:cNvPr id="5" name="Straight Connector 4"/>
          <p:cNvCxnSpPr/>
          <p:nvPr/>
        </p:nvCxnSpPr>
        <p:spPr>
          <a:xfrm flipV="1">
            <a:off x="2590800" y="2232447"/>
            <a:ext cx="0" cy="4120290"/>
          </a:xfrm>
          <a:prstGeom prst="line">
            <a:avLst/>
          </a:prstGeom>
          <a:ln/>
        </p:spPr>
        <p:style>
          <a:lnRef idx="3">
            <a:schemeClr val="dk1"/>
          </a:lnRef>
          <a:fillRef idx="0">
            <a:schemeClr val="dk1"/>
          </a:fillRef>
          <a:effectRef idx="2">
            <a:schemeClr val="dk1"/>
          </a:effectRef>
          <a:fontRef idx="minor">
            <a:schemeClr val="tx1"/>
          </a:fontRef>
        </p:style>
      </p:cxnSp>
      <p:cxnSp>
        <p:nvCxnSpPr>
          <p:cNvPr id="16" name="Straight Connector 15"/>
          <p:cNvCxnSpPr/>
          <p:nvPr/>
        </p:nvCxnSpPr>
        <p:spPr>
          <a:xfrm flipV="1">
            <a:off x="4524754" y="2232447"/>
            <a:ext cx="0" cy="412029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flipV="1">
            <a:off x="6505136" y="2232447"/>
            <a:ext cx="0" cy="4120289"/>
          </a:xfrm>
          <a:prstGeom prst="line">
            <a:avLst/>
          </a:prstGeom>
          <a:ln w="12700">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62823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991600" cy="457200"/>
          </a:xfrm>
        </p:spPr>
        <p:txBody>
          <a:bodyPr/>
          <a:lstStyle/>
          <a:p>
            <a:r>
              <a:rPr lang="en-US" dirty="0" smtClean="0"/>
              <a:t>Sunnis see Maliki as power-grabbing; lay blame</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1859071301"/>
              </p:ext>
            </p:extLst>
          </p:nvPr>
        </p:nvGraphicFramePr>
        <p:xfrm>
          <a:off x="19928" y="1988164"/>
          <a:ext cx="8915400" cy="4488836"/>
        </p:xfrm>
        <a:graphic>
          <a:graphicData uri="http://schemas.openxmlformats.org/drawingml/2006/chart">
            <c:chart xmlns:c="http://schemas.openxmlformats.org/drawingml/2006/chart" xmlns:r="http://schemas.openxmlformats.org/officeDocument/2006/relationships" r:id="rId2"/>
          </a:graphicData>
        </a:graphic>
      </p:graphicFrame>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32</a:t>
            </a:fld>
            <a:r>
              <a:rPr lang="en-US"/>
              <a:t> </a:t>
            </a:r>
          </a:p>
        </p:txBody>
      </p:sp>
      <p:sp>
        <p:nvSpPr>
          <p:cNvPr id="6" name="TextBox 1"/>
          <p:cNvSpPr txBox="1"/>
          <p:nvPr/>
        </p:nvSpPr>
        <p:spPr>
          <a:xfrm>
            <a:off x="228600" y="1842869"/>
            <a:ext cx="2133600" cy="1600200"/>
          </a:xfrm>
          <a:prstGeom prst="roundRect">
            <a:avLst/>
          </a:prstGeom>
          <a:solidFill>
            <a:srgbClr val="6DB33F"/>
          </a:solidFill>
          <a:effectLst/>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b="1" dirty="0" smtClean="0">
                <a:solidFill>
                  <a:schemeClr val="bg1"/>
                </a:solidFill>
              </a:rPr>
              <a:t>Statement 1: </a:t>
            </a:r>
            <a:r>
              <a:rPr lang="en-US" sz="1600" b="1" dirty="0">
                <a:solidFill>
                  <a:schemeClr val="bg1"/>
                </a:solidFill>
              </a:rPr>
              <a:t>As prime minister, </a:t>
            </a:r>
            <a:r>
              <a:rPr lang="en-US" sz="1600" b="1" dirty="0" err="1">
                <a:solidFill>
                  <a:schemeClr val="bg1"/>
                </a:solidFill>
              </a:rPr>
              <a:t>Nouri</a:t>
            </a:r>
            <a:r>
              <a:rPr lang="en-US" sz="1600" b="1" dirty="0">
                <a:solidFill>
                  <a:schemeClr val="bg1"/>
                </a:solidFill>
              </a:rPr>
              <a:t> al-Maliki's priority has been to </a:t>
            </a:r>
            <a:r>
              <a:rPr lang="en-US" sz="1600" b="1" dirty="0">
                <a:solidFill>
                  <a:srgbClr val="FFFF00"/>
                </a:solidFill>
              </a:rPr>
              <a:t>maintain order and security</a:t>
            </a:r>
            <a:r>
              <a:rPr lang="en-US" sz="1600" b="1" dirty="0">
                <a:solidFill>
                  <a:schemeClr val="bg1"/>
                </a:solidFill>
              </a:rPr>
              <a:t>.</a:t>
            </a:r>
          </a:p>
        </p:txBody>
      </p:sp>
      <p:sp>
        <p:nvSpPr>
          <p:cNvPr id="7" name="TextBox 1"/>
          <p:cNvSpPr txBox="1"/>
          <p:nvPr/>
        </p:nvSpPr>
        <p:spPr>
          <a:xfrm>
            <a:off x="2452468" y="1828800"/>
            <a:ext cx="2130552" cy="1600200"/>
          </a:xfrm>
          <a:prstGeom prst="roundRect">
            <a:avLst/>
          </a:prstGeom>
          <a:solidFill>
            <a:schemeClr val="bg1">
              <a:lumMod val="50000"/>
            </a:schemeClr>
          </a:solidFill>
          <a:ln>
            <a:noFill/>
          </a:ln>
          <a:effectLst/>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b="1" dirty="0">
                <a:solidFill>
                  <a:schemeClr val="bg1"/>
                </a:solidFill>
              </a:rPr>
              <a:t>Statement 2:  As prime minister, </a:t>
            </a:r>
            <a:r>
              <a:rPr lang="en-US" sz="1600" b="1" dirty="0" err="1">
                <a:solidFill>
                  <a:schemeClr val="bg1"/>
                </a:solidFill>
              </a:rPr>
              <a:t>Nouri</a:t>
            </a:r>
            <a:r>
              <a:rPr lang="en-US" sz="1600" b="1" dirty="0">
                <a:solidFill>
                  <a:schemeClr val="bg1"/>
                </a:solidFill>
              </a:rPr>
              <a:t> al-Maliki's priority has been to </a:t>
            </a:r>
            <a:r>
              <a:rPr lang="en-US" sz="1600" b="1" dirty="0">
                <a:solidFill>
                  <a:srgbClr val="FFFF00"/>
                </a:solidFill>
              </a:rPr>
              <a:t>consolidate his power</a:t>
            </a:r>
            <a:r>
              <a:rPr lang="en-US" sz="1600" b="1" dirty="0">
                <a:solidFill>
                  <a:schemeClr val="bg1"/>
                </a:solidFill>
              </a:rPr>
              <a:t>.</a:t>
            </a:r>
          </a:p>
        </p:txBody>
      </p:sp>
      <p:sp>
        <p:nvSpPr>
          <p:cNvPr id="8" name="AutoShape 4"/>
          <p:cNvSpPr>
            <a:spLocks noChangeArrowheads="1"/>
          </p:cNvSpPr>
          <p:nvPr/>
        </p:nvSpPr>
        <p:spPr bwMode="auto">
          <a:xfrm>
            <a:off x="438913" y="1497628"/>
            <a:ext cx="8171687"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I </a:t>
            </a:r>
            <a:r>
              <a:rPr lang="en-US" sz="1400" b="1" i="1" dirty="0"/>
              <a:t>want you to tell me which </a:t>
            </a:r>
            <a:r>
              <a:rPr lang="en-US" sz="1400" b="1" i="1" dirty="0" smtClean="0"/>
              <a:t>statement comes </a:t>
            </a:r>
            <a:r>
              <a:rPr lang="en-US" sz="1400" b="1" i="1" dirty="0"/>
              <a:t>closer to your point of view. </a:t>
            </a:r>
            <a:endParaRPr lang="en-US" sz="1400" b="1" i="1" dirty="0">
              <a:latin typeface="Arial" pitchFamily="34" charset="0"/>
              <a:cs typeface="Arial" pitchFamily="34" charset="0"/>
            </a:endParaRPr>
          </a:p>
        </p:txBody>
      </p:sp>
      <p:cxnSp>
        <p:nvCxnSpPr>
          <p:cNvPr id="13" name="Straight Connector 12"/>
          <p:cNvCxnSpPr/>
          <p:nvPr/>
        </p:nvCxnSpPr>
        <p:spPr>
          <a:xfrm flipV="1">
            <a:off x="3581400" y="3733800"/>
            <a:ext cx="0" cy="2590800"/>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14" name="TextBox 1"/>
          <p:cNvSpPr txBox="1"/>
          <p:nvPr/>
        </p:nvSpPr>
        <p:spPr>
          <a:xfrm>
            <a:off x="4750188" y="1828800"/>
            <a:ext cx="2130552" cy="1600200"/>
          </a:xfrm>
          <a:prstGeom prst="roundRect">
            <a:avLst/>
          </a:prstGeom>
          <a:solidFill>
            <a:srgbClr val="6DB33F"/>
          </a:solidFill>
          <a:effectLst/>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b="1" dirty="0" smtClean="0">
                <a:solidFill>
                  <a:schemeClr val="bg1"/>
                </a:solidFill>
              </a:rPr>
              <a:t>Statement 1: </a:t>
            </a:r>
            <a:r>
              <a:rPr lang="en-US" sz="1600" b="1" dirty="0">
                <a:solidFill>
                  <a:srgbClr val="FFFF00"/>
                </a:solidFill>
              </a:rPr>
              <a:t>Members of parliament </a:t>
            </a:r>
            <a:r>
              <a:rPr lang="en-US" sz="1600" b="1" dirty="0">
                <a:solidFill>
                  <a:schemeClr val="bg1"/>
                </a:solidFill>
              </a:rPr>
              <a:t>are more to blame for the current political crisis</a:t>
            </a:r>
            <a:r>
              <a:rPr lang="en-US" sz="1600" b="1" dirty="0" smtClean="0">
                <a:solidFill>
                  <a:schemeClr val="bg1"/>
                </a:solidFill>
              </a:rPr>
              <a:t>.</a:t>
            </a:r>
            <a:endParaRPr lang="en-US" sz="1600" b="1" dirty="0">
              <a:solidFill>
                <a:schemeClr val="bg1"/>
              </a:solidFill>
            </a:endParaRPr>
          </a:p>
        </p:txBody>
      </p:sp>
      <p:sp>
        <p:nvSpPr>
          <p:cNvPr id="16" name="TextBox 1"/>
          <p:cNvSpPr txBox="1"/>
          <p:nvPr/>
        </p:nvSpPr>
        <p:spPr>
          <a:xfrm>
            <a:off x="6940060" y="1828800"/>
            <a:ext cx="2130552" cy="1600200"/>
          </a:xfrm>
          <a:prstGeom prst="roundRect">
            <a:avLst/>
          </a:prstGeom>
          <a:solidFill>
            <a:schemeClr val="bg1">
              <a:lumMod val="50000"/>
            </a:schemeClr>
          </a:solidFill>
          <a:ln>
            <a:noFill/>
          </a:ln>
          <a:effectLst/>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b="1" dirty="0">
                <a:solidFill>
                  <a:schemeClr val="bg1"/>
                </a:solidFill>
              </a:rPr>
              <a:t>Statement 2:  </a:t>
            </a:r>
          </a:p>
          <a:p>
            <a:r>
              <a:rPr lang="en-US" sz="1600" b="1" dirty="0">
                <a:solidFill>
                  <a:srgbClr val="FFFF00"/>
                </a:solidFill>
              </a:rPr>
              <a:t>Prime Minister al-Maliki </a:t>
            </a:r>
            <a:r>
              <a:rPr lang="en-US" sz="1600" b="1" dirty="0">
                <a:solidFill>
                  <a:schemeClr val="bg1"/>
                </a:solidFill>
              </a:rPr>
              <a:t>is more to blame for the current political crisis.</a:t>
            </a:r>
          </a:p>
        </p:txBody>
      </p:sp>
      <p:cxnSp>
        <p:nvCxnSpPr>
          <p:cNvPr id="9" name="Straight Connector 8"/>
          <p:cNvCxnSpPr/>
          <p:nvPr/>
        </p:nvCxnSpPr>
        <p:spPr>
          <a:xfrm>
            <a:off x="4662268" y="1828800"/>
            <a:ext cx="0" cy="487680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2528668" y="3733800"/>
            <a:ext cx="0" cy="259080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9" name="Straight Connector 18"/>
          <p:cNvCxnSpPr/>
          <p:nvPr/>
        </p:nvCxnSpPr>
        <p:spPr>
          <a:xfrm flipV="1">
            <a:off x="1461868" y="3733800"/>
            <a:ext cx="0" cy="2590800"/>
          </a:xfrm>
          <a:prstGeom prst="line">
            <a:avLst/>
          </a:prstGeom>
          <a:ln w="19050">
            <a:prstDash val="solid"/>
          </a:ln>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flipV="1">
            <a:off x="7854460" y="3705664"/>
            <a:ext cx="0" cy="259080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flipV="1">
            <a:off x="6801728" y="3705664"/>
            <a:ext cx="0" cy="259080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22" name="Straight Connector 21"/>
          <p:cNvCxnSpPr/>
          <p:nvPr/>
        </p:nvCxnSpPr>
        <p:spPr>
          <a:xfrm flipV="1">
            <a:off x="5729068" y="3705664"/>
            <a:ext cx="0" cy="2590800"/>
          </a:xfrm>
          <a:prstGeom prst="line">
            <a:avLst/>
          </a:prstGeom>
          <a:ln w="19050">
            <a:prstDash val="solid"/>
          </a:ln>
        </p:spPr>
        <p:style>
          <a:lnRef idx="1">
            <a:schemeClr val="dk1"/>
          </a:lnRef>
          <a:fillRef idx="0">
            <a:schemeClr val="dk1"/>
          </a:fillRef>
          <a:effectRef idx="0">
            <a:schemeClr val="dk1"/>
          </a:effectRef>
          <a:fontRef idx="minor">
            <a:schemeClr val="tx1"/>
          </a:fontRef>
        </p:style>
      </p:cxnSp>
      <p:sp>
        <p:nvSpPr>
          <p:cNvPr id="17" name="Oval 16"/>
          <p:cNvSpPr/>
          <p:nvPr/>
        </p:nvSpPr>
        <p:spPr>
          <a:xfrm>
            <a:off x="2590800" y="5867400"/>
            <a:ext cx="990600" cy="6858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6858000" y="5867400"/>
            <a:ext cx="990600" cy="6858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38627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Straight Connector 26"/>
          <p:cNvCxnSpPr/>
          <p:nvPr/>
        </p:nvCxnSpPr>
        <p:spPr>
          <a:xfrm flipV="1">
            <a:off x="2895600" y="2667000"/>
            <a:ext cx="0" cy="3810000"/>
          </a:xfrm>
          <a:prstGeom prst="line">
            <a:avLst/>
          </a:prstGeom>
          <a:ln w="19050">
            <a:prstDash val="dash"/>
          </a:ln>
        </p:spPr>
        <p:style>
          <a:lnRef idx="1">
            <a:schemeClr val="dk1"/>
          </a:lnRef>
          <a:fillRef idx="0">
            <a:schemeClr val="dk1"/>
          </a:fillRef>
          <a:effectRef idx="0">
            <a:schemeClr val="dk1"/>
          </a:effectRef>
          <a:fontRef idx="minor">
            <a:schemeClr val="tx1"/>
          </a:fontRef>
        </p:style>
      </p:cxnSp>
      <p:graphicFrame>
        <p:nvGraphicFramePr>
          <p:cNvPr id="5" name="Content Placeholder 3"/>
          <p:cNvGraphicFramePr>
            <a:graphicFrameLocks/>
          </p:cNvGraphicFramePr>
          <p:nvPr>
            <p:extLst>
              <p:ext uri="{D42A27DB-BD31-4B8C-83A1-F6EECF244321}">
                <p14:modId xmlns:p14="http://schemas.microsoft.com/office/powerpoint/2010/main" val="2932229980"/>
              </p:ext>
            </p:extLst>
          </p:nvPr>
        </p:nvGraphicFramePr>
        <p:xfrm>
          <a:off x="457200" y="1460611"/>
          <a:ext cx="8171687" cy="5321188"/>
        </p:xfrm>
        <a:graphic>
          <a:graphicData uri="http://schemas.openxmlformats.org/drawingml/2006/chart">
            <c:chart xmlns:c="http://schemas.openxmlformats.org/drawingml/2006/chart" xmlns:r="http://schemas.openxmlformats.org/officeDocument/2006/relationships" r:id="rId3"/>
          </a:graphicData>
        </a:graphic>
      </p:graphicFrame>
      <p:cxnSp>
        <p:nvCxnSpPr>
          <p:cNvPr id="10" name="Straight Connector 9"/>
          <p:cNvCxnSpPr/>
          <p:nvPr/>
        </p:nvCxnSpPr>
        <p:spPr>
          <a:xfrm flipV="1">
            <a:off x="4800600" y="2395954"/>
            <a:ext cx="0" cy="4207904"/>
          </a:xfrm>
          <a:prstGeom prst="line">
            <a:avLst/>
          </a:prstGeom>
          <a:ln w="28575">
            <a:prstDash val="dash"/>
          </a:ln>
        </p:spPr>
        <p:style>
          <a:lnRef idx="1">
            <a:schemeClr val="dk1"/>
          </a:lnRef>
          <a:fillRef idx="0">
            <a:schemeClr val="dk1"/>
          </a:fillRef>
          <a:effectRef idx="0">
            <a:schemeClr val="dk1"/>
          </a:effectRef>
          <a:fontRef idx="minor">
            <a:schemeClr val="tx1"/>
          </a:fontRef>
        </p:style>
      </p:cxnSp>
      <p:sp>
        <p:nvSpPr>
          <p:cNvPr id="2" name="Title 1"/>
          <p:cNvSpPr>
            <a:spLocks noGrp="1"/>
          </p:cNvSpPr>
          <p:nvPr>
            <p:ph type="title"/>
          </p:nvPr>
        </p:nvSpPr>
        <p:spPr>
          <a:xfrm>
            <a:off x="304800" y="914401"/>
            <a:ext cx="9144000" cy="533400"/>
          </a:xfrm>
        </p:spPr>
        <p:txBody>
          <a:bodyPr/>
          <a:lstStyle/>
          <a:p>
            <a:r>
              <a:rPr lang="en-US" dirty="0" smtClean="0"/>
              <a:t>Sunnis see Maliki interested in power, acting like dictator</a:t>
            </a:r>
            <a:endParaRPr lang="en-US" dirty="0"/>
          </a:p>
        </p:txBody>
      </p:sp>
      <p:sp>
        <p:nvSpPr>
          <p:cNvPr id="6"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dirty="0"/>
              <a:t>Page </a:t>
            </a:r>
            <a:fld id="{0EC83A09-1F5E-494F-BD1C-2840B4A5C6D8}" type="slidenum">
              <a:rPr lang="en-US"/>
              <a:pPr>
                <a:defRPr/>
              </a:pPr>
              <a:t>33</a:t>
            </a:fld>
            <a:r>
              <a:rPr lang="en-US" dirty="0"/>
              <a:t> </a:t>
            </a:r>
          </a:p>
        </p:txBody>
      </p:sp>
      <p:sp>
        <p:nvSpPr>
          <p:cNvPr id="9" name="AutoShape 4"/>
          <p:cNvSpPr>
            <a:spLocks noChangeArrowheads="1"/>
          </p:cNvSpPr>
          <p:nvPr/>
        </p:nvSpPr>
        <p:spPr bwMode="auto">
          <a:xfrm>
            <a:off x="457200" y="1460611"/>
            <a:ext cx="8171687" cy="476726"/>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spcBef>
                <a:spcPct val="0"/>
              </a:spcBef>
              <a:buNone/>
            </a:pPr>
            <a:r>
              <a:rPr lang="en-US" sz="1400" b="1" i="1" dirty="0" smtClean="0">
                <a:latin typeface="+mj-lt"/>
              </a:rPr>
              <a:t>For </a:t>
            </a:r>
            <a:r>
              <a:rPr lang="en-US" sz="1400" b="1" i="1" dirty="0">
                <a:latin typeface="+mj-lt"/>
              </a:rPr>
              <a:t>each one please tell me which political leader the phrase best describes: </a:t>
            </a:r>
            <a:r>
              <a:rPr lang="en-US" sz="1400" b="1" i="1" dirty="0" err="1" smtClean="0">
                <a:latin typeface="+mj-lt"/>
              </a:rPr>
              <a:t>Nouri</a:t>
            </a:r>
            <a:r>
              <a:rPr lang="en-US" sz="1400" b="1" i="1" dirty="0" smtClean="0">
                <a:latin typeface="+mj-lt"/>
              </a:rPr>
              <a:t> </a:t>
            </a:r>
            <a:r>
              <a:rPr lang="en-US" sz="1400" b="1" i="1" dirty="0">
                <a:latin typeface="+mj-lt"/>
              </a:rPr>
              <a:t>al-Maliki; </a:t>
            </a:r>
            <a:r>
              <a:rPr lang="en-US" sz="1400" b="1" i="1" dirty="0" err="1">
                <a:latin typeface="+mj-lt"/>
              </a:rPr>
              <a:t>Ayad</a:t>
            </a:r>
            <a:r>
              <a:rPr lang="en-US" sz="1400" b="1" i="1" dirty="0">
                <a:latin typeface="+mj-lt"/>
              </a:rPr>
              <a:t> </a:t>
            </a:r>
            <a:r>
              <a:rPr lang="en-US" sz="1400" b="1" i="1" dirty="0" err="1">
                <a:latin typeface="+mj-lt"/>
              </a:rPr>
              <a:t>Allawi</a:t>
            </a:r>
            <a:r>
              <a:rPr lang="en-US" sz="1400" b="1" i="1" dirty="0">
                <a:latin typeface="+mj-lt"/>
              </a:rPr>
              <a:t>; </a:t>
            </a:r>
            <a:r>
              <a:rPr lang="en-US" sz="1400" b="1" i="1" dirty="0" err="1">
                <a:latin typeface="+mj-lt"/>
              </a:rPr>
              <a:t>Ammar</a:t>
            </a:r>
            <a:r>
              <a:rPr lang="en-US" sz="1400" b="1" i="1" dirty="0">
                <a:latin typeface="+mj-lt"/>
              </a:rPr>
              <a:t> al-Hakim; or </a:t>
            </a:r>
            <a:r>
              <a:rPr lang="en-US" sz="1400" b="1" i="1" dirty="0" err="1">
                <a:latin typeface="+mj-lt"/>
              </a:rPr>
              <a:t>Muqtada</a:t>
            </a:r>
            <a:r>
              <a:rPr lang="en-US" sz="1400" b="1" i="1" dirty="0">
                <a:latin typeface="+mj-lt"/>
              </a:rPr>
              <a:t> al-Sadr</a:t>
            </a:r>
            <a:r>
              <a:rPr lang="en-US" sz="1400" b="1" i="1" dirty="0" smtClean="0">
                <a:latin typeface="+mj-lt"/>
              </a:rPr>
              <a:t>?  (NON-NORTH ONLY)</a:t>
            </a:r>
            <a:endParaRPr lang="en-US" sz="1400" b="1" i="1" dirty="0">
              <a:latin typeface="+mj-lt"/>
              <a:cs typeface="Arial" pitchFamily="34" charset="0"/>
            </a:endParaRPr>
          </a:p>
        </p:txBody>
      </p:sp>
      <p:sp>
        <p:nvSpPr>
          <p:cNvPr id="11" name="TextBox 3"/>
          <p:cNvSpPr txBox="1"/>
          <p:nvPr/>
        </p:nvSpPr>
        <p:spPr>
          <a:xfrm>
            <a:off x="1143000" y="2369403"/>
            <a:ext cx="3552443" cy="830997"/>
          </a:xfrm>
          <a:prstGeom prst="rect">
            <a:avLst/>
          </a:prstGeom>
          <a:solidFill>
            <a:srgbClr val="FFFF0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600" b="1" dirty="0" smtClean="0"/>
              <a:t>More interested in preserving his own power than helping the people</a:t>
            </a:r>
            <a:endParaRPr lang="en-US" sz="1600" b="1" dirty="0"/>
          </a:p>
        </p:txBody>
      </p:sp>
      <p:sp>
        <p:nvSpPr>
          <p:cNvPr id="12" name="TextBox 3"/>
          <p:cNvSpPr txBox="1"/>
          <p:nvPr/>
        </p:nvSpPr>
        <p:spPr>
          <a:xfrm>
            <a:off x="5105400" y="2557046"/>
            <a:ext cx="3142486" cy="338554"/>
          </a:xfrm>
          <a:prstGeom prst="rect">
            <a:avLst/>
          </a:prstGeom>
          <a:solidFill>
            <a:srgbClr val="FFFF0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600" b="1" dirty="0" smtClean="0"/>
              <a:t>Acting like a dictator</a:t>
            </a:r>
          </a:p>
        </p:txBody>
      </p:sp>
    </p:spTree>
    <p:extLst>
      <p:ext uri="{BB962C8B-B14F-4D97-AF65-F5344CB8AC3E}">
        <p14:creationId xmlns:p14="http://schemas.microsoft.com/office/powerpoint/2010/main" val="26147461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3"/>
          <p:cNvGraphicFramePr>
            <a:graphicFrameLocks/>
          </p:cNvGraphicFramePr>
          <p:nvPr>
            <p:extLst>
              <p:ext uri="{D42A27DB-BD31-4B8C-83A1-F6EECF244321}">
                <p14:modId xmlns:p14="http://schemas.microsoft.com/office/powerpoint/2010/main" val="2958575221"/>
              </p:ext>
            </p:extLst>
          </p:nvPr>
        </p:nvGraphicFramePr>
        <p:xfrm>
          <a:off x="152400" y="1769113"/>
          <a:ext cx="8702042" cy="4822292"/>
        </p:xfrm>
        <a:graphic>
          <a:graphicData uri="http://schemas.openxmlformats.org/drawingml/2006/chart">
            <c:chart xmlns:c="http://schemas.openxmlformats.org/drawingml/2006/chart" xmlns:r="http://schemas.openxmlformats.org/officeDocument/2006/relationships" r:id="rId3"/>
          </a:graphicData>
        </a:graphic>
      </p:graphicFrame>
      <p:cxnSp>
        <p:nvCxnSpPr>
          <p:cNvPr id="15" name="Straight Connector 14"/>
          <p:cNvCxnSpPr/>
          <p:nvPr/>
        </p:nvCxnSpPr>
        <p:spPr>
          <a:xfrm flipV="1">
            <a:off x="7696200" y="2979003"/>
            <a:ext cx="0" cy="3328416"/>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flipV="1">
            <a:off x="3733800" y="2969232"/>
            <a:ext cx="0" cy="3328416"/>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flipV="1">
            <a:off x="2743200" y="2969232"/>
            <a:ext cx="0" cy="3328416"/>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34</a:t>
            </a:fld>
            <a:r>
              <a:rPr lang="en-US"/>
              <a:t> </a:t>
            </a:r>
          </a:p>
        </p:txBody>
      </p:sp>
      <p:cxnSp>
        <p:nvCxnSpPr>
          <p:cNvPr id="11" name="Straight Connector 10"/>
          <p:cNvCxnSpPr/>
          <p:nvPr/>
        </p:nvCxnSpPr>
        <p:spPr>
          <a:xfrm flipV="1">
            <a:off x="4724400" y="2243019"/>
            <a:ext cx="0" cy="4614981"/>
          </a:xfrm>
          <a:prstGeom prst="line">
            <a:avLst/>
          </a:prstGeom>
          <a:ln w="47625"/>
        </p:spPr>
        <p:style>
          <a:lnRef idx="1">
            <a:schemeClr val="dk1"/>
          </a:lnRef>
          <a:fillRef idx="0">
            <a:schemeClr val="dk1"/>
          </a:fillRef>
          <a:effectRef idx="0">
            <a:schemeClr val="dk1"/>
          </a:effectRef>
          <a:fontRef idx="minor">
            <a:schemeClr val="tx1"/>
          </a:fontRef>
        </p:style>
      </p:cxnSp>
      <p:sp>
        <p:nvSpPr>
          <p:cNvPr id="16" name="Title 1"/>
          <p:cNvSpPr>
            <a:spLocks noGrp="1"/>
          </p:cNvSpPr>
          <p:nvPr>
            <p:ph type="title"/>
          </p:nvPr>
        </p:nvSpPr>
        <p:spPr>
          <a:xfrm>
            <a:off x="457200" y="914400"/>
            <a:ext cx="8686800" cy="381000"/>
          </a:xfrm>
        </p:spPr>
        <p:txBody>
          <a:bodyPr/>
          <a:lstStyle/>
          <a:p>
            <a:r>
              <a:rPr lang="en-US" dirty="0" err="1" smtClean="0"/>
              <a:t>Hashemi</a:t>
            </a:r>
            <a:r>
              <a:rPr lang="en-US" dirty="0" smtClean="0"/>
              <a:t> case divisive; contributes to Sunni concern</a:t>
            </a:r>
            <a:endParaRPr lang="en-US" dirty="0"/>
          </a:p>
        </p:txBody>
      </p:sp>
      <p:sp>
        <p:nvSpPr>
          <p:cNvPr id="17" name="AutoShape 4"/>
          <p:cNvSpPr>
            <a:spLocks noChangeArrowheads="1"/>
          </p:cNvSpPr>
          <p:nvPr/>
        </p:nvSpPr>
        <p:spPr bwMode="auto">
          <a:xfrm>
            <a:off x="457201" y="1537186"/>
            <a:ext cx="8077200"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For </a:t>
            </a:r>
            <a:r>
              <a:rPr lang="en-US" sz="1400" b="1" i="1" dirty="0"/>
              <a:t>each one, please tell me whether you approve or disapprove of that event. </a:t>
            </a:r>
            <a:endParaRPr lang="en-US" sz="1400" b="1" i="1" dirty="0">
              <a:latin typeface="Arial" pitchFamily="34" charset="0"/>
              <a:cs typeface="Arial" pitchFamily="34" charset="0"/>
            </a:endParaRPr>
          </a:p>
        </p:txBody>
      </p:sp>
      <p:cxnSp>
        <p:nvCxnSpPr>
          <p:cNvPr id="12" name="Straight Connector 11"/>
          <p:cNvCxnSpPr/>
          <p:nvPr/>
        </p:nvCxnSpPr>
        <p:spPr>
          <a:xfrm flipV="1">
            <a:off x="1752600" y="2971800"/>
            <a:ext cx="0" cy="3327020"/>
          </a:xfrm>
          <a:prstGeom prst="line">
            <a:avLst/>
          </a:prstGeom>
          <a:ln w="31750"/>
        </p:spPr>
        <p:style>
          <a:lnRef idx="1">
            <a:schemeClr val="dk1"/>
          </a:lnRef>
          <a:fillRef idx="0">
            <a:schemeClr val="dk1"/>
          </a:fillRef>
          <a:effectRef idx="0">
            <a:schemeClr val="dk1"/>
          </a:effectRef>
          <a:fontRef idx="minor">
            <a:schemeClr val="tx1"/>
          </a:fontRef>
        </p:style>
      </p:cxnSp>
      <p:cxnSp>
        <p:nvCxnSpPr>
          <p:cNvPr id="18" name="Straight Connector 17"/>
          <p:cNvCxnSpPr/>
          <p:nvPr/>
        </p:nvCxnSpPr>
        <p:spPr>
          <a:xfrm flipV="1">
            <a:off x="5715000" y="2977660"/>
            <a:ext cx="0" cy="3328416"/>
          </a:xfrm>
          <a:prstGeom prst="line">
            <a:avLst/>
          </a:prstGeom>
          <a:ln w="31750"/>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flipV="1">
            <a:off x="6705600" y="2985868"/>
            <a:ext cx="0" cy="3328416"/>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22" name="TextBox 3"/>
          <p:cNvSpPr txBox="1"/>
          <p:nvPr/>
        </p:nvSpPr>
        <p:spPr>
          <a:xfrm>
            <a:off x="4879366" y="2296180"/>
            <a:ext cx="3841430" cy="523220"/>
          </a:xfrm>
          <a:prstGeom prst="rect">
            <a:avLst/>
          </a:prstGeom>
          <a:solidFill>
            <a:srgbClr val="FFFF0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smtClean="0"/>
              <a:t>Kurdish leaders allowing Vice President </a:t>
            </a:r>
          </a:p>
          <a:p>
            <a:pPr algn="ctr"/>
            <a:r>
              <a:rPr lang="en-US" sz="1400" b="1" dirty="0" err="1" smtClean="0"/>
              <a:t>Tareq</a:t>
            </a:r>
            <a:r>
              <a:rPr lang="en-US" sz="1400" b="1" dirty="0" smtClean="0"/>
              <a:t> al-</a:t>
            </a:r>
            <a:r>
              <a:rPr lang="en-US" sz="1400" b="1" dirty="0" err="1" smtClean="0"/>
              <a:t>Hashemi</a:t>
            </a:r>
            <a:r>
              <a:rPr lang="en-US" sz="1400" b="1" dirty="0" smtClean="0"/>
              <a:t> to stay in Kurdistan</a:t>
            </a:r>
            <a:endParaRPr lang="en-US" sz="1400" b="1" dirty="0"/>
          </a:p>
        </p:txBody>
      </p:sp>
      <p:sp>
        <p:nvSpPr>
          <p:cNvPr id="23" name="TextBox 3"/>
          <p:cNvSpPr txBox="1"/>
          <p:nvPr/>
        </p:nvSpPr>
        <p:spPr>
          <a:xfrm>
            <a:off x="724316" y="2296180"/>
            <a:ext cx="3841429" cy="523220"/>
          </a:xfrm>
          <a:prstGeom prst="rect">
            <a:avLst/>
          </a:prstGeom>
          <a:solidFill>
            <a:srgbClr val="FFFF0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smtClean="0"/>
              <a:t>Filing charges against Vice President </a:t>
            </a:r>
          </a:p>
          <a:p>
            <a:pPr algn="ctr"/>
            <a:r>
              <a:rPr lang="en-US" sz="1400" b="1" dirty="0" err="1" smtClean="0"/>
              <a:t>Tareq</a:t>
            </a:r>
            <a:r>
              <a:rPr lang="en-US" sz="1400" b="1" dirty="0" smtClean="0"/>
              <a:t> al-</a:t>
            </a:r>
            <a:r>
              <a:rPr lang="en-US" sz="1400" b="1" dirty="0" err="1" smtClean="0"/>
              <a:t>Hashemi</a:t>
            </a:r>
            <a:endParaRPr lang="en-US" sz="1400" b="1" dirty="0"/>
          </a:p>
        </p:txBody>
      </p:sp>
      <p:sp>
        <p:nvSpPr>
          <p:cNvPr id="19" name="Oval 18"/>
          <p:cNvSpPr/>
          <p:nvPr/>
        </p:nvSpPr>
        <p:spPr>
          <a:xfrm>
            <a:off x="3200400" y="3352789"/>
            <a:ext cx="510743" cy="457211"/>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p>
        </p:txBody>
      </p:sp>
      <p:sp>
        <p:nvSpPr>
          <p:cNvPr id="20" name="Oval 19"/>
          <p:cNvSpPr/>
          <p:nvPr/>
        </p:nvSpPr>
        <p:spPr>
          <a:xfrm>
            <a:off x="6705600" y="3505189"/>
            <a:ext cx="510743" cy="457211"/>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354110370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3"/>
          <p:cNvGraphicFramePr>
            <a:graphicFrameLocks/>
          </p:cNvGraphicFramePr>
          <p:nvPr>
            <p:extLst>
              <p:ext uri="{D42A27DB-BD31-4B8C-83A1-F6EECF244321}">
                <p14:modId xmlns:p14="http://schemas.microsoft.com/office/powerpoint/2010/main" val="3051578814"/>
              </p:ext>
            </p:extLst>
          </p:nvPr>
        </p:nvGraphicFramePr>
        <p:xfrm>
          <a:off x="76200" y="1654708"/>
          <a:ext cx="8478393" cy="4822292"/>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35</a:t>
            </a:fld>
            <a:r>
              <a:rPr lang="en-US"/>
              <a:t> </a:t>
            </a:r>
          </a:p>
        </p:txBody>
      </p:sp>
      <p:cxnSp>
        <p:nvCxnSpPr>
          <p:cNvPr id="13" name="Straight Connector 12"/>
          <p:cNvCxnSpPr/>
          <p:nvPr/>
        </p:nvCxnSpPr>
        <p:spPr>
          <a:xfrm flipV="1">
            <a:off x="4495800" y="2514600"/>
            <a:ext cx="0" cy="3791244"/>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flipV="1">
            <a:off x="6477000" y="2514600"/>
            <a:ext cx="0" cy="3810000"/>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16" name="Title 1"/>
          <p:cNvSpPr>
            <a:spLocks noGrp="1"/>
          </p:cNvSpPr>
          <p:nvPr>
            <p:ph type="title"/>
          </p:nvPr>
        </p:nvSpPr>
        <p:spPr>
          <a:xfrm>
            <a:off x="457200" y="914400"/>
            <a:ext cx="8686800" cy="381000"/>
          </a:xfrm>
        </p:spPr>
        <p:txBody>
          <a:bodyPr/>
          <a:lstStyle/>
          <a:p>
            <a:r>
              <a:rPr lang="en-US" dirty="0" smtClean="0"/>
              <a:t>Most </a:t>
            </a:r>
            <a:r>
              <a:rPr lang="en-US" dirty="0"/>
              <a:t>S</a:t>
            </a:r>
            <a:r>
              <a:rPr lang="en-US" dirty="0" smtClean="0"/>
              <a:t>unnis see judicial independence worsening</a:t>
            </a:r>
            <a:endParaRPr lang="en-US" dirty="0"/>
          </a:p>
        </p:txBody>
      </p:sp>
      <p:sp>
        <p:nvSpPr>
          <p:cNvPr id="17" name="AutoShape 4"/>
          <p:cNvSpPr>
            <a:spLocks noChangeArrowheads="1"/>
          </p:cNvSpPr>
          <p:nvPr/>
        </p:nvSpPr>
        <p:spPr bwMode="auto">
          <a:xfrm>
            <a:off x="457201" y="1475936"/>
            <a:ext cx="8077200"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Please </a:t>
            </a:r>
            <a:r>
              <a:rPr lang="en-US" sz="1400" b="1" i="1" dirty="0"/>
              <a:t>tell me if you think this issue is getting better or worse in Iraq</a:t>
            </a:r>
            <a:r>
              <a:rPr lang="en-US" sz="1400" b="1" i="1" dirty="0" smtClean="0"/>
              <a:t>. </a:t>
            </a:r>
            <a:endParaRPr lang="en-US" sz="1400" b="1" i="1" dirty="0">
              <a:latin typeface="Arial" pitchFamily="34" charset="0"/>
              <a:cs typeface="Arial" pitchFamily="34" charset="0"/>
            </a:endParaRPr>
          </a:p>
        </p:txBody>
      </p:sp>
      <p:sp>
        <p:nvSpPr>
          <p:cNvPr id="12" name="TextBox 3"/>
          <p:cNvSpPr txBox="1"/>
          <p:nvPr/>
        </p:nvSpPr>
        <p:spPr>
          <a:xfrm>
            <a:off x="2274280" y="1752600"/>
            <a:ext cx="4549724" cy="276999"/>
          </a:xfrm>
          <a:prstGeom prst="rect">
            <a:avLst/>
          </a:prstGeom>
          <a:solidFill>
            <a:srgbClr val="FFFF0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75000"/>
              </a:lnSpc>
              <a:spcBef>
                <a:spcPct val="0"/>
              </a:spcBef>
              <a:buNone/>
            </a:pPr>
            <a:r>
              <a:rPr lang="en-US" sz="1600" b="1" dirty="0"/>
              <a:t>Independence of Iraq’s judges and courts</a:t>
            </a:r>
            <a:endParaRPr lang="en-US" sz="1600" b="1" dirty="0">
              <a:latin typeface="Arial" pitchFamily="34" charset="0"/>
              <a:cs typeface="Arial" pitchFamily="34" charset="0"/>
            </a:endParaRPr>
          </a:p>
        </p:txBody>
      </p:sp>
      <p:cxnSp>
        <p:nvCxnSpPr>
          <p:cNvPr id="18" name="Straight Connector 17"/>
          <p:cNvCxnSpPr/>
          <p:nvPr/>
        </p:nvCxnSpPr>
        <p:spPr>
          <a:xfrm flipV="1">
            <a:off x="2590800" y="2529840"/>
            <a:ext cx="25516" cy="379476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5116997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991600" cy="457200"/>
          </a:xfrm>
        </p:spPr>
        <p:txBody>
          <a:bodyPr/>
          <a:lstStyle/>
          <a:p>
            <a:r>
              <a:rPr lang="en-US" dirty="0" smtClean="0"/>
              <a:t>Sunnis skeptical about Iraq’s democratic credentials</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2140997172"/>
              </p:ext>
            </p:extLst>
          </p:nvPr>
        </p:nvGraphicFramePr>
        <p:xfrm>
          <a:off x="76200" y="1988164"/>
          <a:ext cx="8478393" cy="4488836"/>
        </p:xfrm>
        <a:graphic>
          <a:graphicData uri="http://schemas.openxmlformats.org/drawingml/2006/chart">
            <c:chart xmlns:c="http://schemas.openxmlformats.org/drawingml/2006/chart" xmlns:r="http://schemas.openxmlformats.org/officeDocument/2006/relationships" r:id="rId2"/>
          </a:graphicData>
        </a:graphic>
      </p:graphicFrame>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36</a:t>
            </a:fld>
            <a:r>
              <a:rPr lang="en-US"/>
              <a:t> </a:t>
            </a:r>
          </a:p>
        </p:txBody>
      </p:sp>
      <p:sp>
        <p:nvSpPr>
          <p:cNvPr id="6" name="TextBox 1"/>
          <p:cNvSpPr txBox="1"/>
          <p:nvPr/>
        </p:nvSpPr>
        <p:spPr>
          <a:xfrm>
            <a:off x="304800" y="1828800"/>
            <a:ext cx="4043440" cy="1044893"/>
          </a:xfrm>
          <a:prstGeom prst="roundRect">
            <a:avLst/>
          </a:prstGeom>
          <a:solidFill>
            <a:srgbClr val="6DB33F"/>
          </a:solidFill>
          <a:effectLst/>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b="1" dirty="0" smtClean="0">
                <a:solidFill>
                  <a:schemeClr val="bg1"/>
                </a:solidFill>
              </a:rPr>
              <a:t>Statement 1: </a:t>
            </a:r>
            <a:r>
              <a:rPr lang="en-US" sz="1800" b="1" dirty="0">
                <a:solidFill>
                  <a:schemeClr val="bg1"/>
                </a:solidFill>
              </a:rPr>
              <a:t>Iraq today is a real democracy.</a:t>
            </a:r>
          </a:p>
        </p:txBody>
      </p:sp>
      <p:sp>
        <p:nvSpPr>
          <p:cNvPr id="7" name="TextBox 1"/>
          <p:cNvSpPr txBox="1"/>
          <p:nvPr/>
        </p:nvSpPr>
        <p:spPr>
          <a:xfrm>
            <a:off x="4524756" y="1828800"/>
            <a:ext cx="4262360" cy="1042955"/>
          </a:xfrm>
          <a:prstGeom prst="roundRect">
            <a:avLst/>
          </a:prstGeom>
          <a:solidFill>
            <a:schemeClr val="bg1">
              <a:lumMod val="50000"/>
            </a:schemeClr>
          </a:solidFill>
          <a:ln>
            <a:noFill/>
          </a:ln>
          <a:effectLst/>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b="1" dirty="0" smtClean="0">
                <a:solidFill>
                  <a:schemeClr val="bg1"/>
                </a:solidFill>
              </a:rPr>
              <a:t>Statement 2: </a:t>
            </a:r>
            <a:r>
              <a:rPr lang="en-US" sz="1800" b="1" dirty="0">
                <a:solidFill>
                  <a:schemeClr val="bg1"/>
                </a:solidFill>
              </a:rPr>
              <a:t> Iraq today is not a real democracy.</a:t>
            </a:r>
          </a:p>
        </p:txBody>
      </p:sp>
      <p:sp>
        <p:nvSpPr>
          <p:cNvPr id="8" name="AutoShape 4"/>
          <p:cNvSpPr>
            <a:spLocks noChangeArrowheads="1"/>
          </p:cNvSpPr>
          <p:nvPr/>
        </p:nvSpPr>
        <p:spPr bwMode="auto">
          <a:xfrm>
            <a:off x="438913" y="1497628"/>
            <a:ext cx="8171687"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I </a:t>
            </a:r>
            <a:r>
              <a:rPr lang="en-US" sz="1400" b="1" i="1" dirty="0"/>
              <a:t>want you to tell me which </a:t>
            </a:r>
            <a:r>
              <a:rPr lang="en-US" sz="1400" b="1" i="1" dirty="0" smtClean="0"/>
              <a:t>statement comes </a:t>
            </a:r>
            <a:r>
              <a:rPr lang="en-US" sz="1400" b="1" i="1" dirty="0"/>
              <a:t>closer to your point of view. </a:t>
            </a:r>
            <a:endParaRPr lang="en-US" sz="1400" b="1" i="1" dirty="0">
              <a:latin typeface="Arial" pitchFamily="34" charset="0"/>
              <a:cs typeface="Arial" pitchFamily="34" charset="0"/>
            </a:endParaRPr>
          </a:p>
        </p:txBody>
      </p:sp>
      <p:sp>
        <p:nvSpPr>
          <p:cNvPr id="12" name="AutoShape 6"/>
          <p:cNvSpPr>
            <a:spLocks noChangeArrowheads="1"/>
          </p:cNvSpPr>
          <p:nvPr/>
        </p:nvSpPr>
        <p:spPr bwMode="auto">
          <a:xfrm>
            <a:off x="228600" y="3076077"/>
            <a:ext cx="8437527" cy="306467"/>
          </a:xfrm>
          <a:prstGeom prst="roundRect">
            <a:avLst>
              <a:gd name="adj" fmla="val 16667"/>
            </a:avLst>
          </a:prstGeom>
          <a:solidFill>
            <a:srgbClr val="C0C0C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spcBef>
                <a:spcPct val="0"/>
              </a:spcBef>
            </a:pPr>
            <a:r>
              <a:rPr lang="en-US" sz="1100" b="1" i="1" u="sng" dirty="0" smtClean="0">
                <a:latin typeface="Arial" pitchFamily="34" charset="0"/>
                <a:cs typeface="Arial" pitchFamily="34" charset="0"/>
              </a:rPr>
              <a:t>∆ Oct ’11</a:t>
            </a:r>
            <a:r>
              <a:rPr lang="en-US" sz="1200" b="1" i="1" dirty="0" smtClean="0">
                <a:latin typeface="Arial" pitchFamily="34" charset="0"/>
                <a:cs typeface="Arial" pitchFamily="34" charset="0"/>
              </a:rPr>
              <a:t>   </a:t>
            </a:r>
            <a:r>
              <a:rPr lang="en-US" sz="1200" b="1" i="1" dirty="0" smtClean="0">
                <a:latin typeface="Arial" pitchFamily="34" charset="0"/>
                <a:cs typeface="Arial" pitchFamily="34" charset="0"/>
              </a:rPr>
              <a:t>  </a:t>
            </a:r>
            <a:r>
              <a:rPr lang="en-US" sz="1800" b="1" dirty="0">
                <a:latin typeface="Arial" pitchFamily="34" charset="0"/>
                <a:cs typeface="Arial" pitchFamily="34" charset="0"/>
              </a:rPr>
              <a:t>+</a:t>
            </a:r>
            <a:r>
              <a:rPr lang="en-US" sz="1800" b="1" dirty="0" smtClean="0">
                <a:latin typeface="Arial" pitchFamily="34" charset="0"/>
                <a:cs typeface="Arial" pitchFamily="34" charset="0"/>
              </a:rPr>
              <a:t>2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-1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+13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-10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a:t>
            </a:r>
            <a:r>
              <a:rPr lang="en-US" sz="1800" b="1" dirty="0" smtClean="0">
                <a:latin typeface="Arial" pitchFamily="34" charset="0"/>
                <a:cs typeface="Arial" pitchFamily="34" charset="0"/>
              </a:rPr>
              <a:t>4         </a:t>
            </a:r>
            <a:r>
              <a:rPr lang="en-US" sz="1800" b="1" dirty="0" smtClean="0">
                <a:latin typeface="Arial" pitchFamily="34" charset="0"/>
                <a:cs typeface="Arial" pitchFamily="34" charset="0"/>
              </a:rPr>
              <a:t>+6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-41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+28           </a:t>
            </a:r>
            <a:endParaRPr lang="en-US" sz="1800" b="1" dirty="0">
              <a:latin typeface="Arial" pitchFamily="34" charset="0"/>
              <a:cs typeface="Arial" pitchFamily="34" charset="0"/>
            </a:endParaRPr>
          </a:p>
        </p:txBody>
      </p:sp>
      <p:sp>
        <p:nvSpPr>
          <p:cNvPr id="14" name="Oval 13"/>
          <p:cNvSpPr/>
          <p:nvPr/>
        </p:nvSpPr>
        <p:spPr>
          <a:xfrm>
            <a:off x="5562600" y="3581400"/>
            <a:ext cx="838200" cy="533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flipV="1">
            <a:off x="2649692" y="3076077"/>
            <a:ext cx="25516" cy="3248524"/>
          </a:xfrm>
          <a:prstGeom prst="line">
            <a:avLst/>
          </a:prstGeom>
          <a:ln w="28575"/>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flipV="1">
            <a:off x="4614204" y="3076077"/>
            <a:ext cx="0" cy="3214528"/>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flipV="1">
            <a:off x="6567268" y="3076077"/>
            <a:ext cx="0" cy="3233283"/>
          </a:xfrm>
          <a:prstGeom prst="line">
            <a:avLst/>
          </a:prstGeom>
          <a:ln w="19050">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5697502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9144000" cy="457200"/>
          </a:xfrm>
        </p:spPr>
        <p:txBody>
          <a:bodyPr/>
          <a:lstStyle/>
          <a:p>
            <a:r>
              <a:rPr lang="en-US" sz="2400" dirty="0" smtClean="0"/>
              <a:t>Sunnis strongly feel </a:t>
            </a:r>
            <a:r>
              <a:rPr lang="en-US" sz="2400" dirty="0" err="1" smtClean="0"/>
              <a:t>Allawi</a:t>
            </a:r>
            <a:r>
              <a:rPr lang="en-US" sz="2400" dirty="0" smtClean="0"/>
              <a:t> </a:t>
            </a:r>
            <a:r>
              <a:rPr lang="en-US" sz="2400" dirty="0"/>
              <a:t>does not have enough power</a:t>
            </a:r>
            <a:endParaRPr lang="en-US" sz="25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80525951"/>
              </p:ext>
            </p:extLst>
          </p:nvPr>
        </p:nvGraphicFramePr>
        <p:xfrm>
          <a:off x="173037" y="1295400"/>
          <a:ext cx="8437561" cy="5105399"/>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37</a:t>
            </a:fld>
            <a:r>
              <a:rPr lang="en-US"/>
              <a:t> </a:t>
            </a:r>
          </a:p>
        </p:txBody>
      </p:sp>
      <p:sp>
        <p:nvSpPr>
          <p:cNvPr id="12" name="AutoShape 4"/>
          <p:cNvSpPr>
            <a:spLocks noChangeArrowheads="1"/>
          </p:cNvSpPr>
          <p:nvPr/>
        </p:nvSpPr>
        <p:spPr bwMode="auto">
          <a:xfrm>
            <a:off x="438911" y="1575134"/>
            <a:ext cx="8171687" cy="238363"/>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100000"/>
              </a:lnSpc>
              <a:spcBef>
                <a:spcPct val="0"/>
              </a:spcBef>
              <a:defRPr/>
            </a:pPr>
            <a:r>
              <a:rPr lang="en-US" sz="1400" b="1" i="1" dirty="0">
                <a:solidFill>
                  <a:srgbClr val="000000"/>
                </a:solidFill>
                <a:cs typeface="Times New Roman" pitchFamily="18" charset="0"/>
              </a:rPr>
              <a:t>Do you believe that </a:t>
            </a:r>
            <a:r>
              <a:rPr lang="en-US" sz="1400" b="1" i="1" dirty="0" err="1">
                <a:solidFill>
                  <a:srgbClr val="000000"/>
                </a:solidFill>
                <a:cs typeface="Times New Roman" pitchFamily="18" charset="0"/>
              </a:rPr>
              <a:t>Ayad</a:t>
            </a:r>
            <a:r>
              <a:rPr lang="en-US" sz="1400" b="1" i="1" dirty="0">
                <a:solidFill>
                  <a:srgbClr val="000000"/>
                </a:solidFill>
                <a:cs typeface="Times New Roman" pitchFamily="18" charset="0"/>
              </a:rPr>
              <a:t> </a:t>
            </a:r>
            <a:r>
              <a:rPr lang="en-US" sz="1400" b="1" i="1" dirty="0" err="1">
                <a:solidFill>
                  <a:srgbClr val="000000"/>
                </a:solidFill>
                <a:cs typeface="Times New Roman" pitchFamily="18" charset="0"/>
              </a:rPr>
              <a:t>Allawi</a:t>
            </a:r>
            <a:r>
              <a:rPr lang="en-US" sz="1400" b="1" i="1" dirty="0">
                <a:solidFill>
                  <a:srgbClr val="000000"/>
                </a:solidFill>
                <a:cs typeface="Times New Roman" pitchFamily="18" charset="0"/>
              </a:rPr>
              <a:t> has too much power, just the right amount, or not </a:t>
            </a:r>
            <a:r>
              <a:rPr lang="en-US" sz="1400" b="1" i="1" dirty="0" smtClean="0">
                <a:solidFill>
                  <a:srgbClr val="000000"/>
                </a:solidFill>
                <a:cs typeface="Times New Roman" pitchFamily="18" charset="0"/>
              </a:rPr>
              <a:t>enough? </a:t>
            </a:r>
            <a:endParaRPr lang="en-US" sz="1400" b="1" i="1" dirty="0">
              <a:solidFill>
                <a:srgbClr val="000000"/>
              </a:solidFill>
              <a:cs typeface="Times New Roman" pitchFamily="18" charset="0"/>
            </a:endParaRPr>
          </a:p>
        </p:txBody>
      </p:sp>
      <p:sp>
        <p:nvSpPr>
          <p:cNvPr id="9" name="AutoShape 6"/>
          <p:cNvSpPr>
            <a:spLocks noChangeArrowheads="1"/>
          </p:cNvSpPr>
          <p:nvPr/>
        </p:nvSpPr>
        <p:spPr bwMode="auto">
          <a:xfrm>
            <a:off x="200464" y="2232447"/>
            <a:ext cx="8437561" cy="510778"/>
          </a:xfrm>
          <a:prstGeom prst="roundRect">
            <a:avLst>
              <a:gd name="adj" fmla="val 16667"/>
            </a:avLst>
          </a:prstGeom>
          <a:solidFill>
            <a:srgbClr val="C0C0C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spcBef>
                <a:spcPct val="0"/>
              </a:spcBef>
            </a:pPr>
            <a:r>
              <a:rPr lang="en-US" sz="1200" b="1" i="1" u="sng" dirty="0">
                <a:latin typeface="Arial" pitchFamily="34" charset="0"/>
                <a:cs typeface="Arial" pitchFamily="34" charset="0"/>
              </a:rPr>
              <a:t>∆ </a:t>
            </a:r>
            <a:r>
              <a:rPr lang="en-US" sz="1200" b="1" i="1" u="sng" dirty="0" smtClean="0">
                <a:latin typeface="Arial" pitchFamily="34" charset="0"/>
                <a:cs typeface="Arial" pitchFamily="34" charset="0"/>
              </a:rPr>
              <a:t>not enough</a:t>
            </a:r>
          </a:p>
          <a:p>
            <a:pPr>
              <a:spcBef>
                <a:spcPct val="0"/>
              </a:spcBef>
            </a:pPr>
            <a:r>
              <a:rPr lang="en-US" sz="1200" b="1" i="1" u="sng" dirty="0" smtClean="0">
                <a:latin typeface="Arial" pitchFamily="34" charset="0"/>
                <a:cs typeface="Arial" pitchFamily="34" charset="0"/>
              </a:rPr>
              <a:t>Mar. ’11</a:t>
            </a:r>
            <a:r>
              <a:rPr lang="en-US" sz="1200" b="1" i="1" dirty="0" smtClean="0">
                <a:latin typeface="Arial" pitchFamily="34" charset="0"/>
                <a:cs typeface="Arial" pitchFamily="34" charset="0"/>
              </a:rPr>
              <a:t>  </a:t>
            </a:r>
            <a:r>
              <a:rPr lang="en-US" sz="1800" b="1" dirty="0" smtClean="0">
                <a:latin typeface="Arial" pitchFamily="34" charset="0"/>
                <a:cs typeface="Arial" pitchFamily="34" charset="0"/>
              </a:rPr>
              <a:t>                   +1                           -9                          +6                          +32</a:t>
            </a:r>
            <a:endParaRPr lang="en-US" sz="1800" b="1" dirty="0">
              <a:latin typeface="Arial" pitchFamily="34" charset="0"/>
              <a:cs typeface="Arial" pitchFamily="34" charset="0"/>
            </a:endParaRPr>
          </a:p>
        </p:txBody>
      </p:sp>
      <p:sp>
        <p:nvSpPr>
          <p:cNvPr id="10" name="Oval 9"/>
          <p:cNvSpPr/>
          <p:nvPr/>
        </p:nvSpPr>
        <p:spPr>
          <a:xfrm>
            <a:off x="5715000" y="3048000"/>
            <a:ext cx="663143" cy="60962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p>
        </p:txBody>
      </p:sp>
      <p:cxnSp>
        <p:nvCxnSpPr>
          <p:cNvPr id="5" name="Straight Connector 4"/>
          <p:cNvCxnSpPr/>
          <p:nvPr/>
        </p:nvCxnSpPr>
        <p:spPr>
          <a:xfrm flipV="1">
            <a:off x="2590800" y="2232447"/>
            <a:ext cx="0" cy="4120290"/>
          </a:xfrm>
          <a:prstGeom prst="line">
            <a:avLst/>
          </a:prstGeom>
          <a:ln/>
        </p:spPr>
        <p:style>
          <a:lnRef idx="3">
            <a:schemeClr val="dk1"/>
          </a:lnRef>
          <a:fillRef idx="0">
            <a:schemeClr val="dk1"/>
          </a:fillRef>
          <a:effectRef idx="2">
            <a:schemeClr val="dk1"/>
          </a:effectRef>
          <a:fontRef idx="minor">
            <a:schemeClr val="tx1"/>
          </a:fontRef>
        </p:style>
      </p:cxnSp>
      <p:cxnSp>
        <p:nvCxnSpPr>
          <p:cNvPr id="16" name="Straight Connector 15"/>
          <p:cNvCxnSpPr/>
          <p:nvPr/>
        </p:nvCxnSpPr>
        <p:spPr>
          <a:xfrm flipV="1">
            <a:off x="4524754" y="2232447"/>
            <a:ext cx="0" cy="412029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flipV="1">
            <a:off x="6505136" y="2232447"/>
            <a:ext cx="0" cy="4120289"/>
          </a:xfrm>
          <a:prstGeom prst="line">
            <a:avLst/>
          </a:prstGeom>
          <a:ln w="12700">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2235239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001000" cy="457200"/>
          </a:xfrm>
        </p:spPr>
        <p:txBody>
          <a:bodyPr/>
          <a:lstStyle/>
          <a:p>
            <a:r>
              <a:rPr lang="en-US" sz="2600" dirty="0" err="1" smtClean="0"/>
              <a:t>Allawi</a:t>
            </a:r>
            <a:r>
              <a:rPr lang="en-US" sz="2600" dirty="0" smtClean="0"/>
              <a:t> </a:t>
            </a:r>
            <a:r>
              <a:rPr lang="en-US" sz="2600" dirty="0" smtClean="0"/>
              <a:t>favorability weak, but stable</a:t>
            </a:r>
            <a:endParaRPr lang="en-US" sz="2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08575819"/>
              </p:ext>
            </p:extLst>
          </p:nvPr>
        </p:nvGraphicFramePr>
        <p:xfrm>
          <a:off x="304800" y="1981200"/>
          <a:ext cx="8610600" cy="434215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38</a:t>
            </a:fld>
            <a:r>
              <a:rPr lang="en-US"/>
              <a:t> </a:t>
            </a:r>
          </a:p>
        </p:txBody>
      </p:sp>
      <p:sp>
        <p:nvSpPr>
          <p:cNvPr id="7" name="AutoShape 4"/>
          <p:cNvSpPr>
            <a:spLocks noChangeArrowheads="1"/>
          </p:cNvSpPr>
          <p:nvPr/>
        </p:nvSpPr>
        <p:spPr bwMode="auto">
          <a:xfrm>
            <a:off x="457200" y="1466575"/>
            <a:ext cx="8153400" cy="715089"/>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100000"/>
              </a:lnSpc>
              <a:spcBef>
                <a:spcPct val="0"/>
              </a:spcBef>
              <a:buNone/>
              <a:defRPr/>
            </a:pPr>
            <a:r>
              <a:rPr lang="en-US" sz="1400" b="1" i="1" dirty="0" smtClean="0">
                <a:latin typeface="Arial" pitchFamily="34" charset="0"/>
                <a:cs typeface="Arial" pitchFamily="34" charset="0"/>
              </a:rPr>
              <a:t>Now</a:t>
            </a:r>
            <a:r>
              <a:rPr lang="en-US" sz="1400" b="1" i="1" dirty="0">
                <a:latin typeface="Arial" pitchFamily="34" charset="0"/>
                <a:cs typeface="Arial" pitchFamily="34" charset="0"/>
              </a:rPr>
              <a:t>, I’d like to rate your feelings toward some people, things, and organizations, with “100” meaning a VERY FAVORABLE feeling; “0” meaning a VERY UNFAVORABLE feeling; and “50” meaning not particularly favorable or unfavorable.</a:t>
            </a:r>
          </a:p>
        </p:txBody>
      </p:sp>
    </p:spTree>
    <p:extLst>
      <p:ext uri="{BB962C8B-B14F-4D97-AF65-F5344CB8AC3E}">
        <p14:creationId xmlns:p14="http://schemas.microsoft.com/office/powerpoint/2010/main" val="281460251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737387001"/>
              </p:ext>
            </p:extLst>
          </p:nvPr>
        </p:nvGraphicFramePr>
        <p:xfrm>
          <a:off x="57150" y="1447800"/>
          <a:ext cx="9029700" cy="5070634"/>
        </p:xfrm>
        <a:graphic>
          <a:graphicData uri="http://schemas.openxmlformats.org/drawingml/2006/chart">
            <c:chart xmlns:c="http://schemas.openxmlformats.org/drawingml/2006/chart" xmlns:r="http://schemas.openxmlformats.org/officeDocument/2006/relationships" r:id="rId3"/>
          </a:graphicData>
        </a:graphic>
      </p:graphicFrame>
      <p:sp>
        <p:nvSpPr>
          <p:cNvPr id="6" name="AutoShape 4"/>
          <p:cNvSpPr>
            <a:spLocks noChangeArrowheads="1"/>
          </p:cNvSpPr>
          <p:nvPr/>
        </p:nvSpPr>
        <p:spPr bwMode="auto">
          <a:xfrm>
            <a:off x="152400" y="1839855"/>
            <a:ext cx="8686800" cy="510778"/>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r>
              <a:rPr lang="en-US" sz="1200" b="1" i="1" u="sng" dirty="0" smtClean="0"/>
              <a:t>Δ</a:t>
            </a:r>
            <a:r>
              <a:rPr lang="en-US" sz="1200" b="1" i="1" u="sng" dirty="0"/>
              <a:t> </a:t>
            </a:r>
            <a:r>
              <a:rPr lang="en-US" sz="1200" b="1" i="1" u="sng" dirty="0" smtClean="0"/>
              <a:t>favorable</a:t>
            </a:r>
          </a:p>
          <a:p>
            <a:r>
              <a:rPr lang="en-US" sz="1200" b="1" i="1" dirty="0" smtClean="0"/>
              <a:t>    </a:t>
            </a:r>
            <a:r>
              <a:rPr lang="en-US" sz="1200" b="1" i="1" u="sng" dirty="0" smtClean="0"/>
              <a:t>Oct ’11</a:t>
            </a:r>
            <a:r>
              <a:rPr lang="en-US" sz="1200" b="1" i="1" dirty="0" smtClean="0"/>
              <a:t>   </a:t>
            </a:r>
            <a:r>
              <a:rPr lang="en-US" sz="1400" b="1" dirty="0" smtClean="0"/>
              <a:t>  </a:t>
            </a:r>
            <a:r>
              <a:rPr lang="en-US" b="1" dirty="0" smtClean="0"/>
              <a:t>-1         </a:t>
            </a:r>
            <a:r>
              <a:rPr lang="en-US" b="1" dirty="0" smtClean="0"/>
              <a:t>    </a:t>
            </a:r>
            <a:r>
              <a:rPr lang="en-US" b="1" dirty="0" smtClean="0"/>
              <a:t>-5  </a:t>
            </a:r>
            <a:r>
              <a:rPr lang="en-US" b="1" dirty="0" smtClean="0"/>
              <a:t>           </a:t>
            </a:r>
            <a:r>
              <a:rPr lang="en-US" b="1" dirty="0" smtClean="0"/>
              <a:t>-7  </a:t>
            </a:r>
            <a:r>
              <a:rPr lang="en-US" b="1" dirty="0" smtClean="0"/>
              <a:t>           </a:t>
            </a:r>
            <a:r>
              <a:rPr lang="en-US" b="1" dirty="0" smtClean="0"/>
              <a:t>+8   </a:t>
            </a:r>
            <a:r>
              <a:rPr lang="en-US" b="1" dirty="0" smtClean="0"/>
              <a:t>        </a:t>
            </a:r>
            <a:r>
              <a:rPr lang="en-US" b="1" dirty="0" smtClean="0"/>
              <a:t>+7 </a:t>
            </a:r>
            <a:r>
              <a:rPr lang="en-US" b="1" dirty="0" smtClean="0"/>
              <a:t>            </a:t>
            </a:r>
            <a:r>
              <a:rPr lang="en-US" b="1" dirty="0" smtClean="0"/>
              <a:t>-6   </a:t>
            </a:r>
            <a:r>
              <a:rPr lang="en-US" b="1" dirty="0" smtClean="0"/>
              <a:t>          </a:t>
            </a:r>
            <a:r>
              <a:rPr lang="en-US" b="1" dirty="0" smtClean="0"/>
              <a:t>+3    </a:t>
            </a:r>
            <a:r>
              <a:rPr lang="en-US" b="1" dirty="0" smtClean="0"/>
              <a:t>        </a:t>
            </a:r>
            <a:r>
              <a:rPr lang="en-US" b="1" dirty="0" smtClean="0"/>
              <a:t>+7</a:t>
            </a:r>
            <a:r>
              <a:rPr lang="en-US" i="1" dirty="0" smtClean="0"/>
              <a:t>   </a:t>
            </a:r>
          </a:p>
        </p:txBody>
      </p:sp>
      <p:sp>
        <p:nvSpPr>
          <p:cNvPr id="2" name="Title 1"/>
          <p:cNvSpPr>
            <a:spLocks noGrp="1"/>
          </p:cNvSpPr>
          <p:nvPr>
            <p:ph type="title"/>
          </p:nvPr>
        </p:nvSpPr>
        <p:spPr>
          <a:xfrm>
            <a:off x="457200" y="933450"/>
            <a:ext cx="8686800" cy="438150"/>
          </a:xfrm>
        </p:spPr>
        <p:txBody>
          <a:bodyPr/>
          <a:lstStyle/>
          <a:p>
            <a:r>
              <a:rPr lang="en-US" sz="2600" dirty="0" smtClean="0"/>
              <a:t>Allawi favorability </a:t>
            </a:r>
            <a:r>
              <a:rPr lang="en-US" sz="2600" dirty="0" smtClean="0"/>
              <a:t>slightly declines; improves among </a:t>
            </a:r>
            <a:r>
              <a:rPr lang="en-US" sz="2600" dirty="0" smtClean="0"/>
              <a:t>base</a:t>
            </a:r>
            <a:endParaRPr lang="en-US" sz="2600" dirty="0"/>
          </a:p>
        </p:txBody>
      </p:sp>
      <p:sp>
        <p:nvSpPr>
          <p:cNvPr id="8"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39</a:t>
            </a:fld>
            <a:r>
              <a:rPr lang="en-US"/>
              <a:t> </a:t>
            </a:r>
          </a:p>
        </p:txBody>
      </p:sp>
      <p:cxnSp>
        <p:nvCxnSpPr>
          <p:cNvPr id="13" name="Straight Connector 12"/>
          <p:cNvCxnSpPr/>
          <p:nvPr/>
        </p:nvCxnSpPr>
        <p:spPr>
          <a:xfrm flipV="1">
            <a:off x="2763128" y="1873907"/>
            <a:ext cx="0" cy="4671322"/>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flipV="1">
            <a:off x="3781864" y="1873907"/>
            <a:ext cx="0" cy="4671322"/>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flipV="1">
            <a:off x="4814668" y="1873907"/>
            <a:ext cx="0" cy="4671322"/>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flipV="1">
            <a:off x="6858000" y="1873907"/>
            <a:ext cx="0" cy="4671322"/>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flipV="1">
            <a:off x="7890804" y="1873907"/>
            <a:ext cx="0" cy="4671322"/>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8" name="Straight Connector 17"/>
          <p:cNvCxnSpPr/>
          <p:nvPr/>
        </p:nvCxnSpPr>
        <p:spPr>
          <a:xfrm flipV="1">
            <a:off x="1662332" y="1873907"/>
            <a:ext cx="0" cy="4679293"/>
          </a:xfrm>
          <a:prstGeom prst="line">
            <a:avLst/>
          </a:prstGeom>
          <a:ln w="38100"/>
        </p:spPr>
        <p:style>
          <a:lnRef idx="1">
            <a:schemeClr val="dk1"/>
          </a:lnRef>
          <a:fillRef idx="0">
            <a:schemeClr val="dk1"/>
          </a:fillRef>
          <a:effectRef idx="0">
            <a:schemeClr val="dk1"/>
          </a:effectRef>
          <a:fontRef idx="minor">
            <a:schemeClr val="tx1"/>
          </a:fontRef>
        </p:style>
      </p:cxnSp>
      <p:cxnSp>
        <p:nvCxnSpPr>
          <p:cNvPr id="19" name="Straight Connector 18"/>
          <p:cNvCxnSpPr/>
          <p:nvPr/>
        </p:nvCxnSpPr>
        <p:spPr>
          <a:xfrm flipV="1">
            <a:off x="5867400" y="1873907"/>
            <a:ext cx="0" cy="4749397"/>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83177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001000" cy="457200"/>
          </a:xfrm>
        </p:spPr>
        <p:txBody>
          <a:bodyPr/>
          <a:lstStyle/>
          <a:p>
            <a:r>
              <a:rPr lang="en-US" dirty="0" smtClean="0"/>
              <a:t>A significant positive shift in the country mood</a:t>
            </a:r>
            <a:endParaRPr lang="en-US" sz="2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98048585"/>
              </p:ext>
            </p:extLst>
          </p:nvPr>
        </p:nvGraphicFramePr>
        <p:xfrm>
          <a:off x="304800" y="167515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4</a:t>
            </a:fld>
            <a:r>
              <a:rPr lang="en-US"/>
              <a:t> </a:t>
            </a:r>
          </a:p>
        </p:txBody>
      </p:sp>
      <p:sp>
        <p:nvSpPr>
          <p:cNvPr id="5" name="AutoShape 4"/>
          <p:cNvSpPr>
            <a:spLocks noChangeArrowheads="1"/>
          </p:cNvSpPr>
          <p:nvPr/>
        </p:nvSpPr>
        <p:spPr bwMode="auto">
          <a:xfrm>
            <a:off x="438913" y="1442383"/>
            <a:ext cx="8171687" cy="357545"/>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a:latin typeface="Arial" pitchFamily="34" charset="0"/>
                <a:cs typeface="Arial" pitchFamily="34" charset="0"/>
              </a:rPr>
              <a:t>Generally speaking, do you think that things in </a:t>
            </a:r>
            <a:r>
              <a:rPr lang="en-US" sz="1400" b="1" i="1" dirty="0" smtClean="0">
                <a:latin typeface="Arial" pitchFamily="34" charset="0"/>
                <a:cs typeface="Arial" pitchFamily="34" charset="0"/>
              </a:rPr>
              <a:t>Iraq are </a:t>
            </a:r>
            <a:r>
              <a:rPr lang="en-US" sz="1400" b="1" i="1" dirty="0">
                <a:latin typeface="Arial" pitchFamily="34" charset="0"/>
                <a:cs typeface="Arial" pitchFamily="34" charset="0"/>
              </a:rPr>
              <a:t>going in the right direction, or do you feel things are going in the wrong direction?</a:t>
            </a:r>
          </a:p>
        </p:txBody>
      </p:sp>
      <p:sp>
        <p:nvSpPr>
          <p:cNvPr id="7" name="Text Box 4"/>
          <p:cNvSpPr txBox="1">
            <a:spLocks noChangeArrowheads="1"/>
          </p:cNvSpPr>
          <p:nvPr/>
        </p:nvSpPr>
        <p:spPr bwMode="auto">
          <a:xfrm>
            <a:off x="5944130" y="2443162"/>
            <a:ext cx="155151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400" b="1" i="1">
                <a:solidFill>
                  <a:schemeClr val="tx1"/>
                </a:solidFill>
                <a:latin typeface="Arial" pitchFamily="34" charset="0"/>
                <a:cs typeface="Arial" pitchFamily="34" charset="0"/>
              </a:defRPr>
            </a:lvl1pPr>
            <a:lvl2pPr marL="742950" indent="-285750" eaLnBrk="0" hangingPunct="0">
              <a:defRPr sz="1400" b="1" i="1">
                <a:solidFill>
                  <a:schemeClr val="tx1"/>
                </a:solidFill>
                <a:latin typeface="Arial" pitchFamily="34" charset="0"/>
                <a:cs typeface="Arial" pitchFamily="34" charset="0"/>
              </a:defRPr>
            </a:lvl2pPr>
            <a:lvl3pPr marL="1143000" indent="-228600" eaLnBrk="0" hangingPunct="0">
              <a:defRPr sz="1400" b="1" i="1">
                <a:solidFill>
                  <a:schemeClr val="tx1"/>
                </a:solidFill>
                <a:latin typeface="Arial" pitchFamily="34" charset="0"/>
                <a:cs typeface="Arial" pitchFamily="34" charset="0"/>
              </a:defRPr>
            </a:lvl3pPr>
            <a:lvl4pPr marL="1600200" indent="-228600" eaLnBrk="0" hangingPunct="0">
              <a:defRPr sz="1400" b="1" i="1">
                <a:solidFill>
                  <a:schemeClr val="tx1"/>
                </a:solidFill>
                <a:latin typeface="Arial" pitchFamily="34" charset="0"/>
                <a:cs typeface="Arial" pitchFamily="34" charset="0"/>
              </a:defRPr>
            </a:lvl4pPr>
            <a:lvl5pPr marL="2057400" indent="-228600" eaLnBrk="0" hangingPunct="0">
              <a:defRPr sz="1400" b="1" i="1">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400" b="1" i="1">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400" b="1" i="1">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400" b="1" i="1">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400" b="1" i="1">
                <a:solidFill>
                  <a:schemeClr val="tx1"/>
                </a:solidFill>
                <a:latin typeface="Arial" pitchFamily="34" charset="0"/>
                <a:cs typeface="Arial" pitchFamily="34" charset="0"/>
              </a:defRPr>
            </a:lvl9pPr>
          </a:lstStyle>
          <a:p>
            <a:pPr algn="ctr" eaLnBrk="1" hangingPunct="1"/>
            <a:r>
              <a:rPr lang="en-US" sz="1600" i="0" dirty="0" smtClean="0"/>
              <a:t>U.S. Withdrawal</a:t>
            </a:r>
            <a:endParaRPr lang="en-US" sz="1600" i="0" dirty="0"/>
          </a:p>
        </p:txBody>
      </p:sp>
      <p:sp>
        <p:nvSpPr>
          <p:cNvPr id="8" name="Line 5"/>
          <p:cNvSpPr>
            <a:spLocks noChangeShapeType="1"/>
          </p:cNvSpPr>
          <p:nvPr/>
        </p:nvSpPr>
        <p:spPr bwMode="auto">
          <a:xfrm>
            <a:off x="6705600" y="2730500"/>
            <a:ext cx="0" cy="3365500"/>
          </a:xfrm>
          <a:prstGeom prst="line">
            <a:avLst/>
          </a:prstGeom>
          <a:noFill/>
          <a:ln w="9525">
            <a:solidFill>
              <a:srgbClr val="808080"/>
            </a:solidFill>
            <a:prstDash val="dashDot"/>
            <a:round/>
            <a:headEnd/>
            <a:tailEnd/>
          </a:ln>
          <a:extLst>
            <a:ext uri="{909E8E84-426E-40DD-AFC4-6F175D3DCCD1}">
              <a14:hiddenFill xmlns:a14="http://schemas.microsoft.com/office/drawing/2010/main">
                <a:noFill/>
              </a14:hiddenFill>
            </a:ext>
          </a:extLst>
        </p:spPr>
        <p:txBody>
          <a:bodyPr lIns="0" tIns="0" rIns="0" bIns="0" anchor="ctr">
            <a:spAutoFit/>
          </a:bodyPr>
          <a:lstStyle/>
          <a:p>
            <a:endParaRPr lang="en-US"/>
          </a:p>
        </p:txBody>
      </p:sp>
    </p:spTree>
    <p:extLst>
      <p:ext uri="{BB962C8B-B14F-4D97-AF65-F5344CB8AC3E}">
        <p14:creationId xmlns:p14="http://schemas.microsoft.com/office/powerpoint/2010/main" val="417072318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534400" cy="457200"/>
          </a:xfrm>
        </p:spPr>
        <p:txBody>
          <a:bodyPr/>
          <a:lstStyle/>
          <a:p>
            <a:r>
              <a:rPr lang="en-US" dirty="0" smtClean="0"/>
              <a:t>INA support continues to fall among </a:t>
            </a:r>
            <a:r>
              <a:rPr lang="en-US" dirty="0" smtClean="0"/>
              <a:t>Sunnis</a:t>
            </a:r>
            <a:endParaRPr lang="en-US" sz="2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72986839"/>
              </p:ext>
            </p:extLst>
          </p:nvPr>
        </p:nvGraphicFramePr>
        <p:xfrm>
          <a:off x="136541" y="1447801"/>
          <a:ext cx="8855059" cy="4919160"/>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40</a:t>
            </a:fld>
            <a:r>
              <a:rPr lang="en-US"/>
              <a:t> </a:t>
            </a:r>
          </a:p>
        </p:txBody>
      </p:sp>
      <p:sp>
        <p:nvSpPr>
          <p:cNvPr id="5" name="AutoShape 4"/>
          <p:cNvSpPr>
            <a:spLocks noChangeArrowheads="1"/>
          </p:cNvSpPr>
          <p:nvPr/>
        </p:nvSpPr>
        <p:spPr bwMode="auto">
          <a:xfrm>
            <a:off x="438913" y="1434614"/>
            <a:ext cx="8171687" cy="357545"/>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latin typeface="Arial" pitchFamily="34" charset="0"/>
                <a:cs typeface="Arial" pitchFamily="34" charset="0"/>
              </a:rPr>
              <a:t>Place a mark next to the political party you would vote for, if the elections were held today.  (NON-KURD SUNNIS ONLY)</a:t>
            </a:r>
            <a:endParaRPr lang="en-US" sz="1400" b="1" i="1" dirty="0">
              <a:latin typeface="Arial" pitchFamily="34" charset="0"/>
              <a:cs typeface="Arial" pitchFamily="34" charset="0"/>
            </a:endParaRPr>
          </a:p>
        </p:txBody>
      </p:sp>
    </p:spTree>
    <p:extLst>
      <p:ext uri="{BB962C8B-B14F-4D97-AF65-F5344CB8AC3E}">
        <p14:creationId xmlns:p14="http://schemas.microsoft.com/office/powerpoint/2010/main" val="342778072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Critical Issues that Can </a:t>
            </a:r>
            <a:r>
              <a:rPr lang="en-US" dirty="0" smtClean="0"/>
              <a:t>Impact the </a:t>
            </a:r>
            <a:r>
              <a:rPr lang="en-US" dirty="0"/>
              <a:t>Trend</a:t>
            </a:r>
          </a:p>
        </p:txBody>
      </p:sp>
      <p:sp>
        <p:nvSpPr>
          <p:cNvPr id="3" name="Content Placeholder 2"/>
          <p:cNvSpPr>
            <a:spLocks noGrp="1"/>
          </p:cNvSpPr>
          <p:nvPr>
            <p:ph idx="1"/>
          </p:nvPr>
        </p:nvSpPr>
        <p:spPr/>
        <p:txBody>
          <a:bodyPr/>
          <a:lstStyle/>
          <a:p>
            <a:pPr>
              <a:buFont typeface="+mj-lt"/>
              <a:buAutoNum type="arabicPeriod"/>
            </a:pPr>
            <a:r>
              <a:rPr lang="en-US" sz="2400" b="1" dirty="0"/>
              <a:t>Failure to address jobs and basic services concerns</a:t>
            </a:r>
          </a:p>
          <a:p>
            <a:pPr>
              <a:buFont typeface="+mj-lt"/>
              <a:buAutoNum type="arabicPeriod"/>
            </a:pPr>
            <a:r>
              <a:rPr lang="en-US" sz="2400" b="1" dirty="0"/>
              <a:t>Sunni insecurities intensify</a:t>
            </a:r>
          </a:p>
          <a:p>
            <a:pPr>
              <a:buFont typeface="+mj-lt"/>
              <a:buAutoNum type="arabicPeriod"/>
            </a:pPr>
            <a:r>
              <a:rPr lang="en-US" sz="2400" b="1" dirty="0" smtClean="0"/>
              <a:t>Disaffected Shias </a:t>
            </a:r>
            <a:r>
              <a:rPr lang="en-US" sz="2400" b="1" dirty="0" smtClean="0"/>
              <a:t>shifting support</a:t>
            </a:r>
            <a:endParaRPr lang="en-US" sz="2400" b="1" dirty="0" smtClean="0"/>
          </a:p>
          <a:p>
            <a:pPr marL="0" indent="0">
              <a:buNone/>
            </a:pPr>
            <a:endParaRPr lang="en-US" sz="2400" b="1" dirty="0"/>
          </a:p>
        </p:txBody>
      </p:sp>
    </p:spTree>
    <p:extLst>
      <p:ext uri="{BB962C8B-B14F-4D97-AF65-F5344CB8AC3E}">
        <p14:creationId xmlns:p14="http://schemas.microsoft.com/office/powerpoint/2010/main" val="371174854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“Disaffected Shia” defined</a:t>
            </a:r>
            <a:endParaRPr lang="en-US" dirty="0"/>
          </a:p>
        </p:txBody>
      </p:sp>
      <p:sp>
        <p:nvSpPr>
          <p:cNvPr id="3" name="Content Placeholder 2"/>
          <p:cNvSpPr>
            <a:spLocks noGrp="1"/>
          </p:cNvSpPr>
          <p:nvPr>
            <p:ph idx="1"/>
          </p:nvPr>
        </p:nvSpPr>
        <p:spPr/>
        <p:txBody>
          <a:bodyPr/>
          <a:lstStyle/>
          <a:p>
            <a:pPr>
              <a:buClr>
                <a:srgbClr val="6DB33F"/>
              </a:buClr>
              <a:buFont typeface="Wingdings" pitchFamily="2" charset="2"/>
              <a:buChar char="§"/>
            </a:pPr>
            <a:r>
              <a:rPr lang="en-US" sz="2000" b="1" dirty="0" smtClean="0"/>
              <a:t>“Disaffected Shia” = Demographic group that has shown previous frustration with Maliki and the government and openness to supporting Sadr</a:t>
            </a:r>
          </a:p>
          <a:p>
            <a:pPr lvl="1">
              <a:buClr>
                <a:srgbClr val="6DB33F"/>
              </a:buClr>
              <a:buFont typeface="Wingdings" pitchFamily="2" charset="2"/>
              <a:buChar char="§"/>
            </a:pPr>
            <a:endParaRPr lang="en-US" sz="1200" b="1" dirty="0" smtClean="0"/>
          </a:p>
          <a:p>
            <a:pPr lvl="1">
              <a:buClr>
                <a:srgbClr val="6DB33F"/>
              </a:buClr>
              <a:buFont typeface="Wingdings" pitchFamily="2" charset="2"/>
              <a:buChar char="§"/>
            </a:pPr>
            <a:r>
              <a:rPr lang="en-US" sz="2000" b="1" dirty="0" smtClean="0"/>
              <a:t>Shia</a:t>
            </a:r>
          </a:p>
          <a:p>
            <a:pPr lvl="1">
              <a:buClr>
                <a:srgbClr val="6DB33F"/>
              </a:buClr>
              <a:buFont typeface="Wingdings" pitchFamily="2" charset="2"/>
              <a:buChar char="§"/>
            </a:pPr>
            <a:endParaRPr lang="en-US" sz="1200" b="1" dirty="0" smtClean="0"/>
          </a:p>
          <a:p>
            <a:pPr lvl="1">
              <a:buClr>
                <a:srgbClr val="6DB33F"/>
              </a:buClr>
              <a:buFont typeface="Wingdings" pitchFamily="2" charset="2"/>
              <a:buChar char="§"/>
            </a:pPr>
            <a:r>
              <a:rPr lang="en-US" sz="2000" b="1" dirty="0" smtClean="0"/>
              <a:t>Urban</a:t>
            </a:r>
            <a:endParaRPr lang="en-US" sz="2000" b="1" dirty="0"/>
          </a:p>
          <a:p>
            <a:pPr lvl="1">
              <a:buClr>
                <a:srgbClr val="6DB33F"/>
              </a:buClr>
              <a:buFont typeface="Wingdings" pitchFamily="2" charset="2"/>
              <a:buChar char="§"/>
            </a:pPr>
            <a:endParaRPr lang="en-US" sz="1200" b="1" dirty="0" smtClean="0"/>
          </a:p>
          <a:p>
            <a:pPr lvl="1">
              <a:buClr>
                <a:srgbClr val="6DB33F"/>
              </a:buClr>
              <a:buFont typeface="Wingdings" pitchFamily="2" charset="2"/>
              <a:buChar char="§"/>
            </a:pPr>
            <a:r>
              <a:rPr lang="en-US" sz="2000" b="1" dirty="0" smtClean="0"/>
              <a:t>Under 400,000 dinar/month</a:t>
            </a:r>
          </a:p>
          <a:p>
            <a:pPr lvl="1">
              <a:buClr>
                <a:srgbClr val="6DB33F"/>
              </a:buClr>
              <a:buFont typeface="Wingdings" pitchFamily="2" charset="2"/>
              <a:buChar char="§"/>
            </a:pPr>
            <a:endParaRPr lang="en-US" sz="1200" b="1" dirty="0" smtClean="0"/>
          </a:p>
          <a:p>
            <a:pPr lvl="1">
              <a:buClr>
                <a:srgbClr val="6DB33F"/>
              </a:buClr>
              <a:buFont typeface="Wingdings" pitchFamily="2" charset="2"/>
              <a:buChar char="§"/>
            </a:pPr>
            <a:r>
              <a:rPr lang="en-US" sz="2000" b="1" dirty="0" smtClean="0"/>
              <a:t>16 percent of total sample</a:t>
            </a:r>
            <a:endParaRPr lang="en-US" sz="2000" b="1" dirty="0"/>
          </a:p>
        </p:txBody>
      </p:sp>
    </p:spTree>
    <p:extLst>
      <p:ext uri="{BB962C8B-B14F-4D97-AF65-F5344CB8AC3E}">
        <p14:creationId xmlns:p14="http://schemas.microsoft.com/office/powerpoint/2010/main" val="28754601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33450"/>
            <a:ext cx="9144000" cy="438150"/>
          </a:xfrm>
        </p:spPr>
        <p:txBody>
          <a:bodyPr/>
          <a:lstStyle/>
          <a:p>
            <a:r>
              <a:rPr lang="en-US" sz="2600" dirty="0" smtClean="0"/>
              <a:t>Maliki’s favorability jumps among </a:t>
            </a:r>
            <a:r>
              <a:rPr lang="en-US" sz="2600" dirty="0" smtClean="0"/>
              <a:t>“Disaffected Shia”</a:t>
            </a:r>
            <a:endParaRPr lang="en-US" sz="2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79113339"/>
              </p:ext>
            </p:extLst>
          </p:nvPr>
        </p:nvGraphicFramePr>
        <p:xfrm>
          <a:off x="57150" y="1828800"/>
          <a:ext cx="90297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4" name="AutoShape 4"/>
          <p:cNvSpPr>
            <a:spLocks noChangeArrowheads="1"/>
          </p:cNvSpPr>
          <p:nvPr/>
        </p:nvSpPr>
        <p:spPr bwMode="auto">
          <a:xfrm>
            <a:off x="457200" y="1466575"/>
            <a:ext cx="8153400" cy="715089"/>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100000"/>
              </a:lnSpc>
              <a:spcBef>
                <a:spcPct val="0"/>
              </a:spcBef>
              <a:buNone/>
              <a:defRPr/>
            </a:pPr>
            <a:r>
              <a:rPr lang="en-US" sz="1400" b="1" i="1" dirty="0" smtClean="0">
                <a:latin typeface="Arial" pitchFamily="34" charset="0"/>
                <a:cs typeface="Arial" pitchFamily="34" charset="0"/>
              </a:rPr>
              <a:t>Now</a:t>
            </a:r>
            <a:r>
              <a:rPr lang="en-US" sz="1400" b="1" i="1" dirty="0">
                <a:latin typeface="Arial" pitchFamily="34" charset="0"/>
                <a:cs typeface="Arial" pitchFamily="34" charset="0"/>
              </a:rPr>
              <a:t>, I’d like to rate your feelings toward some people, things, and organizations, with “100” meaning a VERY FAVORABLE feeling; “0” meaning a VERY UNFAVORABLE feeling; and “50” meaning not particularly favorable or unfavorable.</a:t>
            </a:r>
          </a:p>
        </p:txBody>
      </p:sp>
      <p:sp>
        <p:nvSpPr>
          <p:cNvPr id="8"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43</a:t>
            </a:fld>
            <a:r>
              <a:rPr lang="en-US"/>
              <a:t> </a:t>
            </a:r>
          </a:p>
        </p:txBody>
      </p:sp>
      <p:sp>
        <p:nvSpPr>
          <p:cNvPr id="6" name="AutoShape 4"/>
          <p:cNvSpPr>
            <a:spLocks noChangeArrowheads="1"/>
          </p:cNvSpPr>
          <p:nvPr/>
        </p:nvSpPr>
        <p:spPr bwMode="auto">
          <a:xfrm>
            <a:off x="152400" y="2466480"/>
            <a:ext cx="8686800" cy="510778"/>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r>
              <a:rPr lang="en-US" sz="1200" b="1" i="1" u="sng" dirty="0" smtClean="0"/>
              <a:t>Δ</a:t>
            </a:r>
            <a:r>
              <a:rPr lang="en-US" sz="1200" b="1" i="1" u="sng" dirty="0"/>
              <a:t> </a:t>
            </a:r>
            <a:r>
              <a:rPr lang="en-US" sz="1200" b="1" i="1" u="sng" dirty="0" smtClean="0"/>
              <a:t>favorable</a:t>
            </a:r>
          </a:p>
          <a:p>
            <a:r>
              <a:rPr lang="en-US" sz="1200" b="1" i="1" dirty="0" smtClean="0"/>
              <a:t>    </a:t>
            </a:r>
            <a:r>
              <a:rPr lang="en-US" sz="1200" b="1" i="1" u="sng" dirty="0" smtClean="0"/>
              <a:t>Oct ’11</a:t>
            </a:r>
            <a:r>
              <a:rPr lang="en-US" sz="1200" b="1" i="1" dirty="0" smtClean="0"/>
              <a:t>   </a:t>
            </a:r>
            <a:r>
              <a:rPr lang="en-US" sz="1400" b="1" dirty="0" smtClean="0"/>
              <a:t> </a:t>
            </a:r>
            <a:r>
              <a:rPr lang="en-US" b="1" dirty="0" smtClean="0"/>
              <a:t>+</a:t>
            </a:r>
            <a:r>
              <a:rPr lang="en-US" b="1" dirty="0" smtClean="0"/>
              <a:t>1     </a:t>
            </a:r>
            <a:r>
              <a:rPr lang="en-US" b="1" dirty="0" smtClean="0"/>
              <a:t>       </a:t>
            </a:r>
            <a:r>
              <a:rPr lang="en-US" b="1" dirty="0" smtClean="0"/>
              <a:t>+14    </a:t>
            </a:r>
            <a:r>
              <a:rPr lang="en-US" b="1" dirty="0" smtClean="0"/>
              <a:t>      </a:t>
            </a:r>
            <a:r>
              <a:rPr lang="en-US" b="1" dirty="0" smtClean="0"/>
              <a:t>-17     </a:t>
            </a:r>
            <a:r>
              <a:rPr lang="en-US" b="1" dirty="0" smtClean="0"/>
              <a:t>       </a:t>
            </a:r>
            <a:r>
              <a:rPr lang="en-US" b="1" dirty="0" smtClean="0"/>
              <a:t>+6  </a:t>
            </a:r>
            <a:r>
              <a:rPr lang="en-US" b="1" dirty="0" smtClean="0"/>
              <a:t>         </a:t>
            </a:r>
            <a:r>
              <a:rPr lang="en-US" b="1" dirty="0" smtClean="0"/>
              <a:t>+9 </a:t>
            </a:r>
            <a:r>
              <a:rPr lang="en-US" b="1" dirty="0" smtClean="0"/>
              <a:t>            </a:t>
            </a:r>
            <a:r>
              <a:rPr lang="en-US" b="1" dirty="0" smtClean="0"/>
              <a:t>-1 </a:t>
            </a:r>
            <a:r>
              <a:rPr lang="en-US" b="1" dirty="0" smtClean="0"/>
              <a:t>           </a:t>
            </a:r>
            <a:r>
              <a:rPr lang="en-US" b="1" dirty="0" smtClean="0"/>
              <a:t>-32 </a:t>
            </a:r>
            <a:r>
              <a:rPr lang="en-US" b="1" dirty="0" smtClean="0"/>
              <a:t>           </a:t>
            </a:r>
            <a:r>
              <a:rPr lang="en-US" b="1" dirty="0" smtClean="0"/>
              <a:t>-6</a:t>
            </a:r>
            <a:r>
              <a:rPr lang="en-US" i="1" dirty="0" smtClean="0"/>
              <a:t>   </a:t>
            </a:r>
          </a:p>
        </p:txBody>
      </p:sp>
      <p:sp>
        <p:nvSpPr>
          <p:cNvPr id="7" name="Oval 6"/>
          <p:cNvSpPr/>
          <p:nvPr/>
        </p:nvSpPr>
        <p:spPr>
          <a:xfrm>
            <a:off x="1905000" y="2514600"/>
            <a:ext cx="663143" cy="60962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p>
        </p:txBody>
      </p:sp>
      <p:cxnSp>
        <p:nvCxnSpPr>
          <p:cNvPr id="9" name="Straight Connector 8"/>
          <p:cNvCxnSpPr/>
          <p:nvPr/>
        </p:nvCxnSpPr>
        <p:spPr>
          <a:xfrm flipV="1">
            <a:off x="1752600" y="2468878"/>
            <a:ext cx="0" cy="4084324"/>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flipV="1">
            <a:off x="2743200" y="2468878"/>
            <a:ext cx="0" cy="4084323"/>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flipV="1">
            <a:off x="3810000" y="2468878"/>
            <a:ext cx="0" cy="4084323"/>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flipV="1">
            <a:off x="4800600" y="2468876"/>
            <a:ext cx="0" cy="4084324"/>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flipV="1">
            <a:off x="5791200" y="2468876"/>
            <a:ext cx="0" cy="4084323"/>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flipV="1">
            <a:off x="6858000" y="2468876"/>
            <a:ext cx="0" cy="4084323"/>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flipV="1">
            <a:off x="7924800" y="2468876"/>
            <a:ext cx="0" cy="4084323"/>
          </a:xfrm>
          <a:prstGeom prst="line">
            <a:avLst/>
          </a:prstGeom>
          <a:ln w="12700">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1365204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652" y="914401"/>
            <a:ext cx="8385520" cy="533399"/>
          </a:xfrm>
        </p:spPr>
        <p:txBody>
          <a:bodyPr/>
          <a:lstStyle/>
          <a:p>
            <a:r>
              <a:rPr lang="en-US" dirty="0" smtClean="0"/>
              <a:t>Maliki improves on </a:t>
            </a:r>
            <a:r>
              <a:rPr lang="en-US" dirty="0" smtClean="0"/>
              <a:t>key issues </a:t>
            </a:r>
            <a:r>
              <a:rPr lang="en-US" dirty="0" smtClean="0"/>
              <a:t>| “Disaffected Shia”</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1530546110"/>
              </p:ext>
            </p:extLst>
          </p:nvPr>
        </p:nvGraphicFramePr>
        <p:xfrm>
          <a:off x="-609600" y="1143000"/>
          <a:ext cx="8696176" cy="5440363"/>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dirty="0"/>
              <a:t>Page </a:t>
            </a:r>
            <a:fld id="{0EC83A09-1F5E-494F-BD1C-2840B4A5C6D8}" type="slidenum">
              <a:rPr lang="en-US"/>
              <a:pPr>
                <a:defRPr/>
              </a:pPr>
              <a:t>44</a:t>
            </a:fld>
            <a:r>
              <a:rPr lang="en-US" dirty="0"/>
              <a:t> </a:t>
            </a:r>
          </a:p>
        </p:txBody>
      </p:sp>
      <p:sp>
        <p:nvSpPr>
          <p:cNvPr id="9" name="AutoShape 4"/>
          <p:cNvSpPr>
            <a:spLocks noChangeArrowheads="1"/>
          </p:cNvSpPr>
          <p:nvPr/>
        </p:nvSpPr>
        <p:spPr bwMode="auto">
          <a:xfrm>
            <a:off x="457200" y="1520201"/>
            <a:ext cx="8171687" cy="357545"/>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latin typeface="+mj-lt"/>
              </a:rPr>
              <a:t>For </a:t>
            </a:r>
            <a:r>
              <a:rPr lang="en-US" sz="1400" b="1" i="1" dirty="0">
                <a:latin typeface="+mj-lt"/>
              </a:rPr>
              <a:t>each one please tell me which political leader the phrase best describes: </a:t>
            </a:r>
            <a:r>
              <a:rPr lang="en-US" sz="1400" b="1" i="1" dirty="0" err="1" smtClean="0">
                <a:latin typeface="+mj-lt"/>
              </a:rPr>
              <a:t>Nouri</a:t>
            </a:r>
            <a:r>
              <a:rPr lang="en-US" sz="1400" b="1" i="1" dirty="0" smtClean="0">
                <a:latin typeface="+mj-lt"/>
              </a:rPr>
              <a:t> </a:t>
            </a:r>
            <a:r>
              <a:rPr lang="en-US" sz="1400" b="1" i="1" dirty="0">
                <a:latin typeface="+mj-lt"/>
              </a:rPr>
              <a:t>al-Maliki; </a:t>
            </a:r>
            <a:r>
              <a:rPr lang="en-US" sz="1400" b="1" i="1" dirty="0" err="1">
                <a:latin typeface="+mj-lt"/>
              </a:rPr>
              <a:t>Ayad</a:t>
            </a:r>
            <a:r>
              <a:rPr lang="en-US" sz="1400" b="1" i="1" dirty="0">
                <a:latin typeface="+mj-lt"/>
              </a:rPr>
              <a:t> </a:t>
            </a:r>
            <a:r>
              <a:rPr lang="en-US" sz="1400" b="1" i="1" dirty="0" err="1">
                <a:latin typeface="+mj-lt"/>
              </a:rPr>
              <a:t>Allawi</a:t>
            </a:r>
            <a:r>
              <a:rPr lang="en-US" sz="1400" b="1" i="1" dirty="0">
                <a:latin typeface="+mj-lt"/>
              </a:rPr>
              <a:t>; </a:t>
            </a:r>
            <a:r>
              <a:rPr lang="en-US" sz="1400" b="1" i="1" dirty="0" err="1">
                <a:latin typeface="+mj-lt"/>
              </a:rPr>
              <a:t>Ammar</a:t>
            </a:r>
            <a:r>
              <a:rPr lang="en-US" sz="1400" b="1" i="1" dirty="0">
                <a:latin typeface="+mj-lt"/>
              </a:rPr>
              <a:t> al-Hakim; or </a:t>
            </a:r>
            <a:r>
              <a:rPr lang="en-US" sz="1400" b="1" i="1" dirty="0" err="1">
                <a:latin typeface="+mj-lt"/>
              </a:rPr>
              <a:t>Muqtada</a:t>
            </a:r>
            <a:r>
              <a:rPr lang="en-US" sz="1400" b="1" i="1" dirty="0">
                <a:latin typeface="+mj-lt"/>
              </a:rPr>
              <a:t> al-Sadr</a:t>
            </a:r>
            <a:r>
              <a:rPr lang="en-US" sz="1400" b="1" i="1" dirty="0" smtClean="0">
                <a:latin typeface="+mj-lt"/>
              </a:rPr>
              <a:t>? </a:t>
            </a:r>
            <a:endParaRPr lang="en-US" sz="1400" b="1" i="1" dirty="0">
              <a:latin typeface="+mj-lt"/>
              <a:cs typeface="Arial" pitchFamily="34" charset="0"/>
            </a:endParaRPr>
          </a:p>
        </p:txBody>
      </p:sp>
      <p:sp>
        <p:nvSpPr>
          <p:cNvPr id="7" name="AutoShape 5"/>
          <p:cNvSpPr>
            <a:spLocks noChangeArrowheads="1"/>
          </p:cNvSpPr>
          <p:nvPr/>
        </p:nvSpPr>
        <p:spPr bwMode="auto">
          <a:xfrm>
            <a:off x="7736056" y="2133600"/>
            <a:ext cx="640080" cy="3946565"/>
          </a:xfrm>
          <a:prstGeom prst="roundRect">
            <a:avLst>
              <a:gd name="adj" fmla="val 16667"/>
            </a:avLst>
          </a:prstGeom>
          <a:solidFill>
            <a:srgbClr val="6DB33F"/>
          </a:solidFill>
          <a:ln>
            <a:noFill/>
          </a:ln>
          <a:effectLst/>
          <a:extLst/>
        </p:spPr>
        <p:txBody>
          <a:bodyPr wrap="square" lIns="0" tIns="0" rIns="0" bIns="0" anchor="t" anchorCtr="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ct val="0"/>
              </a:spcBef>
            </a:pPr>
            <a:r>
              <a:rPr lang="en-US" sz="1100" b="1" i="1" u="sng" dirty="0">
                <a:latin typeface="Arial" pitchFamily="34" charset="0"/>
                <a:cs typeface="Arial" pitchFamily="34" charset="0"/>
              </a:rPr>
              <a:t>∆ </a:t>
            </a:r>
            <a:r>
              <a:rPr lang="en-US" sz="1100" b="1" i="1" u="sng" dirty="0" smtClean="0">
                <a:latin typeface="Arial" pitchFamily="34" charset="0"/>
                <a:cs typeface="Arial" pitchFamily="34" charset="0"/>
              </a:rPr>
              <a:t>Maliki Jul ’11</a:t>
            </a:r>
            <a:endParaRPr lang="en-US" sz="700" b="1" dirty="0" smtClean="0">
              <a:latin typeface="Arial" pitchFamily="34" charset="0"/>
              <a:cs typeface="Arial" pitchFamily="34" charset="0"/>
            </a:endParaRPr>
          </a:p>
          <a:p>
            <a:pPr algn="ctr">
              <a:spcBef>
                <a:spcPct val="0"/>
              </a:spcBef>
            </a:pPr>
            <a:endParaRPr lang="en-US" sz="10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+23</a:t>
            </a:r>
          </a:p>
          <a:p>
            <a:pPr algn="ctr">
              <a:spcBef>
                <a:spcPct val="0"/>
              </a:spcBef>
            </a:pPr>
            <a:endParaRPr lang="en-US" sz="3200" b="1" dirty="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+17</a:t>
            </a:r>
          </a:p>
          <a:p>
            <a:pPr algn="ctr">
              <a:spcBef>
                <a:spcPct val="0"/>
              </a:spcBef>
            </a:pPr>
            <a:endParaRPr lang="en-US" sz="36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+15</a:t>
            </a:r>
          </a:p>
          <a:p>
            <a:pPr algn="ctr">
              <a:spcBef>
                <a:spcPct val="0"/>
              </a:spcBef>
            </a:pPr>
            <a:endParaRPr lang="en-US" sz="36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+9</a:t>
            </a:r>
          </a:p>
          <a:p>
            <a:pPr algn="ctr">
              <a:spcBef>
                <a:spcPct val="0"/>
              </a:spcBef>
            </a:pPr>
            <a:endParaRPr lang="en-US" sz="40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+5</a:t>
            </a:r>
          </a:p>
          <a:p>
            <a:pPr algn="ctr">
              <a:spcBef>
                <a:spcPct val="0"/>
              </a:spcBef>
            </a:pPr>
            <a:endParaRPr lang="en-US" sz="800" b="1" dirty="0" smtClean="0">
              <a:latin typeface="Arial" pitchFamily="34" charset="0"/>
              <a:cs typeface="Arial" pitchFamily="34" charset="0"/>
            </a:endParaRPr>
          </a:p>
        </p:txBody>
      </p:sp>
      <p:sp>
        <p:nvSpPr>
          <p:cNvPr id="8" name="AutoShape 5"/>
          <p:cNvSpPr>
            <a:spLocks noChangeArrowheads="1"/>
          </p:cNvSpPr>
          <p:nvPr/>
        </p:nvSpPr>
        <p:spPr bwMode="auto">
          <a:xfrm>
            <a:off x="8444132" y="2133600"/>
            <a:ext cx="640080" cy="3946565"/>
          </a:xfrm>
          <a:prstGeom prst="roundRect">
            <a:avLst>
              <a:gd name="adj" fmla="val 16667"/>
            </a:avLst>
          </a:prstGeom>
          <a:solidFill>
            <a:schemeClr val="tx2">
              <a:lumMod val="60000"/>
              <a:lumOff val="40000"/>
            </a:schemeClr>
          </a:solidFill>
          <a:ln>
            <a:noFill/>
          </a:ln>
          <a:effectLst/>
          <a:extLst/>
        </p:spPr>
        <p:txBody>
          <a:bodyPr wrap="square" lIns="0" tIns="0" rIns="0" bIns="0" anchor="t" anchorCtr="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Bef>
                <a:spcPct val="0"/>
              </a:spcBef>
            </a:pPr>
            <a:r>
              <a:rPr lang="en-US" sz="1100" b="1" i="1" u="sng" dirty="0">
                <a:latin typeface="Arial" pitchFamily="34" charset="0"/>
                <a:cs typeface="Arial" pitchFamily="34" charset="0"/>
              </a:rPr>
              <a:t>∆ </a:t>
            </a:r>
            <a:r>
              <a:rPr lang="en-US" b="1" i="1" u="sng" dirty="0" smtClean="0">
                <a:latin typeface="Arial" pitchFamily="34" charset="0"/>
                <a:cs typeface="Arial" pitchFamily="34" charset="0"/>
              </a:rPr>
              <a:t>Sadr </a:t>
            </a:r>
            <a:r>
              <a:rPr lang="en-US" sz="1100" b="1" i="1" u="sng" dirty="0" smtClean="0">
                <a:latin typeface="Arial" pitchFamily="34" charset="0"/>
                <a:cs typeface="Arial" pitchFamily="34" charset="0"/>
              </a:rPr>
              <a:t>Jul ’11</a:t>
            </a:r>
            <a:endParaRPr lang="en-US" sz="800" b="1" dirty="0" smtClean="0">
              <a:latin typeface="Arial" pitchFamily="34" charset="0"/>
              <a:cs typeface="Arial" pitchFamily="34" charset="0"/>
            </a:endParaRPr>
          </a:p>
          <a:p>
            <a:pPr algn="ctr">
              <a:spcBef>
                <a:spcPct val="0"/>
              </a:spcBef>
            </a:pPr>
            <a:endParaRPr lang="en-US" sz="8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-4</a:t>
            </a:r>
          </a:p>
          <a:p>
            <a:pPr algn="ctr">
              <a:spcBef>
                <a:spcPct val="0"/>
              </a:spcBef>
            </a:pPr>
            <a:endParaRPr lang="en-US" sz="36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+4</a:t>
            </a:r>
          </a:p>
          <a:p>
            <a:pPr algn="ctr">
              <a:spcBef>
                <a:spcPct val="0"/>
              </a:spcBef>
            </a:pPr>
            <a:endParaRPr lang="en-US" sz="3200" b="1" dirty="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+5</a:t>
            </a:r>
          </a:p>
          <a:p>
            <a:pPr algn="ctr">
              <a:spcBef>
                <a:spcPct val="0"/>
              </a:spcBef>
            </a:pPr>
            <a:endParaRPr lang="en-US" sz="36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+13</a:t>
            </a:r>
          </a:p>
          <a:p>
            <a:pPr algn="ctr">
              <a:spcBef>
                <a:spcPct val="0"/>
              </a:spcBef>
            </a:pPr>
            <a:endParaRPr lang="en-US" sz="44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+8</a:t>
            </a:r>
          </a:p>
          <a:p>
            <a:pPr algn="ctr">
              <a:spcBef>
                <a:spcPct val="0"/>
              </a:spcBef>
            </a:pPr>
            <a:endParaRPr lang="en-US" sz="200" b="1" dirty="0" smtClean="0">
              <a:latin typeface="Arial" pitchFamily="34" charset="0"/>
              <a:cs typeface="Arial" pitchFamily="34" charset="0"/>
            </a:endParaRPr>
          </a:p>
        </p:txBody>
      </p:sp>
      <p:sp>
        <p:nvSpPr>
          <p:cNvPr id="10" name="Oval 9"/>
          <p:cNvSpPr/>
          <p:nvPr/>
        </p:nvSpPr>
        <p:spPr>
          <a:xfrm>
            <a:off x="7718857" y="2514600"/>
            <a:ext cx="663143" cy="22098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282633260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45545912"/>
              </p:ext>
            </p:extLst>
          </p:nvPr>
        </p:nvGraphicFramePr>
        <p:xfrm>
          <a:off x="136541" y="1447801"/>
          <a:ext cx="8855059" cy="4919160"/>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45</a:t>
            </a:fld>
            <a:r>
              <a:rPr lang="en-US"/>
              <a:t> </a:t>
            </a:r>
          </a:p>
        </p:txBody>
      </p:sp>
      <p:sp>
        <p:nvSpPr>
          <p:cNvPr id="5" name="AutoShape 4"/>
          <p:cNvSpPr>
            <a:spLocks noChangeArrowheads="1"/>
          </p:cNvSpPr>
          <p:nvPr/>
        </p:nvSpPr>
        <p:spPr bwMode="auto">
          <a:xfrm>
            <a:off x="438913" y="1434614"/>
            <a:ext cx="8171687" cy="357545"/>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latin typeface="Arial" pitchFamily="34" charset="0"/>
                <a:cs typeface="Arial" pitchFamily="34" charset="0"/>
              </a:rPr>
              <a:t>Place a mark next to the political party you would vote for, if the elections were held today. </a:t>
            </a:r>
            <a:r>
              <a:rPr lang="en-US" sz="1400" b="1" i="1" dirty="0" smtClean="0">
                <a:latin typeface="Arial" pitchFamily="34" charset="0"/>
                <a:cs typeface="Arial" pitchFamily="34" charset="0"/>
              </a:rPr>
              <a:t> (DISAFFECTED SHIA ONLY)</a:t>
            </a:r>
            <a:endParaRPr lang="en-US" sz="1400" b="1" i="1" dirty="0">
              <a:latin typeface="Arial" pitchFamily="34" charset="0"/>
              <a:cs typeface="Arial" pitchFamily="34" charset="0"/>
            </a:endParaRPr>
          </a:p>
        </p:txBody>
      </p:sp>
      <p:sp>
        <p:nvSpPr>
          <p:cNvPr id="6" name="Text Box 4"/>
          <p:cNvSpPr txBox="1">
            <a:spLocks noChangeArrowheads="1"/>
          </p:cNvSpPr>
          <p:nvPr/>
        </p:nvSpPr>
        <p:spPr bwMode="auto">
          <a:xfrm>
            <a:off x="5916085" y="2362200"/>
            <a:ext cx="155151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400" b="1" i="1">
                <a:solidFill>
                  <a:schemeClr val="tx1"/>
                </a:solidFill>
                <a:latin typeface="Arial" pitchFamily="34" charset="0"/>
                <a:cs typeface="Arial" pitchFamily="34" charset="0"/>
              </a:defRPr>
            </a:lvl1pPr>
            <a:lvl2pPr marL="742950" indent="-285750" eaLnBrk="0" hangingPunct="0">
              <a:defRPr sz="1400" b="1" i="1">
                <a:solidFill>
                  <a:schemeClr val="tx1"/>
                </a:solidFill>
                <a:latin typeface="Arial" pitchFamily="34" charset="0"/>
                <a:cs typeface="Arial" pitchFamily="34" charset="0"/>
              </a:defRPr>
            </a:lvl2pPr>
            <a:lvl3pPr marL="1143000" indent="-228600" eaLnBrk="0" hangingPunct="0">
              <a:defRPr sz="1400" b="1" i="1">
                <a:solidFill>
                  <a:schemeClr val="tx1"/>
                </a:solidFill>
                <a:latin typeface="Arial" pitchFamily="34" charset="0"/>
                <a:cs typeface="Arial" pitchFamily="34" charset="0"/>
              </a:defRPr>
            </a:lvl3pPr>
            <a:lvl4pPr marL="1600200" indent="-228600" eaLnBrk="0" hangingPunct="0">
              <a:defRPr sz="1400" b="1" i="1">
                <a:solidFill>
                  <a:schemeClr val="tx1"/>
                </a:solidFill>
                <a:latin typeface="Arial" pitchFamily="34" charset="0"/>
                <a:cs typeface="Arial" pitchFamily="34" charset="0"/>
              </a:defRPr>
            </a:lvl4pPr>
            <a:lvl5pPr marL="2057400" indent="-228600" eaLnBrk="0" hangingPunct="0">
              <a:defRPr sz="1400" b="1" i="1">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400" b="1" i="1">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400" b="1" i="1">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400" b="1" i="1">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400" b="1" i="1">
                <a:solidFill>
                  <a:schemeClr val="tx1"/>
                </a:solidFill>
                <a:latin typeface="Arial" pitchFamily="34" charset="0"/>
                <a:cs typeface="Arial" pitchFamily="34" charset="0"/>
              </a:defRPr>
            </a:lvl9pPr>
          </a:lstStyle>
          <a:p>
            <a:pPr algn="ctr" eaLnBrk="1" hangingPunct="1"/>
            <a:r>
              <a:rPr lang="en-US" sz="1600" i="0" dirty="0" smtClean="0"/>
              <a:t>U.S. Withdrawal</a:t>
            </a:r>
            <a:endParaRPr lang="en-US" sz="1600" i="0" dirty="0"/>
          </a:p>
        </p:txBody>
      </p:sp>
      <p:sp>
        <p:nvSpPr>
          <p:cNvPr id="7" name="Line 5"/>
          <p:cNvSpPr>
            <a:spLocks noChangeShapeType="1"/>
          </p:cNvSpPr>
          <p:nvPr/>
        </p:nvSpPr>
        <p:spPr bwMode="auto">
          <a:xfrm>
            <a:off x="6691623" y="2649538"/>
            <a:ext cx="0" cy="3365500"/>
          </a:xfrm>
          <a:prstGeom prst="line">
            <a:avLst/>
          </a:prstGeom>
          <a:noFill/>
          <a:ln w="9525">
            <a:solidFill>
              <a:srgbClr val="808080"/>
            </a:solidFill>
            <a:prstDash val="dashDot"/>
            <a:round/>
            <a:headEnd/>
            <a:tailEnd/>
          </a:ln>
          <a:extLst>
            <a:ext uri="{909E8E84-426E-40DD-AFC4-6F175D3DCCD1}">
              <a14:hiddenFill xmlns:a14="http://schemas.microsoft.com/office/drawing/2010/main">
                <a:noFill/>
              </a14:hiddenFill>
            </a:ext>
          </a:extLst>
        </p:spPr>
        <p:txBody>
          <a:bodyPr lIns="0" tIns="0" rIns="0" bIns="0" anchor="ctr">
            <a:spAutoFit/>
          </a:bodyPr>
          <a:lstStyle/>
          <a:p>
            <a:endParaRPr lang="en-US"/>
          </a:p>
        </p:txBody>
      </p:sp>
      <p:sp>
        <p:nvSpPr>
          <p:cNvPr id="9" name="Rectangle 3"/>
          <p:cNvSpPr>
            <a:spLocks noGrp="1" noChangeArrowheads="1"/>
          </p:cNvSpPr>
          <p:nvPr>
            <p:ph type="title" idx="4294967295"/>
          </p:nvPr>
        </p:nvSpPr>
        <p:spPr>
          <a:xfrm>
            <a:off x="152400" y="914400"/>
            <a:ext cx="8991599" cy="457200"/>
          </a:xfrm>
          <a:prstGeom prst="rect">
            <a:avLst/>
          </a:prstGeom>
          <a:noFill/>
        </p:spPr>
        <p:txBody>
          <a:bodyPr/>
          <a:lstStyle/>
          <a:p>
            <a:pPr algn="l" eaLnBrk="1" hangingPunct="1"/>
            <a:r>
              <a:rPr lang="en-US" sz="2600" dirty="0" smtClean="0">
                <a:latin typeface="Arial" pitchFamily="34" charset="0"/>
                <a:cs typeface="Arial" pitchFamily="34" charset="0"/>
              </a:rPr>
              <a:t>Maliki support jumps, Sadr drops among </a:t>
            </a:r>
            <a:r>
              <a:rPr lang="en-US" sz="2600" dirty="0" smtClean="0">
                <a:latin typeface="Arial" pitchFamily="34" charset="0"/>
                <a:cs typeface="Arial" pitchFamily="34" charset="0"/>
              </a:rPr>
              <a:t>“disaffected Shia”</a:t>
            </a:r>
          </a:p>
        </p:txBody>
      </p:sp>
    </p:spTree>
    <p:extLst>
      <p:ext uri="{BB962C8B-B14F-4D97-AF65-F5344CB8AC3E}">
        <p14:creationId xmlns:p14="http://schemas.microsoft.com/office/powerpoint/2010/main" val="143801436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Critical Issues that Can </a:t>
            </a:r>
            <a:r>
              <a:rPr lang="en-US" dirty="0" smtClean="0"/>
              <a:t>Impact the </a:t>
            </a:r>
            <a:r>
              <a:rPr lang="en-US" dirty="0"/>
              <a:t>Trend</a:t>
            </a:r>
          </a:p>
        </p:txBody>
      </p:sp>
      <p:sp>
        <p:nvSpPr>
          <p:cNvPr id="3" name="Content Placeholder 2"/>
          <p:cNvSpPr>
            <a:spLocks noGrp="1"/>
          </p:cNvSpPr>
          <p:nvPr>
            <p:ph idx="1"/>
          </p:nvPr>
        </p:nvSpPr>
        <p:spPr/>
        <p:txBody>
          <a:bodyPr/>
          <a:lstStyle/>
          <a:p>
            <a:pPr>
              <a:buFont typeface="+mj-lt"/>
              <a:buAutoNum type="arabicPeriod"/>
            </a:pPr>
            <a:r>
              <a:rPr lang="en-US" sz="2400" b="1" dirty="0"/>
              <a:t>Failure to address jobs and basic services concerns</a:t>
            </a:r>
          </a:p>
          <a:p>
            <a:pPr>
              <a:buFont typeface="+mj-lt"/>
              <a:buAutoNum type="arabicPeriod"/>
            </a:pPr>
            <a:r>
              <a:rPr lang="en-US" sz="2400" b="1" dirty="0"/>
              <a:t>Sunni insecurities intensify</a:t>
            </a:r>
          </a:p>
          <a:p>
            <a:pPr>
              <a:buFont typeface="+mj-lt"/>
              <a:buAutoNum type="arabicPeriod"/>
            </a:pPr>
            <a:r>
              <a:rPr lang="en-US" sz="2400" b="1" dirty="0"/>
              <a:t>Disaffected Shias shifting support</a:t>
            </a:r>
          </a:p>
          <a:p>
            <a:pPr>
              <a:buFont typeface="+mj-lt"/>
              <a:buAutoNum type="arabicPeriod"/>
            </a:pPr>
            <a:r>
              <a:rPr lang="en-US" sz="2400" b="1" dirty="0" smtClean="0"/>
              <a:t>Ability </a:t>
            </a:r>
            <a:r>
              <a:rPr lang="en-US" sz="2400" b="1" dirty="0" smtClean="0"/>
              <a:t>for opposition groups to emerge and build a strategic campaign</a:t>
            </a:r>
            <a:endParaRPr lang="en-US" sz="2400" b="1" dirty="0"/>
          </a:p>
          <a:p>
            <a:pPr marL="0" indent="0">
              <a:buNone/>
            </a:pPr>
            <a:endParaRPr lang="en-US" sz="2400" b="1" dirty="0"/>
          </a:p>
        </p:txBody>
      </p:sp>
    </p:spTree>
    <p:extLst>
      <p:ext uri="{BB962C8B-B14F-4D97-AF65-F5344CB8AC3E}">
        <p14:creationId xmlns:p14="http://schemas.microsoft.com/office/powerpoint/2010/main" val="347342496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3"/>
          <p:cNvGraphicFramePr>
            <a:graphicFrameLocks/>
          </p:cNvGraphicFramePr>
          <p:nvPr>
            <p:extLst>
              <p:ext uri="{D42A27DB-BD31-4B8C-83A1-F6EECF244321}">
                <p14:modId xmlns:p14="http://schemas.microsoft.com/office/powerpoint/2010/main" val="4124834794"/>
              </p:ext>
            </p:extLst>
          </p:nvPr>
        </p:nvGraphicFramePr>
        <p:xfrm>
          <a:off x="76200" y="1807108"/>
          <a:ext cx="8610599" cy="4822292"/>
        </p:xfrm>
        <a:graphic>
          <a:graphicData uri="http://schemas.openxmlformats.org/drawingml/2006/chart">
            <c:chart xmlns:c="http://schemas.openxmlformats.org/drawingml/2006/chart" xmlns:r="http://schemas.openxmlformats.org/officeDocument/2006/relationships" r:id="rId2"/>
          </a:graphicData>
        </a:graphic>
      </p:graphicFrame>
      <p:cxnSp>
        <p:nvCxnSpPr>
          <p:cNvPr id="19" name="Straight Connector 18"/>
          <p:cNvCxnSpPr/>
          <p:nvPr/>
        </p:nvCxnSpPr>
        <p:spPr>
          <a:xfrm flipV="1">
            <a:off x="3818208" y="3200400"/>
            <a:ext cx="0" cy="3146920"/>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47</a:t>
            </a:fld>
            <a:r>
              <a:rPr lang="en-US"/>
              <a:t> </a:t>
            </a:r>
          </a:p>
        </p:txBody>
      </p:sp>
      <p:sp>
        <p:nvSpPr>
          <p:cNvPr id="16" name="Title 1"/>
          <p:cNvSpPr>
            <a:spLocks noGrp="1"/>
          </p:cNvSpPr>
          <p:nvPr>
            <p:ph type="title"/>
          </p:nvPr>
        </p:nvSpPr>
        <p:spPr>
          <a:xfrm>
            <a:off x="304800" y="914400"/>
            <a:ext cx="8686800" cy="381000"/>
          </a:xfrm>
        </p:spPr>
        <p:txBody>
          <a:bodyPr/>
          <a:lstStyle/>
          <a:p>
            <a:r>
              <a:rPr lang="en-US" dirty="0" smtClean="0"/>
              <a:t>Openness to </a:t>
            </a:r>
            <a:r>
              <a:rPr lang="en-US" dirty="0" smtClean="0"/>
              <a:t>opposition group with alternative proposals</a:t>
            </a:r>
            <a:endParaRPr lang="en-US" dirty="0"/>
          </a:p>
        </p:txBody>
      </p:sp>
      <p:sp>
        <p:nvSpPr>
          <p:cNvPr id="17" name="AutoShape 4"/>
          <p:cNvSpPr>
            <a:spLocks noChangeArrowheads="1"/>
          </p:cNvSpPr>
          <p:nvPr/>
        </p:nvSpPr>
        <p:spPr bwMode="auto">
          <a:xfrm>
            <a:off x="457201" y="1447800"/>
            <a:ext cx="8077200"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Please </a:t>
            </a:r>
            <a:r>
              <a:rPr lang="en-US" sz="1400" b="1" i="1" dirty="0"/>
              <a:t>tell me whether you approve or disapprove of that event. </a:t>
            </a:r>
            <a:endParaRPr lang="en-US" sz="1400" b="1" i="1" dirty="0">
              <a:latin typeface="Arial" pitchFamily="34" charset="0"/>
              <a:cs typeface="Arial" pitchFamily="34" charset="0"/>
            </a:endParaRPr>
          </a:p>
        </p:txBody>
      </p:sp>
      <p:cxnSp>
        <p:nvCxnSpPr>
          <p:cNvPr id="21" name="Straight Connector 20"/>
          <p:cNvCxnSpPr/>
          <p:nvPr/>
        </p:nvCxnSpPr>
        <p:spPr>
          <a:xfrm flipV="1">
            <a:off x="2209800" y="3200400"/>
            <a:ext cx="0" cy="3189144"/>
          </a:xfrm>
          <a:prstGeom prst="line">
            <a:avLst/>
          </a:prstGeom>
          <a:ln w="31750"/>
        </p:spPr>
        <p:style>
          <a:lnRef idx="1">
            <a:schemeClr val="dk1"/>
          </a:lnRef>
          <a:fillRef idx="0">
            <a:schemeClr val="dk1"/>
          </a:fillRef>
          <a:effectRef idx="0">
            <a:schemeClr val="dk1"/>
          </a:effectRef>
          <a:fontRef idx="minor">
            <a:schemeClr val="tx1"/>
          </a:fontRef>
        </p:style>
      </p:cxnSp>
      <p:cxnSp>
        <p:nvCxnSpPr>
          <p:cNvPr id="23" name="Straight Connector 22"/>
          <p:cNvCxnSpPr/>
          <p:nvPr/>
        </p:nvCxnSpPr>
        <p:spPr>
          <a:xfrm flipV="1">
            <a:off x="6940060" y="3200400"/>
            <a:ext cx="0" cy="3181624"/>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flipV="1">
            <a:off x="5334000" y="3200400"/>
            <a:ext cx="0" cy="3181624"/>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12" name="TextBox 3"/>
          <p:cNvSpPr txBox="1"/>
          <p:nvPr/>
        </p:nvSpPr>
        <p:spPr>
          <a:xfrm>
            <a:off x="762000" y="1836003"/>
            <a:ext cx="7724336" cy="830997"/>
          </a:xfrm>
          <a:prstGeom prst="rect">
            <a:avLst/>
          </a:prstGeom>
          <a:solidFill>
            <a:srgbClr val="FFFF0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600" b="1" dirty="0"/>
              <a:t>A group of political parties declaring themselves </a:t>
            </a:r>
            <a:r>
              <a:rPr lang="en-US" sz="1600" b="1" dirty="0" smtClean="0"/>
              <a:t>as </a:t>
            </a:r>
            <a:r>
              <a:rPr lang="en-US" sz="1600" b="1" dirty="0"/>
              <a:t>opposition within the Council of </a:t>
            </a:r>
            <a:r>
              <a:rPr lang="en-US" sz="1600" b="1" dirty="0" smtClean="0"/>
              <a:t>Representatives </a:t>
            </a:r>
            <a:r>
              <a:rPr lang="en-US" sz="1600" b="1" u="sng" dirty="0" smtClean="0"/>
              <a:t>and proposing policy alternatives different from those set forth by the government</a:t>
            </a:r>
            <a:endParaRPr lang="en-US" sz="1600" b="1" u="sng" dirty="0"/>
          </a:p>
        </p:txBody>
      </p:sp>
    </p:spTree>
    <p:extLst>
      <p:ext uri="{BB962C8B-B14F-4D97-AF65-F5344CB8AC3E}">
        <p14:creationId xmlns:p14="http://schemas.microsoft.com/office/powerpoint/2010/main" val="138435036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3"/>
          <p:cNvSpPr txBox="1"/>
          <p:nvPr/>
        </p:nvSpPr>
        <p:spPr>
          <a:xfrm>
            <a:off x="0" y="2847201"/>
            <a:ext cx="7377332" cy="276999"/>
          </a:xfrm>
          <a:prstGeom prst="rect">
            <a:avLst/>
          </a:prstGeom>
          <a:solidFill>
            <a:srgbClr val="FFFF0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endParaRPr lang="en-US" sz="1200" b="1" u="sng" dirty="0"/>
          </a:p>
        </p:txBody>
      </p:sp>
      <p:sp>
        <p:nvSpPr>
          <p:cNvPr id="2" name="Title 1"/>
          <p:cNvSpPr>
            <a:spLocks noGrp="1"/>
          </p:cNvSpPr>
          <p:nvPr>
            <p:ph type="title"/>
          </p:nvPr>
        </p:nvSpPr>
        <p:spPr>
          <a:xfrm>
            <a:off x="457200" y="914400"/>
            <a:ext cx="8305800" cy="381000"/>
          </a:xfrm>
        </p:spPr>
        <p:txBody>
          <a:bodyPr/>
          <a:lstStyle/>
          <a:p>
            <a:r>
              <a:rPr lang="en-US" dirty="0" smtClean="0"/>
              <a:t>Opposition actions | looking for watchdogs, alternatives</a:t>
            </a:r>
            <a:br>
              <a:rPr lang="en-US" dirty="0" smtClean="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7158651"/>
              </p:ext>
            </p:extLst>
          </p:nvPr>
        </p:nvGraphicFramePr>
        <p:xfrm>
          <a:off x="0" y="1905000"/>
          <a:ext cx="8991600" cy="4495800"/>
        </p:xfrm>
        <a:graphic>
          <a:graphicData uri="http://schemas.openxmlformats.org/drawingml/2006/chart">
            <c:chart xmlns:c="http://schemas.openxmlformats.org/drawingml/2006/chart" xmlns:r="http://schemas.openxmlformats.org/officeDocument/2006/relationships" r:id="rId2"/>
          </a:graphicData>
        </a:graphic>
      </p:graphicFrame>
      <p:sp>
        <p:nvSpPr>
          <p:cNvPr id="14"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dirty="0"/>
              <a:t>Page </a:t>
            </a:r>
            <a:fld id="{0EC83A09-1F5E-494F-BD1C-2840B4A5C6D8}" type="slidenum">
              <a:rPr lang="en-US"/>
              <a:pPr>
                <a:defRPr/>
              </a:pPr>
              <a:t>48</a:t>
            </a:fld>
            <a:r>
              <a:rPr lang="en-US" dirty="0"/>
              <a:t> </a:t>
            </a:r>
          </a:p>
        </p:txBody>
      </p:sp>
      <p:sp>
        <p:nvSpPr>
          <p:cNvPr id="16" name="AutoShape 4"/>
          <p:cNvSpPr>
            <a:spLocks noChangeArrowheads="1"/>
          </p:cNvSpPr>
          <p:nvPr/>
        </p:nvSpPr>
        <p:spPr bwMode="auto">
          <a:xfrm>
            <a:off x="438913" y="1494711"/>
            <a:ext cx="8171687" cy="715089"/>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Imagine </a:t>
            </a:r>
            <a:r>
              <a:rPr lang="en-US" sz="1400" b="1" i="1" dirty="0"/>
              <a:t>that certain members of the </a:t>
            </a:r>
            <a:r>
              <a:rPr lang="en-US" sz="1400" b="1" i="1" dirty="0" err="1" smtClean="0"/>
              <a:t>CoR</a:t>
            </a:r>
            <a:r>
              <a:rPr lang="en-US" sz="1400" b="1" i="1" dirty="0" smtClean="0"/>
              <a:t> made </a:t>
            </a:r>
            <a:r>
              <a:rPr lang="en-US" sz="1400" b="1" i="1" dirty="0"/>
              <a:t>an announcement declaring that they are forming an opposition group within the Council of Representatives. </a:t>
            </a:r>
            <a:r>
              <a:rPr lang="en-US" sz="1400" b="1" i="1" dirty="0" smtClean="0"/>
              <a:t>For </a:t>
            </a:r>
            <a:r>
              <a:rPr lang="en-US" sz="1400" b="1" i="1" dirty="0"/>
              <a:t>each action, please tell me how it would make you feel towards this group -- would it make you feel much more </a:t>
            </a:r>
            <a:r>
              <a:rPr lang="en-US" sz="1400" b="1" i="1" dirty="0" smtClean="0"/>
              <a:t>favorable, </a:t>
            </a:r>
            <a:r>
              <a:rPr lang="en-US" sz="1400" b="1" i="1" dirty="0"/>
              <a:t>somewhat more favorable, just a little more favorable, or no more </a:t>
            </a:r>
            <a:r>
              <a:rPr lang="en-US" sz="1400" b="1" i="1" dirty="0" smtClean="0"/>
              <a:t>favorable? </a:t>
            </a:r>
            <a:endParaRPr lang="en-US" sz="1400" b="1" i="1" dirty="0">
              <a:latin typeface="Arial" pitchFamily="34" charset="0"/>
              <a:cs typeface="Arial" pitchFamily="34" charset="0"/>
            </a:endParaRPr>
          </a:p>
        </p:txBody>
      </p:sp>
      <p:sp>
        <p:nvSpPr>
          <p:cNvPr id="13" name="TextBox 1"/>
          <p:cNvSpPr txBox="1"/>
          <p:nvPr/>
        </p:nvSpPr>
        <p:spPr>
          <a:xfrm>
            <a:off x="0" y="2667000"/>
            <a:ext cx="7532926" cy="34290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500" dirty="0" smtClean="0"/>
          </a:p>
          <a:p>
            <a:endParaRPr lang="en-US" sz="1400" dirty="0" smtClean="0"/>
          </a:p>
          <a:p>
            <a:endParaRPr lang="en-US" sz="1400" dirty="0" smtClean="0"/>
          </a:p>
          <a:p>
            <a:endParaRPr lang="en-US" sz="1400" dirty="0" smtClean="0"/>
          </a:p>
          <a:p>
            <a:endParaRPr lang="en-US" sz="1400" dirty="0" smtClean="0">
              <a:latin typeface="Arial" pitchFamily="34" charset="0"/>
              <a:cs typeface="Arial" pitchFamily="34" charset="0"/>
            </a:endParaRPr>
          </a:p>
          <a:p>
            <a:endParaRPr lang="en-US" sz="1400" baseline="-25000" dirty="0">
              <a:latin typeface="Arial" pitchFamily="34" charset="0"/>
              <a:cs typeface="Arial" pitchFamily="34" charset="0"/>
            </a:endParaRPr>
          </a:p>
        </p:txBody>
      </p:sp>
      <p:sp>
        <p:nvSpPr>
          <p:cNvPr id="3" name="TextBox 2"/>
          <p:cNvSpPr txBox="1"/>
          <p:nvPr/>
        </p:nvSpPr>
        <p:spPr>
          <a:xfrm>
            <a:off x="7034" y="2755713"/>
            <a:ext cx="7384366" cy="3416320"/>
          </a:xfrm>
          <a:prstGeom prst="rect">
            <a:avLst/>
          </a:prstGeom>
          <a:noFill/>
        </p:spPr>
        <p:txBody>
          <a:bodyPr wrap="square" rtlCol="0">
            <a:spAutoFit/>
          </a:bodyPr>
          <a:lstStyle/>
          <a:p>
            <a:endParaRPr lang="en-US" sz="400" dirty="0" smtClean="0"/>
          </a:p>
          <a:p>
            <a:r>
              <a:rPr lang="en-US" sz="1200" b="1" dirty="0"/>
              <a:t>Closely monitor the </a:t>
            </a:r>
            <a:r>
              <a:rPr lang="en-US" sz="1200" b="1" dirty="0" err="1" smtClean="0"/>
              <a:t>govt's</a:t>
            </a:r>
            <a:r>
              <a:rPr lang="en-US" sz="1200" b="1" dirty="0" smtClean="0"/>
              <a:t> </a:t>
            </a:r>
            <a:r>
              <a:rPr lang="en-US" sz="1200" b="1" dirty="0"/>
              <a:t>actions and make public </a:t>
            </a:r>
            <a:r>
              <a:rPr lang="en-US" sz="1200" b="1" dirty="0" smtClean="0"/>
              <a:t>missteps</a:t>
            </a:r>
            <a:r>
              <a:rPr lang="en-US" sz="1200" b="1" dirty="0"/>
              <a:t>, bad policies, or corrupt practices</a:t>
            </a:r>
            <a:r>
              <a:rPr lang="en-US" sz="1200" b="1" dirty="0" smtClean="0"/>
              <a:t>.</a:t>
            </a:r>
          </a:p>
          <a:p>
            <a:endParaRPr lang="en-US" sz="1100" dirty="0" smtClean="0"/>
          </a:p>
          <a:p>
            <a:r>
              <a:rPr lang="en-US" sz="1200" dirty="0"/>
              <a:t>Propose alternative policies for creating jobs, providing basic services, and fighting </a:t>
            </a:r>
            <a:r>
              <a:rPr lang="en-US" sz="1200" dirty="0" smtClean="0"/>
              <a:t>corruption.</a:t>
            </a:r>
          </a:p>
          <a:p>
            <a:endParaRPr lang="en-US" sz="1050" dirty="0"/>
          </a:p>
          <a:p>
            <a:r>
              <a:rPr lang="en-US" sz="1200" dirty="0"/>
              <a:t>Hold a monthly question and answer session with government ministers to hold them accountable.</a:t>
            </a:r>
          </a:p>
          <a:p>
            <a:endParaRPr lang="en-US" sz="1000" dirty="0" smtClean="0"/>
          </a:p>
          <a:p>
            <a:r>
              <a:rPr lang="en-US" sz="1200" dirty="0"/>
              <a:t>To create more jobs, propose a 5-point economic plan that shows specific steps the gov’t needs to take.</a:t>
            </a:r>
          </a:p>
          <a:p>
            <a:endParaRPr lang="en-US" sz="1050" dirty="0" smtClean="0"/>
          </a:p>
          <a:p>
            <a:r>
              <a:rPr lang="en-US" sz="1200" dirty="0"/>
              <a:t>Weekly media briefings to discuss what the government did and what were its successes and failures.</a:t>
            </a:r>
          </a:p>
          <a:p>
            <a:endParaRPr lang="en-US" sz="1000" dirty="0" smtClean="0"/>
          </a:p>
          <a:p>
            <a:r>
              <a:rPr lang="en-US" sz="1200" dirty="0" smtClean="0"/>
              <a:t>Conduct </a:t>
            </a:r>
            <a:r>
              <a:rPr lang="en-US" sz="1200" dirty="0"/>
              <a:t>a </a:t>
            </a:r>
            <a:r>
              <a:rPr lang="en-US" sz="1200" dirty="0" smtClean="0"/>
              <a:t>listening tour </a:t>
            </a:r>
            <a:r>
              <a:rPr lang="en-US" sz="1200" dirty="0"/>
              <a:t>to hear </a:t>
            </a:r>
            <a:r>
              <a:rPr lang="en-US" sz="1200" dirty="0" smtClean="0"/>
              <a:t>concerns </a:t>
            </a:r>
            <a:r>
              <a:rPr lang="en-US" sz="1200" dirty="0"/>
              <a:t>and then present those concerns &amp; solutions to the government.</a:t>
            </a:r>
          </a:p>
          <a:p>
            <a:endParaRPr lang="en-US" sz="900" dirty="0" smtClean="0"/>
          </a:p>
          <a:p>
            <a:r>
              <a:rPr lang="en-US" sz="1200" dirty="0"/>
              <a:t>A series of public meetings to listen to people’s concerns and provide the gov’t with policy alternatives.</a:t>
            </a:r>
          </a:p>
          <a:p>
            <a:endParaRPr lang="en-US" sz="1050" dirty="0" smtClean="0"/>
          </a:p>
          <a:p>
            <a:r>
              <a:rPr lang="en-US" sz="1200" dirty="0" smtClean="0"/>
              <a:t>Organize </a:t>
            </a:r>
            <a:r>
              <a:rPr lang="en-US" sz="1200" dirty="0"/>
              <a:t>a group to monitor gov’t actions and make public missteps, bad policies, or corrupt practices.</a:t>
            </a:r>
          </a:p>
          <a:p>
            <a:endParaRPr lang="en-US" sz="1050" dirty="0" smtClean="0"/>
          </a:p>
          <a:p>
            <a:r>
              <a:rPr lang="en-US" sz="1200" dirty="0" smtClean="0"/>
              <a:t>To </a:t>
            </a:r>
            <a:r>
              <a:rPr lang="en-US" sz="1200" dirty="0"/>
              <a:t>end pol. divisions, propose a 5-point reconciliation plan that shows steps the gov’t needs to take.</a:t>
            </a:r>
          </a:p>
          <a:p>
            <a:endParaRPr lang="en-US" sz="1000" dirty="0"/>
          </a:p>
          <a:p>
            <a:r>
              <a:rPr lang="en-US" sz="1200" dirty="0" smtClean="0"/>
              <a:t>Hold </a:t>
            </a:r>
            <a:r>
              <a:rPr lang="en-US" sz="1200" dirty="0"/>
              <a:t>a series of public debates between </a:t>
            </a:r>
            <a:r>
              <a:rPr lang="en-US" sz="1200" dirty="0" smtClean="0"/>
              <a:t>government opposition </a:t>
            </a:r>
            <a:r>
              <a:rPr lang="en-US" sz="1200" dirty="0"/>
              <a:t>leaders so citizens </a:t>
            </a:r>
            <a:r>
              <a:rPr lang="en-US" sz="1200" dirty="0" smtClean="0"/>
              <a:t>hear </a:t>
            </a:r>
            <a:r>
              <a:rPr lang="en-US" sz="1200" dirty="0"/>
              <a:t>opposing views</a:t>
            </a:r>
            <a:r>
              <a:rPr lang="en-US" sz="1200" dirty="0" smtClean="0"/>
              <a:t>.</a:t>
            </a:r>
            <a:endParaRPr lang="en-US" sz="1200" dirty="0"/>
          </a:p>
        </p:txBody>
      </p:sp>
      <p:cxnSp>
        <p:nvCxnSpPr>
          <p:cNvPr id="6" name="Straight Connector 5"/>
          <p:cNvCxnSpPr/>
          <p:nvPr/>
        </p:nvCxnSpPr>
        <p:spPr>
          <a:xfrm flipH="1">
            <a:off x="-7034" y="3124200"/>
            <a:ext cx="73843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0" y="3471204"/>
            <a:ext cx="73843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0" y="3795932"/>
            <a:ext cx="73843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0" y="4128868"/>
            <a:ext cx="73843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0" y="4481732"/>
            <a:ext cx="73843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0" y="4814668"/>
            <a:ext cx="73843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0" y="5153464"/>
            <a:ext cx="73843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0" y="5486400"/>
            <a:ext cx="73843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0" y="5819336"/>
            <a:ext cx="73843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379360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3"/>
          <p:cNvGraphicFramePr>
            <a:graphicFrameLocks/>
          </p:cNvGraphicFramePr>
          <p:nvPr>
            <p:extLst>
              <p:ext uri="{D42A27DB-BD31-4B8C-83A1-F6EECF244321}">
                <p14:modId xmlns:p14="http://schemas.microsoft.com/office/powerpoint/2010/main" val="1354008348"/>
              </p:ext>
            </p:extLst>
          </p:nvPr>
        </p:nvGraphicFramePr>
        <p:xfrm>
          <a:off x="76200" y="1654708"/>
          <a:ext cx="8686800" cy="4822292"/>
        </p:xfrm>
        <a:graphic>
          <a:graphicData uri="http://schemas.openxmlformats.org/drawingml/2006/chart">
            <c:chart xmlns:c="http://schemas.openxmlformats.org/drawingml/2006/chart" xmlns:r="http://schemas.openxmlformats.org/officeDocument/2006/relationships" r:id="rId2"/>
          </a:graphicData>
        </a:graphic>
      </p:graphicFrame>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49</a:t>
            </a:fld>
            <a:r>
              <a:rPr lang="en-US"/>
              <a:t> </a:t>
            </a:r>
          </a:p>
        </p:txBody>
      </p:sp>
      <p:cxnSp>
        <p:nvCxnSpPr>
          <p:cNvPr id="11" name="Straight Connector 10"/>
          <p:cNvCxnSpPr/>
          <p:nvPr/>
        </p:nvCxnSpPr>
        <p:spPr>
          <a:xfrm flipV="1">
            <a:off x="2266072" y="2519292"/>
            <a:ext cx="25516" cy="3794760"/>
          </a:xfrm>
          <a:prstGeom prst="line">
            <a:avLst/>
          </a:prstGeom>
          <a:ln w="28575"/>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flipV="1">
            <a:off x="3838136" y="2520460"/>
            <a:ext cx="0" cy="379476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flipV="1">
            <a:off x="5410200" y="2520460"/>
            <a:ext cx="0" cy="379476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flipV="1">
            <a:off x="6996332" y="2523980"/>
            <a:ext cx="0" cy="3794760"/>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16" name="Title 1"/>
          <p:cNvSpPr>
            <a:spLocks noGrp="1"/>
          </p:cNvSpPr>
          <p:nvPr>
            <p:ph type="title"/>
          </p:nvPr>
        </p:nvSpPr>
        <p:spPr>
          <a:xfrm>
            <a:off x="381000" y="914400"/>
            <a:ext cx="9144000" cy="381000"/>
          </a:xfrm>
        </p:spPr>
        <p:txBody>
          <a:bodyPr/>
          <a:lstStyle/>
          <a:p>
            <a:r>
              <a:rPr lang="en-US" dirty="0" smtClean="0"/>
              <a:t>Opposition actions </a:t>
            </a:r>
            <a:r>
              <a:rPr lang="en-US" dirty="0" smtClean="0"/>
              <a:t>would likely increase support</a:t>
            </a:r>
            <a:endParaRPr lang="en-US" dirty="0"/>
          </a:p>
        </p:txBody>
      </p:sp>
      <p:sp>
        <p:nvSpPr>
          <p:cNvPr id="17" name="AutoShape 4"/>
          <p:cNvSpPr>
            <a:spLocks noChangeArrowheads="1"/>
          </p:cNvSpPr>
          <p:nvPr/>
        </p:nvSpPr>
        <p:spPr bwMode="auto">
          <a:xfrm>
            <a:off x="514644" y="1493964"/>
            <a:ext cx="8077200" cy="35804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a:t>Assuming an opposition group did some of the things you just heard, would you be more likely or less likely to vote for members of this group in the next election? </a:t>
            </a:r>
            <a:endParaRPr lang="en-US" sz="1400" b="1" i="1" dirty="0">
              <a:latin typeface="Arial" pitchFamily="34" charset="0"/>
              <a:cs typeface="Arial" pitchFamily="34" charset="0"/>
            </a:endParaRPr>
          </a:p>
        </p:txBody>
      </p:sp>
    </p:spTree>
    <p:extLst>
      <p:ext uri="{BB962C8B-B14F-4D97-AF65-F5344CB8AC3E}">
        <p14:creationId xmlns:p14="http://schemas.microsoft.com/office/powerpoint/2010/main" val="3230592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001000" cy="457200"/>
          </a:xfrm>
        </p:spPr>
        <p:txBody>
          <a:bodyPr/>
          <a:lstStyle/>
          <a:p>
            <a:r>
              <a:rPr lang="en-US" dirty="0" smtClean="0"/>
              <a:t>Only North sees a drop in right direction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66578274"/>
              </p:ext>
            </p:extLst>
          </p:nvPr>
        </p:nvGraphicFramePr>
        <p:xfrm>
          <a:off x="173038" y="1295400"/>
          <a:ext cx="8742362" cy="5105399"/>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5</a:t>
            </a:fld>
            <a:r>
              <a:rPr lang="en-US"/>
              <a:t> </a:t>
            </a:r>
          </a:p>
        </p:txBody>
      </p:sp>
      <p:sp>
        <p:nvSpPr>
          <p:cNvPr id="11" name="AutoShape 6"/>
          <p:cNvSpPr>
            <a:spLocks noChangeArrowheads="1"/>
          </p:cNvSpPr>
          <p:nvPr/>
        </p:nvSpPr>
        <p:spPr bwMode="auto">
          <a:xfrm>
            <a:off x="173038" y="2199204"/>
            <a:ext cx="8742362" cy="510778"/>
          </a:xfrm>
          <a:prstGeom prst="roundRect">
            <a:avLst>
              <a:gd name="adj" fmla="val 16667"/>
            </a:avLst>
          </a:prstGeom>
          <a:solidFill>
            <a:srgbClr val="C0C0C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spcBef>
                <a:spcPct val="0"/>
              </a:spcBef>
            </a:pPr>
            <a:r>
              <a:rPr lang="en-US" sz="1200" b="1" i="1" u="sng" dirty="0" smtClean="0">
                <a:latin typeface="Arial" pitchFamily="34" charset="0"/>
                <a:cs typeface="Arial" pitchFamily="34" charset="0"/>
              </a:rPr>
              <a:t>∆ from</a:t>
            </a:r>
          </a:p>
          <a:p>
            <a:pPr>
              <a:spcBef>
                <a:spcPct val="0"/>
              </a:spcBef>
            </a:pPr>
            <a:r>
              <a:rPr lang="en-US" sz="1200" b="1" i="1" u="sng" dirty="0" smtClean="0">
                <a:latin typeface="Arial" pitchFamily="34" charset="0"/>
                <a:cs typeface="Arial" pitchFamily="34" charset="0"/>
              </a:rPr>
              <a:t>Oct ’11</a:t>
            </a:r>
            <a:r>
              <a:rPr lang="en-US" sz="1400" b="1" i="1" dirty="0" smtClean="0">
                <a:latin typeface="Arial" pitchFamily="34" charset="0"/>
                <a:cs typeface="Arial" pitchFamily="34" charset="0"/>
              </a:rPr>
              <a:t>   </a:t>
            </a:r>
            <a:r>
              <a:rPr lang="en-US" b="1" dirty="0" smtClean="0">
                <a:latin typeface="Arial" pitchFamily="34" charset="0"/>
                <a:cs typeface="Arial" pitchFamily="34" charset="0"/>
              </a:rPr>
              <a:t>+</a:t>
            </a:r>
            <a:r>
              <a:rPr lang="en-US" b="1" dirty="0" smtClean="0">
                <a:latin typeface="Arial" pitchFamily="34" charset="0"/>
                <a:cs typeface="Arial" pitchFamily="34" charset="0"/>
              </a:rPr>
              <a:t>11  </a:t>
            </a:r>
            <a:r>
              <a:rPr lang="en-US" b="1" dirty="0" smtClean="0">
                <a:latin typeface="Arial" pitchFamily="34" charset="0"/>
                <a:cs typeface="Arial" pitchFamily="34" charset="0"/>
              </a:rPr>
              <a:t>    </a:t>
            </a:r>
            <a:r>
              <a:rPr lang="en-US" b="1" dirty="0" smtClean="0">
                <a:latin typeface="Arial" pitchFamily="34" charset="0"/>
                <a:cs typeface="Arial" pitchFamily="34" charset="0"/>
              </a:rPr>
              <a:t>-6  </a:t>
            </a:r>
            <a:r>
              <a:rPr lang="en-US" b="1" dirty="0" smtClean="0">
                <a:latin typeface="Arial" pitchFamily="34" charset="0"/>
                <a:cs typeface="Arial" pitchFamily="34" charset="0"/>
              </a:rPr>
              <a:t>          </a:t>
            </a:r>
            <a:r>
              <a:rPr lang="en-US" b="1" dirty="0" smtClean="0">
                <a:latin typeface="Arial" pitchFamily="34" charset="0"/>
                <a:cs typeface="Arial" pitchFamily="34" charset="0"/>
              </a:rPr>
              <a:t>+1  </a:t>
            </a:r>
            <a:r>
              <a:rPr lang="en-US" b="1" dirty="0" smtClean="0">
                <a:latin typeface="Arial" pitchFamily="34" charset="0"/>
                <a:cs typeface="Arial" pitchFamily="34" charset="0"/>
              </a:rPr>
              <a:t>    </a:t>
            </a:r>
            <a:r>
              <a:rPr lang="en-US" b="1" dirty="0" smtClean="0">
                <a:latin typeface="Arial" pitchFamily="34" charset="0"/>
                <a:cs typeface="Arial" pitchFamily="34" charset="0"/>
              </a:rPr>
              <a:t>+5     </a:t>
            </a:r>
            <a:r>
              <a:rPr lang="en-US" b="1" dirty="0" smtClean="0">
                <a:latin typeface="Arial" pitchFamily="34" charset="0"/>
                <a:cs typeface="Arial" pitchFamily="34" charset="0"/>
              </a:rPr>
              <a:t>      </a:t>
            </a:r>
            <a:r>
              <a:rPr lang="en-US" b="1" dirty="0" smtClean="0">
                <a:latin typeface="Arial" pitchFamily="34" charset="0"/>
                <a:cs typeface="Arial" pitchFamily="34" charset="0"/>
              </a:rPr>
              <a:t>+23   </a:t>
            </a:r>
            <a:r>
              <a:rPr lang="en-US" b="1" dirty="0" smtClean="0">
                <a:latin typeface="Arial" pitchFamily="34" charset="0"/>
                <a:cs typeface="Arial" pitchFamily="34" charset="0"/>
              </a:rPr>
              <a:t>  </a:t>
            </a:r>
            <a:r>
              <a:rPr lang="en-US" b="1" dirty="0" smtClean="0">
                <a:latin typeface="Arial" pitchFamily="34" charset="0"/>
                <a:cs typeface="Arial" pitchFamily="34" charset="0"/>
              </a:rPr>
              <a:t>-20       </a:t>
            </a:r>
            <a:r>
              <a:rPr lang="en-US" b="1" dirty="0" smtClean="0">
                <a:latin typeface="Arial" pitchFamily="34" charset="0"/>
                <a:cs typeface="Arial" pitchFamily="34" charset="0"/>
              </a:rPr>
              <a:t>  </a:t>
            </a:r>
            <a:r>
              <a:rPr lang="en-US" b="1" dirty="0" smtClean="0">
                <a:latin typeface="Arial" pitchFamily="34" charset="0"/>
                <a:cs typeface="Arial" pitchFamily="34" charset="0"/>
              </a:rPr>
              <a:t>+19 </a:t>
            </a:r>
            <a:r>
              <a:rPr lang="en-US" b="1" dirty="0" smtClean="0">
                <a:latin typeface="Arial" pitchFamily="34" charset="0"/>
                <a:cs typeface="Arial" pitchFamily="34" charset="0"/>
              </a:rPr>
              <a:t>   </a:t>
            </a:r>
            <a:r>
              <a:rPr lang="en-US" b="1" dirty="0" smtClean="0">
                <a:latin typeface="Arial" pitchFamily="34" charset="0"/>
                <a:cs typeface="Arial" pitchFamily="34" charset="0"/>
              </a:rPr>
              <a:t>-10           -21   </a:t>
            </a:r>
            <a:r>
              <a:rPr lang="en-US" b="1" dirty="0" smtClean="0">
                <a:latin typeface="Arial" pitchFamily="34" charset="0"/>
                <a:cs typeface="Arial" pitchFamily="34" charset="0"/>
              </a:rPr>
              <a:t> </a:t>
            </a:r>
            <a:r>
              <a:rPr lang="en-US" b="1" dirty="0" smtClean="0">
                <a:latin typeface="Arial" pitchFamily="34" charset="0"/>
                <a:cs typeface="Arial" pitchFamily="34" charset="0"/>
              </a:rPr>
              <a:t>+24</a:t>
            </a:r>
            <a:endParaRPr lang="en-US" b="1" dirty="0">
              <a:latin typeface="Arial" pitchFamily="34" charset="0"/>
              <a:cs typeface="Arial" pitchFamily="34" charset="0"/>
            </a:endParaRPr>
          </a:p>
        </p:txBody>
      </p:sp>
      <p:sp>
        <p:nvSpPr>
          <p:cNvPr id="12" name="AutoShape 4"/>
          <p:cNvSpPr>
            <a:spLocks noChangeArrowheads="1"/>
          </p:cNvSpPr>
          <p:nvPr/>
        </p:nvSpPr>
        <p:spPr bwMode="auto">
          <a:xfrm>
            <a:off x="438913" y="1420097"/>
            <a:ext cx="8171687" cy="35804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a:latin typeface="Arial" pitchFamily="34" charset="0"/>
                <a:cs typeface="Arial" pitchFamily="34" charset="0"/>
              </a:rPr>
              <a:t>Generally speaking, do you think that things in Iraq are going in the right direction, or do you feel things are going in the wrong direction?</a:t>
            </a:r>
          </a:p>
        </p:txBody>
      </p:sp>
      <p:sp>
        <p:nvSpPr>
          <p:cNvPr id="3" name="Oval 2"/>
          <p:cNvSpPr/>
          <p:nvPr/>
        </p:nvSpPr>
        <p:spPr>
          <a:xfrm>
            <a:off x="7239000" y="2318386"/>
            <a:ext cx="1371600" cy="50101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p:nvCxnSpPr>
        <p:spPr>
          <a:xfrm flipV="1">
            <a:off x="2245038" y="2199204"/>
            <a:ext cx="0" cy="4049196"/>
          </a:xfrm>
          <a:prstGeom prst="line">
            <a:avLst/>
          </a:prstGeom>
          <a:ln w="38100"/>
        </p:spPr>
        <p:style>
          <a:lnRef idx="1">
            <a:schemeClr val="dk1"/>
          </a:lnRef>
          <a:fillRef idx="0">
            <a:schemeClr val="dk1"/>
          </a:fillRef>
          <a:effectRef idx="0">
            <a:schemeClr val="dk1"/>
          </a:effectRef>
          <a:fontRef idx="minor">
            <a:schemeClr val="tx1"/>
          </a:fontRef>
        </p:style>
      </p:cxnSp>
      <p:cxnSp>
        <p:nvCxnSpPr>
          <p:cNvPr id="7" name="Straight Connector 6"/>
          <p:cNvCxnSpPr/>
          <p:nvPr/>
        </p:nvCxnSpPr>
        <p:spPr>
          <a:xfrm flipV="1">
            <a:off x="3872132" y="2199204"/>
            <a:ext cx="0" cy="4049196"/>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flipV="1">
            <a:off x="5494744" y="2199204"/>
            <a:ext cx="0" cy="4049196"/>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flipV="1">
            <a:off x="7135906" y="2199204"/>
            <a:ext cx="0" cy="4049196"/>
          </a:xfrm>
          <a:prstGeom prst="line">
            <a:avLst/>
          </a:prstGeom>
          <a:ln w="12700">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6996608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Critical Issues that Can </a:t>
            </a:r>
            <a:r>
              <a:rPr lang="en-US" dirty="0" smtClean="0"/>
              <a:t>Impact the </a:t>
            </a:r>
            <a:r>
              <a:rPr lang="en-US" dirty="0"/>
              <a:t>Trend</a:t>
            </a:r>
          </a:p>
        </p:txBody>
      </p:sp>
      <p:sp>
        <p:nvSpPr>
          <p:cNvPr id="3" name="Content Placeholder 2"/>
          <p:cNvSpPr>
            <a:spLocks noGrp="1"/>
          </p:cNvSpPr>
          <p:nvPr>
            <p:ph idx="1"/>
          </p:nvPr>
        </p:nvSpPr>
        <p:spPr/>
        <p:txBody>
          <a:bodyPr/>
          <a:lstStyle/>
          <a:p>
            <a:pPr>
              <a:buFont typeface="+mj-lt"/>
              <a:buAutoNum type="arabicPeriod"/>
            </a:pPr>
            <a:r>
              <a:rPr lang="en-US" sz="2400" b="1" dirty="0"/>
              <a:t>Failure to address jobs and basic services concerns</a:t>
            </a:r>
          </a:p>
          <a:p>
            <a:pPr>
              <a:buFont typeface="+mj-lt"/>
              <a:buAutoNum type="arabicPeriod"/>
            </a:pPr>
            <a:r>
              <a:rPr lang="en-US" sz="2400" b="1" dirty="0"/>
              <a:t>Sunni insecurities intensify</a:t>
            </a:r>
          </a:p>
          <a:p>
            <a:pPr>
              <a:buFont typeface="+mj-lt"/>
              <a:buAutoNum type="arabicPeriod"/>
            </a:pPr>
            <a:r>
              <a:rPr lang="en-US" sz="2400" b="1" dirty="0"/>
              <a:t>Disaffected Shias shifting </a:t>
            </a:r>
            <a:r>
              <a:rPr lang="en-US" sz="2400" b="1" dirty="0" smtClean="0"/>
              <a:t>support</a:t>
            </a:r>
          </a:p>
          <a:p>
            <a:pPr>
              <a:buFont typeface="+mj-lt"/>
              <a:buAutoNum type="arabicPeriod"/>
            </a:pPr>
            <a:r>
              <a:rPr lang="en-US" sz="2400" b="1" dirty="0"/>
              <a:t>Ability for opposition groups to emerge and build a strategic </a:t>
            </a:r>
            <a:r>
              <a:rPr lang="en-US" sz="2400" b="1" dirty="0" smtClean="0"/>
              <a:t>campaign</a:t>
            </a:r>
            <a:endParaRPr lang="en-US" sz="2400" b="1" dirty="0"/>
          </a:p>
          <a:p>
            <a:pPr>
              <a:buFont typeface="+mj-lt"/>
              <a:buAutoNum type="arabicPeriod"/>
            </a:pPr>
            <a:r>
              <a:rPr lang="en-US" sz="2400" b="1" dirty="0" smtClean="0"/>
              <a:t>North’s </a:t>
            </a:r>
            <a:r>
              <a:rPr lang="en-US" sz="2400" b="1" dirty="0" smtClean="0"/>
              <a:t>divisions with Baghdad </a:t>
            </a:r>
            <a:r>
              <a:rPr lang="en-US" sz="2400" b="1" dirty="0" smtClean="0"/>
              <a:t>intensify</a:t>
            </a:r>
            <a:endParaRPr lang="en-US" sz="2400" b="1" dirty="0" smtClean="0"/>
          </a:p>
          <a:p>
            <a:pPr marL="0" indent="0">
              <a:buNone/>
            </a:pPr>
            <a:endParaRPr lang="en-US" sz="2400" b="1" dirty="0"/>
          </a:p>
        </p:txBody>
      </p:sp>
    </p:spTree>
    <p:extLst>
      <p:ext uri="{BB962C8B-B14F-4D97-AF65-F5344CB8AC3E}">
        <p14:creationId xmlns:p14="http://schemas.microsoft.com/office/powerpoint/2010/main" val="90597433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5876" y="948396"/>
            <a:ext cx="8686800" cy="457200"/>
          </a:xfrm>
        </p:spPr>
        <p:txBody>
          <a:bodyPr/>
          <a:lstStyle/>
          <a:p>
            <a:r>
              <a:rPr lang="en-US" dirty="0" smtClean="0"/>
              <a:t>Significant shift in North’s perception of </a:t>
            </a:r>
            <a:r>
              <a:rPr lang="en-US" dirty="0" smtClean="0"/>
              <a:t>Iraq’s direction</a:t>
            </a:r>
            <a:endParaRPr lang="en-US" sz="2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24042140"/>
              </p:ext>
            </p:extLst>
          </p:nvPr>
        </p:nvGraphicFramePr>
        <p:xfrm>
          <a:off x="304800" y="167515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51</a:t>
            </a:fld>
            <a:r>
              <a:rPr lang="en-US"/>
              <a:t> </a:t>
            </a:r>
          </a:p>
        </p:txBody>
      </p:sp>
      <p:sp>
        <p:nvSpPr>
          <p:cNvPr id="5" name="AutoShape 4"/>
          <p:cNvSpPr>
            <a:spLocks noChangeArrowheads="1"/>
          </p:cNvSpPr>
          <p:nvPr/>
        </p:nvSpPr>
        <p:spPr bwMode="auto">
          <a:xfrm>
            <a:off x="438913" y="1442383"/>
            <a:ext cx="8171687" cy="357545"/>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a:latin typeface="Arial" pitchFamily="34" charset="0"/>
                <a:cs typeface="Arial" pitchFamily="34" charset="0"/>
              </a:rPr>
              <a:t>Generally speaking, do you think that things in </a:t>
            </a:r>
            <a:r>
              <a:rPr lang="en-US" sz="1400" b="1" i="1" dirty="0" smtClean="0">
                <a:latin typeface="Arial" pitchFamily="34" charset="0"/>
                <a:cs typeface="Arial" pitchFamily="34" charset="0"/>
              </a:rPr>
              <a:t>Iraq are </a:t>
            </a:r>
            <a:r>
              <a:rPr lang="en-US" sz="1400" b="1" i="1" dirty="0">
                <a:latin typeface="Arial" pitchFamily="34" charset="0"/>
                <a:cs typeface="Arial" pitchFamily="34" charset="0"/>
              </a:rPr>
              <a:t>going in the right direction, or do you feel things are going in the wrong direction</a:t>
            </a:r>
            <a:r>
              <a:rPr lang="en-US" sz="1400" b="1" i="1" dirty="0" smtClean="0">
                <a:latin typeface="Arial" pitchFamily="34" charset="0"/>
                <a:cs typeface="Arial" pitchFamily="34" charset="0"/>
              </a:rPr>
              <a:t>?  (NORTH ONLY)</a:t>
            </a:r>
            <a:endParaRPr lang="en-US" sz="1400" b="1" i="1" dirty="0">
              <a:latin typeface="Arial" pitchFamily="34" charset="0"/>
              <a:cs typeface="Arial" pitchFamily="34" charset="0"/>
            </a:endParaRPr>
          </a:p>
        </p:txBody>
      </p:sp>
    </p:spTree>
    <p:extLst>
      <p:ext uri="{BB962C8B-B14F-4D97-AF65-F5344CB8AC3E}">
        <p14:creationId xmlns:p14="http://schemas.microsoft.com/office/powerpoint/2010/main" val="311890784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208" y="914400"/>
            <a:ext cx="8221392" cy="457200"/>
          </a:xfrm>
        </p:spPr>
        <p:txBody>
          <a:bodyPr/>
          <a:lstStyle/>
          <a:p>
            <a:r>
              <a:rPr lang="en-US" dirty="0" smtClean="0"/>
              <a:t>North now has doubts about Iraqi democracy</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3479751859"/>
              </p:ext>
            </p:extLst>
          </p:nvPr>
        </p:nvGraphicFramePr>
        <p:xfrm>
          <a:off x="76200" y="1988164"/>
          <a:ext cx="8478393" cy="4488836"/>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52</a:t>
            </a:fld>
            <a:r>
              <a:rPr lang="en-US"/>
              <a:t> </a:t>
            </a:r>
          </a:p>
        </p:txBody>
      </p:sp>
      <p:sp>
        <p:nvSpPr>
          <p:cNvPr id="6" name="TextBox 1"/>
          <p:cNvSpPr txBox="1"/>
          <p:nvPr/>
        </p:nvSpPr>
        <p:spPr>
          <a:xfrm>
            <a:off x="304800" y="1828800"/>
            <a:ext cx="4043440" cy="838199"/>
          </a:xfrm>
          <a:prstGeom prst="roundRect">
            <a:avLst/>
          </a:prstGeom>
          <a:solidFill>
            <a:srgbClr val="6DB33F"/>
          </a:solidFill>
          <a:effectLst/>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b="1" dirty="0" smtClean="0">
                <a:solidFill>
                  <a:schemeClr val="bg1"/>
                </a:solidFill>
              </a:rPr>
              <a:t>Statement 1: Iraq </a:t>
            </a:r>
            <a:r>
              <a:rPr lang="en-US" sz="1800" b="1" dirty="0">
                <a:solidFill>
                  <a:schemeClr val="bg1"/>
                </a:solidFill>
              </a:rPr>
              <a:t>today is a real democracy. </a:t>
            </a:r>
          </a:p>
        </p:txBody>
      </p:sp>
      <p:sp>
        <p:nvSpPr>
          <p:cNvPr id="7" name="TextBox 1"/>
          <p:cNvSpPr txBox="1"/>
          <p:nvPr/>
        </p:nvSpPr>
        <p:spPr>
          <a:xfrm>
            <a:off x="4548202" y="1830738"/>
            <a:ext cx="4262360" cy="836262"/>
          </a:xfrm>
          <a:prstGeom prst="roundRect">
            <a:avLst/>
          </a:prstGeom>
          <a:solidFill>
            <a:schemeClr val="bg1">
              <a:lumMod val="50000"/>
            </a:schemeClr>
          </a:solidFill>
          <a:ln>
            <a:noFill/>
          </a:ln>
          <a:effectLst/>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dirty="0">
                <a:solidFill>
                  <a:schemeClr val="bg1"/>
                </a:solidFill>
              </a:rPr>
              <a:t> </a:t>
            </a:r>
            <a:r>
              <a:rPr lang="en-US" sz="1800" b="1" dirty="0" smtClean="0">
                <a:solidFill>
                  <a:schemeClr val="bg1"/>
                </a:solidFill>
              </a:rPr>
              <a:t>Statement 2: Iraq </a:t>
            </a:r>
            <a:r>
              <a:rPr lang="en-US" sz="1800" b="1" dirty="0">
                <a:solidFill>
                  <a:schemeClr val="bg1"/>
                </a:solidFill>
              </a:rPr>
              <a:t>today is not a real democracy.</a:t>
            </a:r>
          </a:p>
        </p:txBody>
      </p:sp>
      <p:sp>
        <p:nvSpPr>
          <p:cNvPr id="8" name="AutoShape 4"/>
          <p:cNvSpPr>
            <a:spLocks noChangeArrowheads="1"/>
          </p:cNvSpPr>
          <p:nvPr/>
        </p:nvSpPr>
        <p:spPr bwMode="auto">
          <a:xfrm>
            <a:off x="438913" y="1497628"/>
            <a:ext cx="8171687"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I </a:t>
            </a:r>
            <a:r>
              <a:rPr lang="en-US" sz="1400" b="1" i="1" dirty="0"/>
              <a:t>want you to tell me which </a:t>
            </a:r>
            <a:r>
              <a:rPr lang="en-US" sz="1400" b="1" i="1" dirty="0" smtClean="0"/>
              <a:t>statement comes </a:t>
            </a:r>
            <a:r>
              <a:rPr lang="en-US" sz="1400" b="1" i="1" dirty="0"/>
              <a:t>closer to your point of view. </a:t>
            </a:r>
            <a:endParaRPr lang="en-US" sz="1400" b="1" i="1" dirty="0">
              <a:latin typeface="Arial" pitchFamily="34" charset="0"/>
              <a:cs typeface="Arial" pitchFamily="34" charset="0"/>
            </a:endParaRPr>
          </a:p>
        </p:txBody>
      </p:sp>
      <p:sp>
        <p:nvSpPr>
          <p:cNvPr id="15" name="AutoShape 6"/>
          <p:cNvSpPr>
            <a:spLocks noChangeArrowheads="1"/>
          </p:cNvSpPr>
          <p:nvPr/>
        </p:nvSpPr>
        <p:spPr bwMode="auto">
          <a:xfrm>
            <a:off x="152400" y="2978229"/>
            <a:ext cx="8437561" cy="306467"/>
          </a:xfrm>
          <a:prstGeom prst="roundRect">
            <a:avLst>
              <a:gd name="adj" fmla="val 16667"/>
            </a:avLst>
          </a:prstGeom>
          <a:solidFill>
            <a:srgbClr val="C0C0C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spcBef>
                <a:spcPct val="0"/>
              </a:spcBef>
            </a:pPr>
            <a:r>
              <a:rPr lang="en-US" sz="1100" b="1" i="1" u="sng" dirty="0" smtClean="0">
                <a:latin typeface="Arial" pitchFamily="34" charset="0"/>
                <a:cs typeface="Arial" pitchFamily="34" charset="0"/>
              </a:rPr>
              <a:t>∆ Oct. ’11</a:t>
            </a:r>
            <a:r>
              <a:rPr lang="en-US" sz="1200" b="1" i="1" dirty="0" smtClean="0">
                <a:latin typeface="Arial" pitchFamily="34" charset="0"/>
                <a:cs typeface="Arial" pitchFamily="34" charset="0"/>
              </a:rPr>
              <a:t>   </a:t>
            </a:r>
            <a:r>
              <a:rPr lang="en-US" sz="1800" b="1" dirty="0" smtClean="0">
                <a:latin typeface="Arial" pitchFamily="34" charset="0"/>
                <a:cs typeface="Arial" pitchFamily="34" charset="0"/>
              </a:rPr>
              <a:t>+2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-1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+4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-1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+18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-13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-5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+2       </a:t>
            </a:r>
            <a:r>
              <a:rPr lang="en-US" sz="1800" b="1" dirty="0" smtClean="0">
                <a:latin typeface="Arial" pitchFamily="34" charset="0"/>
                <a:cs typeface="Arial" pitchFamily="34" charset="0"/>
              </a:rPr>
              <a:t>   </a:t>
            </a:r>
            <a:r>
              <a:rPr lang="en-US" sz="1800" b="1" dirty="0" smtClean="0">
                <a:latin typeface="Arial" pitchFamily="34" charset="0"/>
                <a:cs typeface="Arial" pitchFamily="34" charset="0"/>
              </a:rPr>
              <a:t>-</a:t>
            </a:r>
            <a:r>
              <a:rPr lang="en-US" sz="1800" b="1" dirty="0" smtClean="0">
                <a:latin typeface="Arial" pitchFamily="34" charset="0"/>
                <a:cs typeface="Arial" pitchFamily="34" charset="0"/>
              </a:rPr>
              <a:t>38     </a:t>
            </a:r>
            <a:r>
              <a:rPr lang="en-US" sz="1800" b="1" dirty="0" smtClean="0">
                <a:latin typeface="Arial" pitchFamily="34" charset="0"/>
                <a:cs typeface="Arial" pitchFamily="34" charset="0"/>
              </a:rPr>
              <a:t>+27</a:t>
            </a:r>
            <a:endParaRPr lang="en-US" sz="1800" b="1" dirty="0">
              <a:latin typeface="Arial" pitchFamily="34" charset="0"/>
              <a:cs typeface="Arial" pitchFamily="34" charset="0"/>
            </a:endParaRPr>
          </a:p>
        </p:txBody>
      </p:sp>
      <p:sp>
        <p:nvSpPr>
          <p:cNvPr id="3" name="Oval 2"/>
          <p:cNvSpPr/>
          <p:nvPr/>
        </p:nvSpPr>
        <p:spPr>
          <a:xfrm>
            <a:off x="6934200" y="2923736"/>
            <a:ext cx="1295400" cy="41671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flipV="1">
            <a:off x="2223868" y="2978230"/>
            <a:ext cx="25516" cy="3346370"/>
          </a:xfrm>
          <a:prstGeom prst="line">
            <a:avLst/>
          </a:prstGeom>
          <a:ln w="28575"/>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flipV="1">
            <a:off x="3761936" y="2978230"/>
            <a:ext cx="0" cy="334637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flipV="1">
            <a:off x="5285936" y="2978230"/>
            <a:ext cx="0" cy="334637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flipV="1">
            <a:off x="6838072" y="2978230"/>
            <a:ext cx="0" cy="3346370"/>
          </a:xfrm>
          <a:prstGeom prst="line">
            <a:avLst/>
          </a:prstGeom>
          <a:ln w="19050">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0857826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001000" cy="457200"/>
          </a:xfrm>
        </p:spPr>
        <p:txBody>
          <a:bodyPr/>
          <a:lstStyle/>
          <a:p>
            <a:r>
              <a:rPr lang="en-US" dirty="0" smtClean="0"/>
              <a:t>North most supportive of more autonomous regions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6346585"/>
              </p:ext>
            </p:extLst>
          </p:nvPr>
        </p:nvGraphicFramePr>
        <p:xfrm>
          <a:off x="173038" y="1405597"/>
          <a:ext cx="8742362" cy="5105399"/>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53</a:t>
            </a:fld>
            <a:r>
              <a:rPr lang="en-US"/>
              <a:t> </a:t>
            </a:r>
          </a:p>
        </p:txBody>
      </p:sp>
      <p:cxnSp>
        <p:nvCxnSpPr>
          <p:cNvPr id="5" name="Straight Connector 4"/>
          <p:cNvCxnSpPr/>
          <p:nvPr/>
        </p:nvCxnSpPr>
        <p:spPr>
          <a:xfrm flipV="1">
            <a:off x="2243796" y="2770347"/>
            <a:ext cx="0" cy="3657600"/>
          </a:xfrm>
          <a:prstGeom prst="line">
            <a:avLst/>
          </a:prstGeom>
          <a:ln w="19050"/>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flipV="1">
            <a:off x="7120596" y="2787267"/>
            <a:ext cx="0" cy="3657600"/>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12" name="AutoShape 4"/>
          <p:cNvSpPr>
            <a:spLocks noChangeArrowheads="1"/>
          </p:cNvSpPr>
          <p:nvPr/>
        </p:nvSpPr>
        <p:spPr bwMode="auto">
          <a:xfrm>
            <a:off x="533400" y="1497628"/>
            <a:ext cx="8001000"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latin typeface="Arial" pitchFamily="34" charset="0"/>
                <a:cs typeface="Arial" pitchFamily="34" charset="0"/>
              </a:rPr>
              <a:t>Please </a:t>
            </a:r>
            <a:r>
              <a:rPr lang="en-US" sz="1400" b="1" i="1" dirty="0">
                <a:latin typeface="Arial" pitchFamily="34" charset="0"/>
                <a:cs typeface="Arial" pitchFamily="34" charset="0"/>
              </a:rPr>
              <a:t>tell me whether you approve or disapprove of that event. </a:t>
            </a:r>
          </a:p>
        </p:txBody>
      </p:sp>
      <p:cxnSp>
        <p:nvCxnSpPr>
          <p:cNvPr id="14" name="Straight Connector 13"/>
          <p:cNvCxnSpPr/>
          <p:nvPr/>
        </p:nvCxnSpPr>
        <p:spPr>
          <a:xfrm flipV="1">
            <a:off x="3872132" y="2751408"/>
            <a:ext cx="0" cy="36576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flipV="1">
            <a:off x="5486400" y="2770347"/>
            <a:ext cx="0" cy="3657600"/>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11" name="TextBox 3"/>
          <p:cNvSpPr txBox="1"/>
          <p:nvPr/>
        </p:nvSpPr>
        <p:spPr>
          <a:xfrm>
            <a:off x="1205150" y="1823822"/>
            <a:ext cx="6719650" cy="462178"/>
          </a:xfrm>
          <a:prstGeom prst="rect">
            <a:avLst/>
          </a:prstGeom>
          <a:solidFill>
            <a:srgbClr val="FFFF00"/>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75000"/>
              </a:lnSpc>
              <a:spcBef>
                <a:spcPct val="0"/>
              </a:spcBef>
              <a:buNone/>
            </a:pPr>
            <a:r>
              <a:rPr lang="en-US" sz="1600" b="1" dirty="0">
                <a:latin typeface="Arial" pitchFamily="34" charset="0"/>
                <a:cs typeface="Arial" pitchFamily="34" charset="0"/>
              </a:rPr>
              <a:t>Leaders from Anbar, </a:t>
            </a:r>
            <a:r>
              <a:rPr lang="en-US" sz="1600" b="1" dirty="0" err="1">
                <a:latin typeface="Arial" pitchFamily="34" charset="0"/>
                <a:cs typeface="Arial" pitchFamily="34" charset="0"/>
              </a:rPr>
              <a:t>Diyala</a:t>
            </a:r>
            <a:r>
              <a:rPr lang="en-US" sz="1600" b="1" dirty="0">
                <a:latin typeface="Arial" pitchFamily="34" charset="0"/>
                <a:cs typeface="Arial" pitchFamily="34" charset="0"/>
              </a:rPr>
              <a:t> and Salah al-Din asking for the </a:t>
            </a:r>
          </a:p>
          <a:p>
            <a:pPr algn="ctr">
              <a:lnSpc>
                <a:spcPct val="75000"/>
              </a:lnSpc>
              <a:spcBef>
                <a:spcPct val="0"/>
              </a:spcBef>
              <a:buNone/>
            </a:pPr>
            <a:r>
              <a:rPr lang="en-US" sz="1600" b="1" dirty="0">
                <a:latin typeface="Arial" pitchFamily="34" charset="0"/>
                <a:cs typeface="Arial" pitchFamily="34" charset="0"/>
              </a:rPr>
              <a:t>establishment of an autonomous region for their governorate </a:t>
            </a:r>
          </a:p>
        </p:txBody>
      </p:sp>
      <p:sp>
        <p:nvSpPr>
          <p:cNvPr id="13" name="Oval 12"/>
          <p:cNvSpPr/>
          <p:nvPr/>
        </p:nvSpPr>
        <p:spPr>
          <a:xfrm>
            <a:off x="7277100" y="4114800"/>
            <a:ext cx="647700" cy="53698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4936037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839200" cy="457200"/>
          </a:xfrm>
        </p:spPr>
        <p:txBody>
          <a:bodyPr/>
          <a:lstStyle/>
          <a:p>
            <a:r>
              <a:rPr lang="en-US" sz="2600" dirty="0" smtClean="0"/>
              <a:t>Majority still </a:t>
            </a:r>
            <a:r>
              <a:rPr lang="en-US" sz="2600" dirty="0" smtClean="0"/>
              <a:t>see </a:t>
            </a:r>
            <a:r>
              <a:rPr lang="en-US" sz="2600" i="1" dirty="0" smtClean="0"/>
              <a:t>Kurdistan</a:t>
            </a:r>
            <a:r>
              <a:rPr lang="en-US" sz="2600" dirty="0" smtClean="0"/>
              <a:t> </a:t>
            </a:r>
            <a:r>
              <a:rPr lang="en-US" sz="2600" dirty="0" smtClean="0"/>
              <a:t>heading </a:t>
            </a:r>
            <a:r>
              <a:rPr lang="en-US" sz="2600" dirty="0" smtClean="0"/>
              <a:t>in right direction</a:t>
            </a:r>
            <a:endParaRPr lang="en-US" sz="2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83654230"/>
              </p:ext>
            </p:extLst>
          </p:nvPr>
        </p:nvGraphicFramePr>
        <p:xfrm>
          <a:off x="304800" y="167515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54</a:t>
            </a:fld>
            <a:r>
              <a:rPr lang="en-US"/>
              <a:t> </a:t>
            </a:r>
          </a:p>
        </p:txBody>
      </p:sp>
      <p:sp>
        <p:nvSpPr>
          <p:cNvPr id="5" name="AutoShape 4"/>
          <p:cNvSpPr>
            <a:spLocks noChangeArrowheads="1"/>
          </p:cNvSpPr>
          <p:nvPr/>
        </p:nvSpPr>
        <p:spPr bwMode="auto">
          <a:xfrm>
            <a:off x="438913" y="1442134"/>
            <a:ext cx="8171687" cy="35804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spc="20" dirty="0">
                <a:latin typeface="Arial" pitchFamily="34" charset="0"/>
                <a:cs typeface="Arial" pitchFamily="34" charset="0"/>
              </a:rPr>
              <a:t>Generally speaking, do you think that things in </a:t>
            </a:r>
            <a:r>
              <a:rPr lang="en-US" sz="1400" b="1" i="1" spc="20" dirty="0" smtClean="0">
                <a:solidFill>
                  <a:srgbClr val="FF0000"/>
                </a:solidFill>
                <a:latin typeface="Arial" pitchFamily="34" charset="0"/>
                <a:cs typeface="Arial" pitchFamily="34" charset="0"/>
              </a:rPr>
              <a:t>Kurdistan </a:t>
            </a:r>
            <a:r>
              <a:rPr lang="en-US" sz="1400" b="1" i="1" spc="20" dirty="0" smtClean="0">
                <a:latin typeface="Arial" pitchFamily="34" charset="0"/>
                <a:cs typeface="Arial" pitchFamily="34" charset="0"/>
              </a:rPr>
              <a:t>are </a:t>
            </a:r>
            <a:r>
              <a:rPr lang="en-US" sz="1400" b="1" i="1" spc="20" dirty="0">
                <a:latin typeface="Arial" pitchFamily="34" charset="0"/>
                <a:cs typeface="Arial" pitchFamily="34" charset="0"/>
              </a:rPr>
              <a:t>going in the right direction, or do you feel things are going in the wrong direction?</a:t>
            </a:r>
          </a:p>
        </p:txBody>
      </p:sp>
    </p:spTree>
    <p:extLst>
      <p:ext uri="{BB962C8B-B14F-4D97-AF65-F5344CB8AC3E}">
        <p14:creationId xmlns:p14="http://schemas.microsoft.com/office/powerpoint/2010/main" val="188092706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625635677"/>
              </p:ext>
            </p:extLst>
          </p:nvPr>
        </p:nvGraphicFramePr>
        <p:xfrm>
          <a:off x="190501" y="1783914"/>
          <a:ext cx="8610600" cy="4676696"/>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3"/>
          <p:cNvSpPr>
            <a:spLocks noGrp="1" noChangeArrowheads="1"/>
          </p:cNvSpPr>
          <p:nvPr>
            <p:ph type="title" idx="4294967295"/>
          </p:nvPr>
        </p:nvSpPr>
        <p:spPr>
          <a:xfrm>
            <a:off x="228600" y="914400"/>
            <a:ext cx="8534400" cy="457200"/>
          </a:xfrm>
          <a:prstGeom prst="rect">
            <a:avLst/>
          </a:prstGeom>
        </p:spPr>
        <p:txBody>
          <a:bodyPr/>
          <a:lstStyle/>
          <a:p>
            <a:pPr algn="l"/>
            <a:r>
              <a:rPr lang="en-US" sz="2600" dirty="0" smtClean="0">
                <a:latin typeface="Arial" pitchFamily="34" charset="0"/>
                <a:cs typeface="Arial" pitchFamily="34" charset="0"/>
              </a:rPr>
              <a:t>Jobs and corruption concerns dominate in North</a:t>
            </a:r>
          </a:p>
        </p:txBody>
      </p:sp>
      <p:sp>
        <p:nvSpPr>
          <p:cNvPr id="6" name="AutoShape 4"/>
          <p:cNvSpPr>
            <a:spLocks noChangeArrowheads="1"/>
          </p:cNvSpPr>
          <p:nvPr/>
        </p:nvSpPr>
        <p:spPr bwMode="auto">
          <a:xfrm>
            <a:off x="457201" y="1447800"/>
            <a:ext cx="8077200" cy="274320"/>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Please </a:t>
            </a:r>
            <a:r>
              <a:rPr lang="en-US" sz="1400" b="1" i="1" dirty="0"/>
              <a:t>tell me which TWO of these are the most important for the government to address.</a:t>
            </a:r>
            <a:endParaRPr lang="en-US" sz="1400" b="1" i="1" dirty="0">
              <a:latin typeface="Arial" pitchFamily="34" charset="0"/>
              <a:cs typeface="Arial" pitchFamily="34" charset="0"/>
            </a:endParaRPr>
          </a:p>
        </p:txBody>
      </p:sp>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55</a:t>
            </a:fld>
            <a:r>
              <a:rPr lang="en-US"/>
              <a:t> </a:t>
            </a:r>
          </a:p>
        </p:txBody>
      </p:sp>
      <p:sp>
        <p:nvSpPr>
          <p:cNvPr id="8" name="Oval 7"/>
          <p:cNvSpPr/>
          <p:nvPr/>
        </p:nvSpPr>
        <p:spPr>
          <a:xfrm>
            <a:off x="6324600" y="4702493"/>
            <a:ext cx="533400" cy="40290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6629400" y="2819400"/>
            <a:ext cx="533400" cy="40290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1409244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title" idx="4294967295"/>
          </p:nvPr>
        </p:nvSpPr>
        <p:spPr>
          <a:xfrm>
            <a:off x="395068" y="914400"/>
            <a:ext cx="8825132" cy="457200"/>
          </a:xfrm>
          <a:prstGeom prst="rect">
            <a:avLst/>
          </a:prstGeom>
        </p:spPr>
        <p:txBody>
          <a:bodyPr/>
          <a:lstStyle/>
          <a:p>
            <a:pPr algn="l"/>
            <a:r>
              <a:rPr lang="en-US" sz="2600" dirty="0" smtClean="0">
                <a:latin typeface="Arial" pitchFamily="34" charset="0"/>
                <a:cs typeface="Arial" pitchFamily="34" charset="0"/>
              </a:rPr>
              <a:t>Corruption and jobs continues to worsen in North</a:t>
            </a:r>
          </a:p>
        </p:txBody>
      </p:sp>
      <p:sp>
        <p:nvSpPr>
          <p:cNvPr id="6" name="AutoShape 4"/>
          <p:cNvSpPr>
            <a:spLocks noChangeArrowheads="1"/>
          </p:cNvSpPr>
          <p:nvPr/>
        </p:nvSpPr>
        <p:spPr bwMode="auto">
          <a:xfrm>
            <a:off x="457201" y="1475936"/>
            <a:ext cx="8077200"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Please </a:t>
            </a:r>
            <a:r>
              <a:rPr lang="en-US" sz="1400" b="1" i="1" dirty="0"/>
              <a:t>tell me if you think this issue is getting better or worse in Iraq</a:t>
            </a:r>
            <a:r>
              <a:rPr lang="en-US" sz="1400" b="1" i="1" dirty="0" smtClean="0"/>
              <a:t>. (NORTH ONLY)</a:t>
            </a:r>
            <a:endParaRPr lang="en-US" sz="1400" b="1" i="1" dirty="0">
              <a:latin typeface="Arial" pitchFamily="34" charset="0"/>
              <a:cs typeface="Arial" pitchFamily="34" charset="0"/>
            </a:endParaRPr>
          </a:p>
        </p:txBody>
      </p:sp>
      <p:sp>
        <p:nvSpPr>
          <p:cNvPr id="10"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56</a:t>
            </a:fld>
            <a:r>
              <a:rPr lang="en-US"/>
              <a:t> </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476451316"/>
              </p:ext>
            </p:extLst>
          </p:nvPr>
        </p:nvGraphicFramePr>
        <p:xfrm>
          <a:off x="228600" y="1838858"/>
          <a:ext cx="8686800" cy="4790542"/>
        </p:xfrm>
        <a:graphic>
          <a:graphicData uri="http://schemas.openxmlformats.org/drawingml/2006/chart">
            <c:chart xmlns:c="http://schemas.openxmlformats.org/drawingml/2006/chart" xmlns:r="http://schemas.openxmlformats.org/officeDocument/2006/relationships" r:id="rId3"/>
          </a:graphicData>
        </a:graphic>
      </p:graphicFrame>
      <p:sp>
        <p:nvSpPr>
          <p:cNvPr id="8" name="AutoShape 5"/>
          <p:cNvSpPr>
            <a:spLocks noChangeArrowheads="1"/>
          </p:cNvSpPr>
          <p:nvPr/>
        </p:nvSpPr>
        <p:spPr bwMode="auto">
          <a:xfrm>
            <a:off x="8257736" y="1696804"/>
            <a:ext cx="838200" cy="4303931"/>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Lst>
        </p:spPr>
        <p:txBody>
          <a:bodyPr wrap="square" lIns="0" tIns="0" rIns="0" bIns="0" anchor="t" anchorCtr="0">
            <a:spAutoFit/>
          </a:bodyPr>
          <a:lstStyle/>
          <a:p>
            <a:pPr algn="ctr">
              <a:spcBef>
                <a:spcPct val="0"/>
              </a:spcBef>
            </a:pPr>
            <a:r>
              <a:rPr lang="en-US" sz="1100" b="1" i="1" u="sng" dirty="0">
                <a:latin typeface="Arial" pitchFamily="34" charset="0"/>
                <a:cs typeface="Arial" pitchFamily="34" charset="0"/>
              </a:rPr>
              <a:t>∆ b</a:t>
            </a:r>
            <a:r>
              <a:rPr lang="en-US" sz="1100" b="1" i="1" u="sng" dirty="0" smtClean="0">
                <a:latin typeface="Arial" pitchFamily="34" charset="0"/>
                <a:cs typeface="Arial" pitchFamily="34" charset="0"/>
              </a:rPr>
              <a:t>etter Oct. ’11</a:t>
            </a:r>
            <a:endParaRPr lang="en-US" sz="300" b="1" i="1" u="sng" dirty="0">
              <a:latin typeface="Arial" pitchFamily="34" charset="0"/>
              <a:cs typeface="Arial" pitchFamily="34" charset="0"/>
            </a:endParaRPr>
          </a:p>
          <a:p>
            <a:pPr algn="ctr">
              <a:spcBef>
                <a:spcPct val="0"/>
              </a:spcBef>
            </a:pPr>
            <a:endParaRPr lang="en-US" sz="300" b="1" dirty="0" smtClean="0">
              <a:latin typeface="Arial" pitchFamily="34" charset="0"/>
              <a:cs typeface="Arial" pitchFamily="34" charset="0"/>
            </a:endParaRPr>
          </a:p>
          <a:p>
            <a:pPr algn="ctr">
              <a:spcBef>
                <a:spcPct val="0"/>
              </a:spcBef>
            </a:pPr>
            <a:endParaRPr lang="en-US" sz="7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+12</a:t>
            </a:r>
          </a:p>
          <a:p>
            <a:pPr algn="ctr">
              <a:spcBef>
                <a:spcPct val="0"/>
              </a:spcBef>
            </a:pPr>
            <a:endParaRPr lang="en-US" sz="1200" b="1" dirty="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+18</a:t>
            </a:r>
          </a:p>
          <a:p>
            <a:pPr algn="ctr">
              <a:spcBef>
                <a:spcPct val="0"/>
              </a:spcBef>
            </a:pPr>
            <a:endParaRPr lang="en-US" sz="1200" b="1" dirty="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+4</a:t>
            </a:r>
          </a:p>
          <a:p>
            <a:pPr algn="ctr">
              <a:spcBef>
                <a:spcPct val="0"/>
              </a:spcBef>
            </a:pPr>
            <a:endParaRPr lang="en-US" sz="1000" b="1" dirty="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-15</a:t>
            </a:r>
          </a:p>
          <a:p>
            <a:pPr algn="ctr">
              <a:spcBef>
                <a:spcPct val="0"/>
              </a:spcBef>
            </a:pPr>
            <a:endParaRPr lang="en-US" sz="1200" b="1" dirty="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n/a</a:t>
            </a:r>
          </a:p>
          <a:p>
            <a:pPr algn="ctr">
              <a:spcBef>
                <a:spcPct val="0"/>
              </a:spcBef>
            </a:pPr>
            <a:endParaRPr lang="en-US" sz="1100" b="1" dirty="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-6</a:t>
            </a:r>
          </a:p>
          <a:p>
            <a:pPr algn="ctr">
              <a:spcBef>
                <a:spcPct val="0"/>
              </a:spcBef>
            </a:pPr>
            <a:endParaRPr lang="en-US" sz="14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n/a</a:t>
            </a:r>
          </a:p>
          <a:p>
            <a:pPr algn="ctr">
              <a:spcBef>
                <a:spcPct val="0"/>
              </a:spcBef>
            </a:pPr>
            <a:endParaRPr lang="en-US" sz="11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-16</a:t>
            </a:r>
          </a:p>
          <a:p>
            <a:pPr algn="ctr">
              <a:spcBef>
                <a:spcPct val="0"/>
              </a:spcBef>
            </a:pPr>
            <a:endParaRPr lang="en-US" sz="900" b="1" dirty="0" smtClean="0">
              <a:latin typeface="Arial" pitchFamily="34" charset="0"/>
              <a:cs typeface="Arial" pitchFamily="34" charset="0"/>
            </a:endParaRPr>
          </a:p>
          <a:p>
            <a:pPr algn="ctr">
              <a:spcBef>
                <a:spcPct val="0"/>
              </a:spcBef>
            </a:pPr>
            <a:endParaRPr lang="en-US" sz="5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+5</a:t>
            </a:r>
          </a:p>
          <a:p>
            <a:pPr algn="ctr">
              <a:spcBef>
                <a:spcPct val="0"/>
              </a:spcBef>
            </a:pPr>
            <a:endParaRPr lang="en-US" sz="900" b="1" dirty="0" smtClean="0">
              <a:latin typeface="Arial" pitchFamily="34" charset="0"/>
              <a:cs typeface="Arial" pitchFamily="34" charset="0"/>
            </a:endParaRPr>
          </a:p>
          <a:p>
            <a:pPr algn="ctr">
              <a:spcBef>
                <a:spcPct val="0"/>
              </a:spcBef>
            </a:pPr>
            <a:r>
              <a:rPr lang="en-US" sz="1400" b="1" dirty="0" smtClean="0">
                <a:latin typeface="Arial" pitchFamily="34" charset="0"/>
                <a:cs typeface="Arial" pitchFamily="34" charset="0"/>
              </a:rPr>
              <a:t>-4</a:t>
            </a:r>
          </a:p>
        </p:txBody>
      </p:sp>
    </p:spTree>
    <p:extLst>
      <p:ext uri="{BB962C8B-B14F-4D97-AF65-F5344CB8AC3E}">
        <p14:creationId xmlns:p14="http://schemas.microsoft.com/office/powerpoint/2010/main" val="412771475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3"/>
          <p:cNvGraphicFramePr>
            <a:graphicFrameLocks/>
          </p:cNvGraphicFramePr>
          <p:nvPr>
            <p:extLst>
              <p:ext uri="{D42A27DB-BD31-4B8C-83A1-F6EECF244321}">
                <p14:modId xmlns:p14="http://schemas.microsoft.com/office/powerpoint/2010/main" val="3109707735"/>
              </p:ext>
            </p:extLst>
          </p:nvPr>
        </p:nvGraphicFramePr>
        <p:xfrm>
          <a:off x="0" y="1431561"/>
          <a:ext cx="8991600" cy="4740639"/>
        </p:xfrm>
        <a:graphic>
          <a:graphicData uri="http://schemas.openxmlformats.org/drawingml/2006/chart">
            <c:chart xmlns:c="http://schemas.openxmlformats.org/drawingml/2006/chart" xmlns:r="http://schemas.openxmlformats.org/officeDocument/2006/relationships" r:id="rId3"/>
          </a:graphicData>
        </a:graphic>
      </p:graphicFrame>
      <p:cxnSp>
        <p:nvCxnSpPr>
          <p:cNvPr id="13" name="Straight Connector 12"/>
          <p:cNvCxnSpPr/>
          <p:nvPr/>
        </p:nvCxnSpPr>
        <p:spPr>
          <a:xfrm flipV="1">
            <a:off x="7620000" y="2393852"/>
            <a:ext cx="0" cy="384048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5825196" y="2393852"/>
            <a:ext cx="0" cy="384048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81000" y="914400"/>
            <a:ext cx="9067800" cy="381000"/>
          </a:xfrm>
        </p:spPr>
        <p:txBody>
          <a:bodyPr/>
          <a:lstStyle/>
          <a:p>
            <a:r>
              <a:rPr lang="en-US" sz="2500" dirty="0" err="1" smtClean="0"/>
              <a:t>Barzani</a:t>
            </a:r>
            <a:r>
              <a:rPr lang="en-US" sz="2500" dirty="0" smtClean="0"/>
              <a:t>/KDP </a:t>
            </a:r>
            <a:r>
              <a:rPr lang="en-US" sz="2500" dirty="0" smtClean="0"/>
              <a:t>strong on jobs, weak on corruption</a:t>
            </a:r>
            <a:endParaRPr lang="en-US" sz="2500" dirty="0"/>
          </a:p>
        </p:txBody>
      </p:sp>
      <p:sp>
        <p:nvSpPr>
          <p:cNvPr id="6"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dirty="0"/>
              <a:t>Page </a:t>
            </a:r>
            <a:fld id="{0EC83A09-1F5E-494F-BD1C-2840B4A5C6D8}" type="slidenum">
              <a:rPr lang="en-US"/>
              <a:pPr>
                <a:defRPr/>
              </a:pPr>
              <a:t>57</a:t>
            </a:fld>
            <a:r>
              <a:rPr lang="en-US" dirty="0"/>
              <a:t> </a:t>
            </a:r>
          </a:p>
        </p:txBody>
      </p:sp>
      <p:sp>
        <p:nvSpPr>
          <p:cNvPr id="9" name="AutoShape 4"/>
          <p:cNvSpPr>
            <a:spLocks noChangeArrowheads="1"/>
          </p:cNvSpPr>
          <p:nvPr/>
        </p:nvSpPr>
        <p:spPr bwMode="auto">
          <a:xfrm>
            <a:off x="438913" y="1447800"/>
            <a:ext cx="8171687" cy="357545"/>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For </a:t>
            </a:r>
            <a:r>
              <a:rPr lang="en-US" sz="1400" b="1" i="1" dirty="0"/>
              <a:t>each one please tell me which political leader the phrase best describes: </a:t>
            </a:r>
            <a:r>
              <a:rPr lang="en-US" sz="1400" b="1" i="1" dirty="0" err="1" smtClean="0"/>
              <a:t>Nouri</a:t>
            </a:r>
            <a:r>
              <a:rPr lang="en-US" sz="1400" b="1" i="1" dirty="0" smtClean="0"/>
              <a:t> </a:t>
            </a:r>
            <a:r>
              <a:rPr lang="en-US" sz="1400" b="1" i="1" dirty="0"/>
              <a:t>al-Maliki; </a:t>
            </a:r>
            <a:r>
              <a:rPr lang="en-US" sz="1400" b="1" i="1" dirty="0" err="1"/>
              <a:t>Nechirvan</a:t>
            </a:r>
            <a:r>
              <a:rPr lang="en-US" sz="1400" b="1" i="1" dirty="0"/>
              <a:t> </a:t>
            </a:r>
            <a:r>
              <a:rPr lang="en-US" sz="1400" b="1" i="1" dirty="0" err="1" smtClean="0"/>
              <a:t>Barzani</a:t>
            </a:r>
            <a:r>
              <a:rPr lang="en-US" sz="1400" b="1" i="1" dirty="0" smtClean="0"/>
              <a:t>*; </a:t>
            </a:r>
            <a:r>
              <a:rPr lang="en-US" sz="1400" b="1" i="1" dirty="0" err="1"/>
              <a:t>Barham</a:t>
            </a:r>
            <a:r>
              <a:rPr lang="en-US" sz="1400" b="1" i="1" dirty="0"/>
              <a:t> </a:t>
            </a:r>
            <a:r>
              <a:rPr lang="en-US" sz="1400" b="1" i="1" dirty="0" err="1"/>
              <a:t>Salih</a:t>
            </a:r>
            <a:r>
              <a:rPr lang="en-US" sz="1400" b="1" i="1" dirty="0"/>
              <a:t>; or </a:t>
            </a:r>
            <a:r>
              <a:rPr lang="en-US" sz="1400" b="1" i="1" dirty="0" err="1"/>
              <a:t>Nawshirwan</a:t>
            </a:r>
            <a:r>
              <a:rPr lang="en-US" sz="1400" b="1" i="1" dirty="0"/>
              <a:t> Mustafa? </a:t>
            </a:r>
            <a:r>
              <a:rPr lang="en-US" sz="1400" b="1" i="1" dirty="0" smtClean="0">
                <a:latin typeface="Arial" pitchFamily="34" charset="0"/>
                <a:cs typeface="Arial" pitchFamily="34" charset="0"/>
              </a:rPr>
              <a:t>(NORTH ONLY)</a:t>
            </a:r>
            <a:endParaRPr lang="en-US" sz="1400" b="1" i="1" dirty="0">
              <a:latin typeface="Arial" pitchFamily="34" charset="0"/>
              <a:cs typeface="Arial" pitchFamily="34" charset="0"/>
            </a:endParaRPr>
          </a:p>
        </p:txBody>
      </p:sp>
      <p:sp>
        <p:nvSpPr>
          <p:cNvPr id="3" name="TextBox 2"/>
          <p:cNvSpPr txBox="1"/>
          <p:nvPr/>
        </p:nvSpPr>
        <p:spPr>
          <a:xfrm>
            <a:off x="1182856" y="6516227"/>
            <a:ext cx="7543800" cy="307777"/>
          </a:xfrm>
          <a:prstGeom prst="rect">
            <a:avLst/>
          </a:prstGeom>
          <a:noFill/>
        </p:spPr>
        <p:txBody>
          <a:bodyPr wrap="square" rtlCol="0">
            <a:spAutoFit/>
          </a:bodyPr>
          <a:lstStyle/>
          <a:p>
            <a:r>
              <a:rPr lang="en-US" sz="1400" i="1" dirty="0" smtClean="0"/>
              <a:t>* Before </a:t>
            </a:r>
            <a:r>
              <a:rPr lang="en-US" sz="1400" i="1" dirty="0" smtClean="0"/>
              <a:t>April 2012, asked </a:t>
            </a:r>
            <a:r>
              <a:rPr lang="en-US" sz="1400" i="1" dirty="0" err="1" smtClean="0"/>
              <a:t>Massoud</a:t>
            </a:r>
            <a:r>
              <a:rPr lang="en-US" sz="1400" i="1" dirty="0" smtClean="0"/>
              <a:t> </a:t>
            </a:r>
            <a:r>
              <a:rPr lang="en-US" sz="1400" i="1" dirty="0" err="1" smtClean="0"/>
              <a:t>Barzani</a:t>
            </a:r>
            <a:r>
              <a:rPr lang="en-US" sz="1400" i="1" dirty="0" smtClean="0"/>
              <a:t>; April 2012 onward, asked </a:t>
            </a:r>
            <a:r>
              <a:rPr lang="en-US" sz="1400" i="1" dirty="0" err="1" smtClean="0"/>
              <a:t>Nawshirwan</a:t>
            </a:r>
            <a:r>
              <a:rPr lang="en-US" sz="1400" i="1" dirty="0" smtClean="0"/>
              <a:t> </a:t>
            </a:r>
            <a:r>
              <a:rPr lang="en-US" sz="1400" i="1" dirty="0" err="1" smtClean="0"/>
              <a:t>Barazani</a:t>
            </a:r>
            <a:endParaRPr lang="en-US" sz="1400" i="1" dirty="0"/>
          </a:p>
        </p:txBody>
      </p:sp>
      <p:sp>
        <p:nvSpPr>
          <p:cNvPr id="12" name="TextBox 11"/>
          <p:cNvSpPr txBox="1"/>
          <p:nvPr/>
        </p:nvSpPr>
        <p:spPr>
          <a:xfrm>
            <a:off x="6761872" y="6138446"/>
            <a:ext cx="2305928" cy="338554"/>
          </a:xfrm>
          <a:prstGeom prst="rect">
            <a:avLst/>
          </a:prstGeom>
          <a:solidFill>
            <a:schemeClr val="bg1">
              <a:lumMod val="65000"/>
            </a:schemeClr>
          </a:solidFill>
          <a:ln>
            <a:solidFill>
              <a:schemeClr val="tx1"/>
            </a:solidFill>
          </a:ln>
        </p:spPr>
        <p:txBody>
          <a:bodyPr wrap="square" rtlCol="0">
            <a:spAutoFit/>
          </a:bodyPr>
          <a:lstStyle/>
          <a:p>
            <a:r>
              <a:rPr lang="en-US" sz="1600" b="1" dirty="0" smtClean="0"/>
              <a:t>PUK </a:t>
            </a:r>
            <a:r>
              <a:rPr lang="en-US" sz="1600" b="1" dirty="0" smtClean="0"/>
              <a:t>north vote</a:t>
            </a:r>
            <a:r>
              <a:rPr lang="en-US" sz="1600" b="1" dirty="0" smtClean="0"/>
              <a:t>: 21% </a:t>
            </a:r>
            <a:endParaRPr lang="en-US" sz="1600" b="1" dirty="0"/>
          </a:p>
        </p:txBody>
      </p:sp>
      <p:sp>
        <p:nvSpPr>
          <p:cNvPr id="11" name="TextBox 10"/>
          <p:cNvSpPr txBox="1"/>
          <p:nvPr/>
        </p:nvSpPr>
        <p:spPr>
          <a:xfrm>
            <a:off x="4191000" y="6138446"/>
            <a:ext cx="2391156" cy="338554"/>
          </a:xfrm>
          <a:prstGeom prst="rect">
            <a:avLst/>
          </a:prstGeom>
          <a:solidFill>
            <a:schemeClr val="bg1">
              <a:lumMod val="65000"/>
            </a:schemeClr>
          </a:solidFill>
          <a:ln>
            <a:solidFill>
              <a:schemeClr val="tx1"/>
            </a:solidFill>
          </a:ln>
        </p:spPr>
        <p:txBody>
          <a:bodyPr wrap="square" rtlCol="0">
            <a:spAutoFit/>
          </a:bodyPr>
          <a:lstStyle/>
          <a:p>
            <a:r>
              <a:rPr lang="en-US" sz="1600" b="1" dirty="0" smtClean="0"/>
              <a:t>KDP </a:t>
            </a:r>
            <a:r>
              <a:rPr lang="en-US" sz="1600" b="1" dirty="0" smtClean="0"/>
              <a:t>North vote</a:t>
            </a:r>
            <a:r>
              <a:rPr lang="en-US" sz="1600" b="1" dirty="0" smtClean="0"/>
              <a:t>: 42% </a:t>
            </a:r>
            <a:endParaRPr lang="en-US" sz="1600" b="1" dirty="0"/>
          </a:p>
        </p:txBody>
      </p:sp>
      <p:sp>
        <p:nvSpPr>
          <p:cNvPr id="14" name="Oval 13"/>
          <p:cNvSpPr/>
          <p:nvPr/>
        </p:nvSpPr>
        <p:spPr>
          <a:xfrm>
            <a:off x="2133600" y="2978029"/>
            <a:ext cx="1524000" cy="40290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1752600" y="4832254"/>
            <a:ext cx="1828800" cy="40290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4191000" y="2971800"/>
            <a:ext cx="809244" cy="40290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6582156" y="4854893"/>
            <a:ext cx="809244" cy="40290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512486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33450"/>
            <a:ext cx="8686800" cy="438150"/>
          </a:xfrm>
        </p:spPr>
        <p:txBody>
          <a:bodyPr/>
          <a:lstStyle/>
          <a:p>
            <a:r>
              <a:rPr lang="en-US" sz="2600" dirty="0" smtClean="0"/>
              <a:t>Kurdish leaders ratings improve </a:t>
            </a:r>
            <a:r>
              <a:rPr lang="en-US" sz="2600" dirty="0" smtClean="0"/>
              <a:t>|  North only</a:t>
            </a:r>
            <a:endParaRPr lang="en-US" sz="2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60510269"/>
              </p:ext>
            </p:extLst>
          </p:nvPr>
        </p:nvGraphicFramePr>
        <p:xfrm>
          <a:off x="57150" y="2022634"/>
          <a:ext cx="90297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4" name="AutoShape 4"/>
          <p:cNvSpPr>
            <a:spLocks noChangeArrowheads="1"/>
          </p:cNvSpPr>
          <p:nvPr/>
        </p:nvSpPr>
        <p:spPr bwMode="auto">
          <a:xfrm>
            <a:off x="457200" y="1466575"/>
            <a:ext cx="8153400" cy="715089"/>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100000"/>
              </a:lnSpc>
              <a:spcBef>
                <a:spcPct val="0"/>
              </a:spcBef>
              <a:buNone/>
              <a:defRPr/>
            </a:pPr>
            <a:r>
              <a:rPr lang="en-US" sz="1400" b="1" i="1" dirty="0" smtClean="0">
                <a:latin typeface="Arial" pitchFamily="34" charset="0"/>
                <a:cs typeface="Arial" pitchFamily="34" charset="0"/>
              </a:rPr>
              <a:t>Now</a:t>
            </a:r>
            <a:r>
              <a:rPr lang="en-US" sz="1400" b="1" i="1" dirty="0">
                <a:latin typeface="Arial" pitchFamily="34" charset="0"/>
                <a:cs typeface="Arial" pitchFamily="34" charset="0"/>
              </a:rPr>
              <a:t>, I’d like to rate your feelings toward some people, things, and organizations, with “100” meaning a VERY FAVORABLE feeling; “0” meaning a VERY UNFAVORABLE feeling; and “50” meaning not particularly favorable or unfavorable</a:t>
            </a:r>
            <a:r>
              <a:rPr lang="en-US" sz="1400" b="1" i="1" dirty="0" smtClean="0">
                <a:latin typeface="Arial" pitchFamily="34" charset="0"/>
                <a:cs typeface="Arial" pitchFamily="34" charset="0"/>
              </a:rPr>
              <a:t>. (NORTH ONLY)</a:t>
            </a:r>
            <a:endParaRPr lang="en-US" sz="1400" b="1" i="1" dirty="0">
              <a:latin typeface="Arial" pitchFamily="34" charset="0"/>
              <a:cs typeface="Arial" pitchFamily="34" charset="0"/>
            </a:endParaRPr>
          </a:p>
        </p:txBody>
      </p:sp>
      <p:sp>
        <p:nvSpPr>
          <p:cNvPr id="8"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58</a:t>
            </a:fld>
            <a:r>
              <a:rPr lang="en-US"/>
              <a:t> </a:t>
            </a:r>
          </a:p>
        </p:txBody>
      </p:sp>
      <p:sp>
        <p:nvSpPr>
          <p:cNvPr id="6" name="AutoShape 4"/>
          <p:cNvSpPr>
            <a:spLocks noChangeArrowheads="1"/>
          </p:cNvSpPr>
          <p:nvPr/>
        </p:nvSpPr>
        <p:spPr bwMode="auto">
          <a:xfrm>
            <a:off x="152400" y="2451851"/>
            <a:ext cx="8686800" cy="510778"/>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r>
              <a:rPr lang="en-US" sz="1200" b="1" i="1" u="sng" dirty="0" smtClean="0"/>
              <a:t>Δ</a:t>
            </a:r>
            <a:r>
              <a:rPr lang="en-US" sz="1200" b="1" i="1" u="sng" dirty="0"/>
              <a:t> f</a:t>
            </a:r>
            <a:r>
              <a:rPr lang="en-US" sz="1200" b="1" i="1" u="sng" dirty="0" smtClean="0"/>
              <a:t>avorable </a:t>
            </a:r>
          </a:p>
          <a:p>
            <a:r>
              <a:rPr lang="en-US" sz="1200" b="1" i="1" u="sng" dirty="0" smtClean="0"/>
              <a:t>Oct </a:t>
            </a:r>
            <a:r>
              <a:rPr lang="en-US" sz="1200" b="1" i="1" u="sng" dirty="0"/>
              <a:t>’11</a:t>
            </a:r>
            <a:r>
              <a:rPr lang="en-US" sz="1400" b="1" i="1" dirty="0"/>
              <a:t> </a:t>
            </a:r>
            <a:r>
              <a:rPr lang="en-US" sz="1400" b="1" i="1" dirty="0" smtClean="0"/>
              <a:t>                </a:t>
            </a:r>
            <a:r>
              <a:rPr lang="en-US" b="1" dirty="0" smtClean="0"/>
              <a:t>+</a:t>
            </a:r>
            <a:r>
              <a:rPr lang="en-US" b="1" dirty="0" smtClean="0"/>
              <a:t>17   </a:t>
            </a:r>
            <a:r>
              <a:rPr lang="en-US" b="1" dirty="0" smtClean="0"/>
              <a:t>                         </a:t>
            </a:r>
            <a:r>
              <a:rPr lang="en-US" b="1" dirty="0" smtClean="0"/>
              <a:t>+4    </a:t>
            </a:r>
            <a:r>
              <a:rPr lang="en-US" b="1" dirty="0" smtClean="0"/>
              <a:t>                       </a:t>
            </a:r>
            <a:r>
              <a:rPr lang="en-US" b="1" dirty="0" smtClean="0"/>
              <a:t>n/a       </a:t>
            </a:r>
            <a:r>
              <a:rPr lang="en-US" b="1" dirty="0" smtClean="0"/>
              <a:t>                    </a:t>
            </a:r>
            <a:r>
              <a:rPr lang="en-US" b="1" dirty="0" smtClean="0"/>
              <a:t>+15</a:t>
            </a:r>
          </a:p>
        </p:txBody>
      </p:sp>
      <p:cxnSp>
        <p:nvCxnSpPr>
          <p:cNvPr id="7" name="Straight Connector 6"/>
          <p:cNvCxnSpPr/>
          <p:nvPr/>
        </p:nvCxnSpPr>
        <p:spPr>
          <a:xfrm flipV="1">
            <a:off x="2743200" y="2438400"/>
            <a:ext cx="0" cy="403860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flipV="1">
            <a:off x="4800600" y="2438400"/>
            <a:ext cx="0" cy="403860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flipV="1">
            <a:off x="6858000" y="2441920"/>
            <a:ext cx="0" cy="4035080"/>
          </a:xfrm>
          <a:prstGeom prst="line">
            <a:avLst/>
          </a:prstGeom>
          <a:ln w="19050">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5797568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33450"/>
            <a:ext cx="8458200" cy="438150"/>
          </a:xfrm>
        </p:spPr>
        <p:txBody>
          <a:bodyPr/>
          <a:lstStyle/>
          <a:p>
            <a:r>
              <a:rPr lang="en-US" dirty="0" smtClean="0"/>
              <a:t>Favorability of Kurdish parties also </a:t>
            </a:r>
            <a:r>
              <a:rPr lang="en-US" dirty="0" smtClean="0"/>
              <a:t>improves | North only</a:t>
            </a:r>
            <a:endParaRPr lang="en-US" sz="2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71024026"/>
              </p:ext>
            </p:extLst>
          </p:nvPr>
        </p:nvGraphicFramePr>
        <p:xfrm>
          <a:off x="87004" y="1447800"/>
          <a:ext cx="90297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59</a:t>
            </a:fld>
            <a:r>
              <a:rPr lang="en-US"/>
              <a:t> </a:t>
            </a:r>
          </a:p>
        </p:txBody>
      </p:sp>
      <p:sp>
        <p:nvSpPr>
          <p:cNvPr id="6" name="AutoShape 4"/>
          <p:cNvSpPr>
            <a:spLocks noChangeArrowheads="1"/>
          </p:cNvSpPr>
          <p:nvPr/>
        </p:nvSpPr>
        <p:spPr bwMode="auto">
          <a:xfrm>
            <a:off x="152400" y="1794748"/>
            <a:ext cx="8686800" cy="510778"/>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r>
              <a:rPr lang="en-US" sz="1200" b="1" i="1" u="sng" dirty="0" smtClean="0"/>
              <a:t>Δ</a:t>
            </a:r>
            <a:r>
              <a:rPr lang="en-US" sz="1200" b="1" i="1" u="sng" dirty="0"/>
              <a:t> </a:t>
            </a:r>
            <a:r>
              <a:rPr lang="en-US" sz="1200" b="1" i="1" u="sng" dirty="0" smtClean="0"/>
              <a:t>favorable</a:t>
            </a:r>
          </a:p>
          <a:p>
            <a:r>
              <a:rPr lang="en-US" sz="1200" b="1" i="1" dirty="0" smtClean="0"/>
              <a:t> </a:t>
            </a:r>
            <a:r>
              <a:rPr lang="en-US" sz="1200" b="1" i="1" u="sng" dirty="0" smtClean="0"/>
              <a:t>Oct  ’11</a:t>
            </a:r>
            <a:r>
              <a:rPr lang="en-US" sz="1200" b="1" i="1" dirty="0" smtClean="0"/>
              <a:t>             </a:t>
            </a:r>
            <a:r>
              <a:rPr lang="en-US" b="1" dirty="0" smtClean="0"/>
              <a:t>+10             </a:t>
            </a:r>
            <a:r>
              <a:rPr lang="en-US" b="1" dirty="0" smtClean="0"/>
              <a:t>        </a:t>
            </a:r>
            <a:r>
              <a:rPr lang="en-US" b="1" dirty="0" smtClean="0"/>
              <a:t>+</a:t>
            </a:r>
            <a:r>
              <a:rPr lang="en-US" b="1" dirty="0" smtClean="0"/>
              <a:t>8                     </a:t>
            </a:r>
            <a:r>
              <a:rPr lang="en-US" b="1" dirty="0" smtClean="0"/>
              <a:t>+18   </a:t>
            </a:r>
            <a:r>
              <a:rPr lang="en-US" b="1" dirty="0" smtClean="0"/>
              <a:t>                 </a:t>
            </a:r>
            <a:r>
              <a:rPr lang="en-US" b="1" dirty="0" smtClean="0"/>
              <a:t>+8          </a:t>
            </a:r>
            <a:r>
              <a:rPr lang="en-US" b="1" dirty="0" smtClean="0"/>
              <a:t>            </a:t>
            </a:r>
            <a:r>
              <a:rPr lang="en-US" b="1" dirty="0" smtClean="0"/>
              <a:t>+13</a:t>
            </a:r>
          </a:p>
        </p:txBody>
      </p:sp>
      <p:cxnSp>
        <p:nvCxnSpPr>
          <p:cNvPr id="7" name="Straight Connector 6"/>
          <p:cNvCxnSpPr/>
          <p:nvPr/>
        </p:nvCxnSpPr>
        <p:spPr>
          <a:xfrm flipV="1">
            <a:off x="2362200" y="1828800"/>
            <a:ext cx="0" cy="449580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flipV="1">
            <a:off x="4038600" y="1828800"/>
            <a:ext cx="0" cy="464820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flipV="1">
            <a:off x="5638800" y="1832320"/>
            <a:ext cx="0" cy="464468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flipV="1">
            <a:off x="7315200" y="1832320"/>
            <a:ext cx="0" cy="4644680"/>
          </a:xfrm>
          <a:prstGeom prst="line">
            <a:avLst/>
          </a:prstGeom>
          <a:ln w="19050">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275900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686800" cy="457200"/>
          </a:xfrm>
        </p:spPr>
        <p:txBody>
          <a:bodyPr/>
          <a:lstStyle/>
          <a:p>
            <a:r>
              <a:rPr lang="en-US" sz="2600" dirty="0" smtClean="0"/>
              <a:t>Perceptions of an improving economy </a:t>
            </a:r>
            <a:r>
              <a:rPr lang="en-US" dirty="0" smtClean="0"/>
              <a:t>help positive </a:t>
            </a:r>
            <a:r>
              <a:rPr lang="en-US" sz="2600" dirty="0" smtClean="0"/>
              <a:t>mood</a:t>
            </a:r>
            <a:endParaRPr lang="en-US" sz="2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47746863"/>
              </p:ext>
            </p:extLst>
          </p:nvPr>
        </p:nvGraphicFramePr>
        <p:xfrm>
          <a:off x="304800" y="167515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6</a:t>
            </a:fld>
            <a:r>
              <a:rPr lang="en-US"/>
              <a:t> </a:t>
            </a:r>
          </a:p>
        </p:txBody>
      </p:sp>
      <p:sp>
        <p:nvSpPr>
          <p:cNvPr id="5" name="AutoShape 4"/>
          <p:cNvSpPr>
            <a:spLocks noChangeArrowheads="1"/>
          </p:cNvSpPr>
          <p:nvPr/>
        </p:nvSpPr>
        <p:spPr bwMode="auto">
          <a:xfrm>
            <a:off x="438913" y="1531769"/>
            <a:ext cx="8171687"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latin typeface="Arial" pitchFamily="34" charset="0"/>
                <a:cs typeface="Arial" pitchFamily="34" charset="0"/>
              </a:rPr>
              <a:t>Would </a:t>
            </a:r>
            <a:r>
              <a:rPr lang="en-US" sz="1400" b="1" i="1" dirty="0">
                <a:latin typeface="Arial" pitchFamily="34" charset="0"/>
                <a:cs typeface="Arial" pitchFamily="34" charset="0"/>
              </a:rPr>
              <a:t>you say Iraq’s economy right now is strong or weak?</a:t>
            </a:r>
          </a:p>
        </p:txBody>
      </p:sp>
    </p:spTree>
    <p:extLst>
      <p:ext uri="{BB962C8B-B14F-4D97-AF65-F5344CB8AC3E}">
        <p14:creationId xmlns:p14="http://schemas.microsoft.com/office/powerpoint/2010/main" val="351143532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913" y="914400"/>
            <a:ext cx="8001000" cy="457200"/>
          </a:xfrm>
        </p:spPr>
        <p:txBody>
          <a:bodyPr/>
          <a:lstStyle/>
          <a:p>
            <a:r>
              <a:rPr lang="en-US" dirty="0" smtClean="0"/>
              <a:t>KDP shows strong growth, PUK drops | North only</a:t>
            </a:r>
            <a:endParaRPr lang="en-US" sz="2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63302163"/>
              </p:ext>
            </p:extLst>
          </p:nvPr>
        </p:nvGraphicFramePr>
        <p:xfrm>
          <a:off x="97226" y="1739767"/>
          <a:ext cx="8855059" cy="4678363"/>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60</a:t>
            </a:fld>
            <a:r>
              <a:rPr lang="en-US"/>
              <a:t> </a:t>
            </a:r>
          </a:p>
        </p:txBody>
      </p:sp>
      <p:sp>
        <p:nvSpPr>
          <p:cNvPr id="6" name="AutoShape 4"/>
          <p:cNvSpPr>
            <a:spLocks noChangeArrowheads="1"/>
          </p:cNvSpPr>
          <p:nvPr/>
        </p:nvSpPr>
        <p:spPr bwMode="auto">
          <a:xfrm>
            <a:off x="438913" y="1524000"/>
            <a:ext cx="8171687" cy="357545"/>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latin typeface="Arial" pitchFamily="34" charset="0"/>
                <a:cs typeface="Arial" pitchFamily="34" charset="0"/>
              </a:rPr>
              <a:t>Place a mark next to the political party you would vote for, if the elections were held today. (NORTH ONLY)</a:t>
            </a:r>
            <a:endParaRPr lang="en-US" sz="1400" b="1" i="1" dirty="0">
              <a:latin typeface="Arial" pitchFamily="34" charset="0"/>
              <a:cs typeface="Arial" pitchFamily="34" charset="0"/>
            </a:endParaRPr>
          </a:p>
        </p:txBody>
      </p:sp>
    </p:spTree>
    <p:extLst>
      <p:ext uri="{BB962C8B-B14F-4D97-AF65-F5344CB8AC3E}">
        <p14:creationId xmlns:p14="http://schemas.microsoft.com/office/powerpoint/2010/main" val="348300812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10481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9144000" cy="457200"/>
          </a:xfrm>
        </p:spPr>
        <p:txBody>
          <a:bodyPr/>
          <a:lstStyle/>
          <a:p>
            <a:r>
              <a:rPr lang="en-US" sz="2600" dirty="0" smtClean="0"/>
              <a:t>Positive mood </a:t>
            </a:r>
            <a:r>
              <a:rPr lang="en-US" sz="2600" dirty="0" smtClean="0"/>
              <a:t>brings significant </a:t>
            </a:r>
            <a:r>
              <a:rPr lang="en-US" sz="2600" dirty="0" smtClean="0"/>
              <a:t>jump in Maliki job approval</a:t>
            </a:r>
            <a:endParaRPr lang="en-US" sz="2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11059850"/>
              </p:ext>
            </p:extLst>
          </p:nvPr>
        </p:nvGraphicFramePr>
        <p:xfrm>
          <a:off x="304800" y="167515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7</a:t>
            </a:fld>
            <a:r>
              <a:rPr lang="en-US"/>
              <a:t> </a:t>
            </a:r>
          </a:p>
        </p:txBody>
      </p:sp>
      <p:sp>
        <p:nvSpPr>
          <p:cNvPr id="5" name="AutoShape 4"/>
          <p:cNvSpPr>
            <a:spLocks noChangeArrowheads="1"/>
          </p:cNvSpPr>
          <p:nvPr/>
        </p:nvSpPr>
        <p:spPr bwMode="auto">
          <a:xfrm>
            <a:off x="438913" y="1531769"/>
            <a:ext cx="8171687"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t>Do </a:t>
            </a:r>
            <a:r>
              <a:rPr lang="en-US" sz="1400" b="1" i="1" dirty="0"/>
              <a:t>you approve or disapprove of the job </a:t>
            </a:r>
            <a:r>
              <a:rPr lang="en-US" sz="1400" b="1" i="1" dirty="0" err="1"/>
              <a:t>Nouri</a:t>
            </a:r>
            <a:r>
              <a:rPr lang="en-US" sz="1400" b="1" i="1" dirty="0"/>
              <a:t> al-Maliki is doing as prime minister?</a:t>
            </a:r>
            <a:endParaRPr lang="en-US" sz="1400" b="1" i="1" dirty="0">
              <a:latin typeface="Arial" pitchFamily="34" charset="0"/>
              <a:cs typeface="Arial" pitchFamily="34" charset="0"/>
            </a:endParaRPr>
          </a:p>
        </p:txBody>
      </p:sp>
      <p:sp>
        <p:nvSpPr>
          <p:cNvPr id="7" name="Text Box 4"/>
          <p:cNvSpPr txBox="1">
            <a:spLocks noChangeArrowheads="1"/>
          </p:cNvSpPr>
          <p:nvPr/>
        </p:nvSpPr>
        <p:spPr bwMode="auto">
          <a:xfrm>
            <a:off x="5944130" y="2192179"/>
            <a:ext cx="155151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400" b="1" i="1">
                <a:solidFill>
                  <a:schemeClr val="tx1"/>
                </a:solidFill>
                <a:latin typeface="Arial" pitchFamily="34" charset="0"/>
                <a:cs typeface="Arial" pitchFamily="34" charset="0"/>
              </a:defRPr>
            </a:lvl1pPr>
            <a:lvl2pPr marL="742950" indent="-285750" eaLnBrk="0" hangingPunct="0">
              <a:defRPr sz="1400" b="1" i="1">
                <a:solidFill>
                  <a:schemeClr val="tx1"/>
                </a:solidFill>
                <a:latin typeface="Arial" pitchFamily="34" charset="0"/>
                <a:cs typeface="Arial" pitchFamily="34" charset="0"/>
              </a:defRPr>
            </a:lvl2pPr>
            <a:lvl3pPr marL="1143000" indent="-228600" eaLnBrk="0" hangingPunct="0">
              <a:defRPr sz="1400" b="1" i="1">
                <a:solidFill>
                  <a:schemeClr val="tx1"/>
                </a:solidFill>
                <a:latin typeface="Arial" pitchFamily="34" charset="0"/>
                <a:cs typeface="Arial" pitchFamily="34" charset="0"/>
              </a:defRPr>
            </a:lvl3pPr>
            <a:lvl4pPr marL="1600200" indent="-228600" eaLnBrk="0" hangingPunct="0">
              <a:defRPr sz="1400" b="1" i="1">
                <a:solidFill>
                  <a:schemeClr val="tx1"/>
                </a:solidFill>
                <a:latin typeface="Arial" pitchFamily="34" charset="0"/>
                <a:cs typeface="Arial" pitchFamily="34" charset="0"/>
              </a:defRPr>
            </a:lvl4pPr>
            <a:lvl5pPr marL="2057400" indent="-228600" eaLnBrk="0" hangingPunct="0">
              <a:defRPr sz="1400" b="1" i="1">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400" b="1" i="1">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400" b="1" i="1">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400" b="1" i="1">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400" b="1" i="1">
                <a:solidFill>
                  <a:schemeClr val="tx1"/>
                </a:solidFill>
                <a:latin typeface="Arial" pitchFamily="34" charset="0"/>
                <a:cs typeface="Arial" pitchFamily="34" charset="0"/>
              </a:defRPr>
            </a:lvl9pPr>
          </a:lstStyle>
          <a:p>
            <a:pPr algn="ctr" eaLnBrk="1" hangingPunct="1"/>
            <a:r>
              <a:rPr lang="en-US" sz="1600" i="0" dirty="0" smtClean="0"/>
              <a:t>U.S. Withdrawal</a:t>
            </a:r>
            <a:endParaRPr lang="en-US" sz="1600" i="0" dirty="0"/>
          </a:p>
        </p:txBody>
      </p:sp>
      <p:sp>
        <p:nvSpPr>
          <p:cNvPr id="8" name="Line 5"/>
          <p:cNvSpPr>
            <a:spLocks noChangeShapeType="1"/>
          </p:cNvSpPr>
          <p:nvPr/>
        </p:nvSpPr>
        <p:spPr bwMode="auto">
          <a:xfrm flipH="1">
            <a:off x="6705599" y="2438400"/>
            <a:ext cx="14287" cy="3657600"/>
          </a:xfrm>
          <a:prstGeom prst="line">
            <a:avLst/>
          </a:prstGeom>
          <a:noFill/>
          <a:ln w="9525">
            <a:solidFill>
              <a:srgbClr val="808080"/>
            </a:solidFill>
            <a:prstDash val="dashDot"/>
            <a:round/>
            <a:headEnd/>
            <a:tailEnd/>
          </a:ln>
          <a:extLst>
            <a:ext uri="{909E8E84-426E-40DD-AFC4-6F175D3DCCD1}">
              <a14:hiddenFill xmlns:a14="http://schemas.microsoft.com/office/drawing/2010/main">
                <a:noFill/>
              </a14:hiddenFill>
            </a:ext>
          </a:extLst>
        </p:spPr>
        <p:txBody>
          <a:bodyPr wrap="square" lIns="0" tIns="0" rIns="0" bIns="0" anchor="ctr">
            <a:spAutoFit/>
          </a:bodyPr>
          <a:lstStyle/>
          <a:p>
            <a:endParaRPr lang="en-US"/>
          </a:p>
        </p:txBody>
      </p:sp>
    </p:spTree>
    <p:extLst>
      <p:ext uri="{BB962C8B-B14F-4D97-AF65-F5344CB8AC3E}">
        <p14:creationId xmlns:p14="http://schemas.microsoft.com/office/powerpoint/2010/main" val="13725736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585180245"/>
              </p:ext>
            </p:extLst>
          </p:nvPr>
        </p:nvGraphicFramePr>
        <p:xfrm>
          <a:off x="173038" y="1295400"/>
          <a:ext cx="8742362" cy="5105399"/>
        </p:xfrm>
        <a:graphic>
          <a:graphicData uri="http://schemas.openxmlformats.org/drawingml/2006/chart">
            <c:chart xmlns:c="http://schemas.openxmlformats.org/drawingml/2006/chart" xmlns:r="http://schemas.openxmlformats.org/officeDocument/2006/relationships" r:id="rId3"/>
          </a:graphicData>
        </a:graphic>
      </p:graphicFrame>
      <p:sp>
        <p:nvSpPr>
          <p:cNvPr id="11" name="AutoShape 6"/>
          <p:cNvSpPr>
            <a:spLocks noChangeArrowheads="1"/>
          </p:cNvSpPr>
          <p:nvPr/>
        </p:nvSpPr>
        <p:spPr bwMode="auto">
          <a:xfrm>
            <a:off x="173038" y="2216230"/>
            <a:ext cx="8742362" cy="476726"/>
          </a:xfrm>
          <a:prstGeom prst="roundRect">
            <a:avLst>
              <a:gd name="adj" fmla="val 16667"/>
            </a:avLst>
          </a:prstGeom>
          <a:solidFill>
            <a:srgbClr val="C0C0C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spcBef>
                <a:spcPct val="0"/>
              </a:spcBef>
            </a:pPr>
            <a:r>
              <a:rPr lang="en-US" sz="1200" b="1" i="1" u="sng" dirty="0">
                <a:latin typeface="Arial" pitchFamily="34" charset="0"/>
                <a:cs typeface="Arial" pitchFamily="34" charset="0"/>
              </a:rPr>
              <a:t>∆ </a:t>
            </a:r>
            <a:r>
              <a:rPr lang="en-US" sz="1200" b="1" i="1" u="sng" dirty="0" smtClean="0">
                <a:latin typeface="Arial" pitchFamily="34" charset="0"/>
                <a:cs typeface="Arial" pitchFamily="34" charset="0"/>
              </a:rPr>
              <a:t>approve </a:t>
            </a:r>
          </a:p>
          <a:p>
            <a:pPr>
              <a:spcBef>
                <a:spcPct val="0"/>
              </a:spcBef>
            </a:pPr>
            <a:r>
              <a:rPr lang="en-US" sz="1200" b="1" i="1" u="sng" dirty="0" smtClean="0">
                <a:latin typeface="Arial" pitchFamily="34" charset="0"/>
                <a:cs typeface="Arial" pitchFamily="34" charset="0"/>
              </a:rPr>
              <a:t>Oct. ’11</a:t>
            </a:r>
            <a:r>
              <a:rPr lang="en-US" sz="1400" b="1" i="1" dirty="0" smtClean="0">
                <a:latin typeface="Arial" pitchFamily="34" charset="0"/>
                <a:cs typeface="Arial" pitchFamily="34" charset="0"/>
              </a:rPr>
              <a:t> </a:t>
            </a:r>
            <a:r>
              <a:rPr lang="en-US" sz="1600" b="1" dirty="0" smtClean="0">
                <a:latin typeface="Arial" pitchFamily="34" charset="0"/>
                <a:cs typeface="Arial" pitchFamily="34" charset="0"/>
              </a:rPr>
              <a:t>+19         +12          </a:t>
            </a:r>
            <a:r>
              <a:rPr lang="en-US" sz="1600" b="1" dirty="0" smtClean="0">
                <a:latin typeface="Arial" pitchFamily="34" charset="0"/>
                <a:cs typeface="Arial" pitchFamily="34" charset="0"/>
              </a:rPr>
              <a:t>+</a:t>
            </a:r>
            <a:r>
              <a:rPr lang="en-US" sz="1600" b="1" dirty="0" smtClean="0">
                <a:latin typeface="Arial" pitchFamily="34" charset="0"/>
                <a:cs typeface="Arial" pitchFamily="34" charset="0"/>
              </a:rPr>
              <a:t>34          +11           </a:t>
            </a:r>
            <a:r>
              <a:rPr lang="en-US" sz="1600" b="1" dirty="0" smtClean="0">
                <a:latin typeface="Arial" pitchFamily="34" charset="0"/>
                <a:cs typeface="Arial" pitchFamily="34" charset="0"/>
              </a:rPr>
              <a:t> +</a:t>
            </a:r>
            <a:r>
              <a:rPr lang="en-US" sz="1600" b="1" dirty="0" smtClean="0">
                <a:latin typeface="Arial" pitchFamily="34" charset="0"/>
                <a:cs typeface="Arial" pitchFamily="34" charset="0"/>
              </a:rPr>
              <a:t>1           +11           +7          +32  </a:t>
            </a:r>
            <a:r>
              <a:rPr lang="en-US" sz="1600" b="1" dirty="0" smtClean="0">
                <a:latin typeface="Arial" pitchFamily="34" charset="0"/>
                <a:cs typeface="Arial" pitchFamily="34" charset="0"/>
              </a:rPr>
              <a:t>         </a:t>
            </a:r>
            <a:r>
              <a:rPr lang="en-US" sz="1600" b="1" dirty="0" smtClean="0">
                <a:latin typeface="Arial" pitchFamily="34" charset="0"/>
                <a:cs typeface="Arial" pitchFamily="34" charset="0"/>
              </a:rPr>
              <a:t>+14</a:t>
            </a:r>
            <a:endParaRPr lang="en-US" sz="1600" b="1" dirty="0">
              <a:latin typeface="Arial" pitchFamily="34" charset="0"/>
              <a:cs typeface="Arial" pitchFamily="34" charset="0"/>
            </a:endParaRPr>
          </a:p>
        </p:txBody>
      </p:sp>
      <p:sp>
        <p:nvSpPr>
          <p:cNvPr id="2" name="Title 1"/>
          <p:cNvSpPr>
            <a:spLocks noGrp="1"/>
          </p:cNvSpPr>
          <p:nvPr>
            <p:ph type="title"/>
          </p:nvPr>
        </p:nvSpPr>
        <p:spPr>
          <a:xfrm>
            <a:off x="325438" y="914400"/>
            <a:ext cx="8285162" cy="457200"/>
          </a:xfrm>
        </p:spPr>
        <p:txBody>
          <a:bodyPr/>
          <a:lstStyle/>
          <a:p>
            <a:r>
              <a:rPr lang="en-US" dirty="0" smtClean="0"/>
              <a:t>Maliki job approval up across regions and voter groups</a:t>
            </a:r>
            <a:endParaRPr lang="en-US" dirty="0"/>
          </a:p>
        </p:txBody>
      </p:sp>
      <p:sp>
        <p:nvSpPr>
          <p:cNvPr id="8"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8</a:t>
            </a:fld>
            <a:r>
              <a:rPr lang="en-US"/>
              <a:t> </a:t>
            </a:r>
          </a:p>
        </p:txBody>
      </p:sp>
      <p:cxnSp>
        <p:nvCxnSpPr>
          <p:cNvPr id="5" name="Straight Connector 4"/>
          <p:cNvCxnSpPr/>
          <p:nvPr/>
        </p:nvCxnSpPr>
        <p:spPr>
          <a:xfrm flipV="1">
            <a:off x="1543928" y="2225992"/>
            <a:ext cx="0" cy="3853814"/>
          </a:xfrm>
          <a:prstGeom prst="line">
            <a:avLst/>
          </a:prstGeom>
          <a:ln w="28575"/>
        </p:spPr>
        <p:style>
          <a:lnRef idx="1">
            <a:schemeClr val="dk1"/>
          </a:lnRef>
          <a:fillRef idx="0">
            <a:schemeClr val="dk1"/>
          </a:fillRef>
          <a:effectRef idx="0">
            <a:schemeClr val="dk1"/>
          </a:effectRef>
          <a:fontRef idx="minor">
            <a:schemeClr val="tx1"/>
          </a:fontRef>
        </p:style>
      </p:cxnSp>
      <p:cxnSp>
        <p:nvCxnSpPr>
          <p:cNvPr id="7" name="Straight Connector 6"/>
          <p:cNvCxnSpPr/>
          <p:nvPr/>
        </p:nvCxnSpPr>
        <p:spPr>
          <a:xfrm flipV="1">
            <a:off x="2480604" y="2182178"/>
            <a:ext cx="0" cy="3930014"/>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flipV="1">
            <a:off x="7058464" y="2225992"/>
            <a:ext cx="0" cy="3886200"/>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12" name="AutoShape 4"/>
          <p:cNvSpPr>
            <a:spLocks noChangeArrowheads="1"/>
          </p:cNvSpPr>
          <p:nvPr/>
        </p:nvSpPr>
        <p:spPr bwMode="auto">
          <a:xfrm>
            <a:off x="438913" y="1537435"/>
            <a:ext cx="8171687" cy="178772"/>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75000"/>
              </a:lnSpc>
              <a:spcBef>
                <a:spcPct val="0"/>
              </a:spcBef>
              <a:buNone/>
            </a:pPr>
            <a:r>
              <a:rPr lang="en-US" sz="1400" b="1" i="1" dirty="0" smtClean="0">
                <a:latin typeface="+mj-lt"/>
              </a:rPr>
              <a:t>D</a:t>
            </a:r>
            <a:r>
              <a:rPr lang="en-US" sz="1400" b="1" i="1" dirty="0" smtClean="0"/>
              <a:t>o </a:t>
            </a:r>
            <a:r>
              <a:rPr lang="en-US" sz="1400" b="1" i="1" dirty="0"/>
              <a:t>you approve or disapprove of the job </a:t>
            </a:r>
            <a:r>
              <a:rPr lang="en-US" sz="1400" b="1" i="1" dirty="0" err="1"/>
              <a:t>Nouri</a:t>
            </a:r>
            <a:r>
              <a:rPr lang="en-US" sz="1400" b="1" i="1" dirty="0"/>
              <a:t> al-Maliki is doing as prime minister?</a:t>
            </a:r>
            <a:endParaRPr lang="en-US" sz="1400" b="1" i="1" dirty="0">
              <a:latin typeface="Arial" pitchFamily="34" charset="0"/>
              <a:cs typeface="Arial" pitchFamily="34" charset="0"/>
            </a:endParaRPr>
          </a:p>
        </p:txBody>
      </p:sp>
      <p:cxnSp>
        <p:nvCxnSpPr>
          <p:cNvPr id="13" name="Straight Connector 12"/>
          <p:cNvCxnSpPr/>
          <p:nvPr/>
        </p:nvCxnSpPr>
        <p:spPr>
          <a:xfrm flipV="1">
            <a:off x="3386796" y="2182178"/>
            <a:ext cx="0" cy="3930014"/>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flipV="1">
            <a:off x="4301196" y="2225992"/>
            <a:ext cx="0" cy="3930014"/>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flipV="1">
            <a:off x="6144064" y="2225992"/>
            <a:ext cx="0" cy="3946208"/>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flipV="1">
            <a:off x="7986932" y="2225992"/>
            <a:ext cx="0" cy="3946208"/>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flipV="1">
            <a:off x="5229664" y="2216230"/>
            <a:ext cx="0" cy="3895962"/>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169302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001000" cy="457200"/>
          </a:xfrm>
        </p:spPr>
        <p:txBody>
          <a:bodyPr/>
          <a:lstStyle/>
          <a:p>
            <a:r>
              <a:rPr lang="en-US" dirty="0" smtClean="0"/>
              <a:t>Significant jump in Maliki favorable ratings</a:t>
            </a:r>
            <a:endParaRPr lang="en-US" sz="2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30595407"/>
              </p:ext>
            </p:extLst>
          </p:nvPr>
        </p:nvGraphicFramePr>
        <p:xfrm>
          <a:off x="304800" y="1981200"/>
          <a:ext cx="8610600" cy="434215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1"/>
          <p:cNvSpPr>
            <a:spLocks noGrp="1" noChangeArrowheads="1"/>
          </p:cNvSpPr>
          <p:nvPr>
            <p:ph type="sldNum" sz="quarter" idx="11"/>
          </p:nvPr>
        </p:nvSpPr>
        <p:spPr>
          <a:xfrm>
            <a:off x="8314944" y="6400800"/>
            <a:ext cx="524256" cy="228600"/>
          </a:xfrm>
          <a:ln/>
        </p:spPr>
        <p:txBody>
          <a:bodyPr/>
          <a:lstStyle>
            <a:lvl1pPr>
              <a:defRPr/>
            </a:lvl1pPr>
          </a:lstStyle>
          <a:p>
            <a:pPr>
              <a:defRPr/>
            </a:pPr>
            <a:r>
              <a:rPr lang="en-US"/>
              <a:t>Page </a:t>
            </a:r>
            <a:fld id="{0EC83A09-1F5E-494F-BD1C-2840B4A5C6D8}" type="slidenum">
              <a:rPr lang="en-US"/>
              <a:pPr>
                <a:defRPr/>
              </a:pPr>
              <a:t>9</a:t>
            </a:fld>
            <a:r>
              <a:rPr lang="en-US"/>
              <a:t> </a:t>
            </a:r>
          </a:p>
        </p:txBody>
      </p:sp>
      <p:sp>
        <p:nvSpPr>
          <p:cNvPr id="7" name="AutoShape 4"/>
          <p:cNvSpPr>
            <a:spLocks noChangeArrowheads="1"/>
          </p:cNvSpPr>
          <p:nvPr/>
        </p:nvSpPr>
        <p:spPr bwMode="auto">
          <a:xfrm>
            <a:off x="457200" y="1466575"/>
            <a:ext cx="8153400" cy="715089"/>
          </a:xfrm>
          <a:prstGeom prst="roundRect">
            <a:avLst>
              <a:gd name="adj" fmla="val 16667"/>
            </a:avLst>
          </a:prstGeom>
          <a:solidFill>
            <a:srgbClr val="CCCCC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0" tIns="0" rIns="0" bIns="0" anchor="ctr">
            <a:spAutoFit/>
          </a:bodyPr>
          <a:lstStyle/>
          <a:p>
            <a:pPr>
              <a:lnSpc>
                <a:spcPct val="100000"/>
              </a:lnSpc>
              <a:spcBef>
                <a:spcPct val="0"/>
              </a:spcBef>
              <a:buNone/>
              <a:defRPr/>
            </a:pPr>
            <a:r>
              <a:rPr lang="en-US" sz="1400" b="1" i="1" dirty="0" smtClean="0">
                <a:latin typeface="Arial" pitchFamily="34" charset="0"/>
                <a:cs typeface="Arial" pitchFamily="34" charset="0"/>
              </a:rPr>
              <a:t>Now</a:t>
            </a:r>
            <a:r>
              <a:rPr lang="en-US" sz="1400" b="1" i="1" dirty="0">
                <a:latin typeface="Arial" pitchFamily="34" charset="0"/>
                <a:cs typeface="Arial" pitchFamily="34" charset="0"/>
              </a:rPr>
              <a:t>, I’d like to rate your feelings toward some people, things, and organizations, with “100” meaning a VERY FAVORABLE feeling; “0” meaning a VERY UNFAVORABLE feeling; and “50” meaning not particularly favorable or unfavorable.</a:t>
            </a:r>
          </a:p>
        </p:txBody>
      </p:sp>
      <p:sp>
        <p:nvSpPr>
          <p:cNvPr id="8" name="Text Box 4"/>
          <p:cNvSpPr txBox="1">
            <a:spLocks noChangeArrowheads="1"/>
          </p:cNvSpPr>
          <p:nvPr/>
        </p:nvSpPr>
        <p:spPr bwMode="auto">
          <a:xfrm>
            <a:off x="5944130" y="2443162"/>
            <a:ext cx="155151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400" b="1" i="1">
                <a:solidFill>
                  <a:schemeClr val="tx1"/>
                </a:solidFill>
                <a:latin typeface="Arial" pitchFamily="34" charset="0"/>
                <a:cs typeface="Arial" pitchFamily="34" charset="0"/>
              </a:defRPr>
            </a:lvl1pPr>
            <a:lvl2pPr marL="742950" indent="-285750" eaLnBrk="0" hangingPunct="0">
              <a:defRPr sz="1400" b="1" i="1">
                <a:solidFill>
                  <a:schemeClr val="tx1"/>
                </a:solidFill>
                <a:latin typeface="Arial" pitchFamily="34" charset="0"/>
                <a:cs typeface="Arial" pitchFamily="34" charset="0"/>
              </a:defRPr>
            </a:lvl2pPr>
            <a:lvl3pPr marL="1143000" indent="-228600" eaLnBrk="0" hangingPunct="0">
              <a:defRPr sz="1400" b="1" i="1">
                <a:solidFill>
                  <a:schemeClr val="tx1"/>
                </a:solidFill>
                <a:latin typeface="Arial" pitchFamily="34" charset="0"/>
                <a:cs typeface="Arial" pitchFamily="34" charset="0"/>
              </a:defRPr>
            </a:lvl3pPr>
            <a:lvl4pPr marL="1600200" indent="-228600" eaLnBrk="0" hangingPunct="0">
              <a:defRPr sz="1400" b="1" i="1">
                <a:solidFill>
                  <a:schemeClr val="tx1"/>
                </a:solidFill>
                <a:latin typeface="Arial" pitchFamily="34" charset="0"/>
                <a:cs typeface="Arial" pitchFamily="34" charset="0"/>
              </a:defRPr>
            </a:lvl4pPr>
            <a:lvl5pPr marL="2057400" indent="-228600" eaLnBrk="0" hangingPunct="0">
              <a:defRPr sz="1400" b="1" i="1">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400" b="1" i="1">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400" b="1" i="1">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400" b="1" i="1">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400" b="1" i="1">
                <a:solidFill>
                  <a:schemeClr val="tx1"/>
                </a:solidFill>
                <a:latin typeface="Arial" pitchFamily="34" charset="0"/>
                <a:cs typeface="Arial" pitchFamily="34" charset="0"/>
              </a:defRPr>
            </a:lvl9pPr>
          </a:lstStyle>
          <a:p>
            <a:pPr algn="ctr" eaLnBrk="1" hangingPunct="1"/>
            <a:r>
              <a:rPr lang="en-US" sz="1600" i="0" dirty="0" smtClean="0"/>
              <a:t>U.S. Withdrawal</a:t>
            </a:r>
            <a:endParaRPr lang="en-US" sz="1600" i="0" dirty="0"/>
          </a:p>
        </p:txBody>
      </p:sp>
      <p:sp>
        <p:nvSpPr>
          <p:cNvPr id="9" name="Line 5"/>
          <p:cNvSpPr>
            <a:spLocks noChangeShapeType="1"/>
          </p:cNvSpPr>
          <p:nvPr/>
        </p:nvSpPr>
        <p:spPr bwMode="auto">
          <a:xfrm>
            <a:off x="6705600" y="2730500"/>
            <a:ext cx="0" cy="3365500"/>
          </a:xfrm>
          <a:prstGeom prst="line">
            <a:avLst/>
          </a:prstGeom>
          <a:noFill/>
          <a:ln w="9525">
            <a:solidFill>
              <a:srgbClr val="808080"/>
            </a:solidFill>
            <a:prstDash val="dashDot"/>
            <a:round/>
            <a:headEnd/>
            <a:tailEnd/>
          </a:ln>
          <a:extLst>
            <a:ext uri="{909E8E84-426E-40DD-AFC4-6F175D3DCCD1}">
              <a14:hiddenFill xmlns:a14="http://schemas.microsoft.com/office/drawing/2010/main">
                <a:noFill/>
              </a14:hiddenFill>
            </a:ext>
          </a:extLst>
        </p:spPr>
        <p:txBody>
          <a:bodyPr lIns="0" tIns="0" rIns="0" bIns="0" anchor="ctr">
            <a:spAutoFit/>
          </a:bodyPr>
          <a:lstStyle/>
          <a:p>
            <a:endParaRPr lang="en-US"/>
          </a:p>
        </p:txBody>
      </p:sp>
    </p:spTree>
    <p:extLst>
      <p:ext uri="{BB962C8B-B14F-4D97-AF65-F5344CB8AC3E}">
        <p14:creationId xmlns:p14="http://schemas.microsoft.com/office/powerpoint/2010/main" val="4279587355"/>
      </p:ext>
    </p:extLst>
  </p:cSld>
  <p:clrMapOvr>
    <a:masterClrMapping/>
  </p:clrMapOvr>
  <p:timing>
    <p:tnLst>
      <p:par>
        <p:cTn id="1" dur="indefinite" restart="never" nodeType="tmRoot"/>
      </p:par>
    </p:tnLst>
  </p:timing>
</p:sld>
</file>

<file path=ppt/theme/theme1.xml><?xml version="1.0" encoding="utf-8"?>
<a:theme xmlns:a="http://schemas.openxmlformats.org/drawingml/2006/main" name="2011 SLIDE TEMPLATES_TEAM JEREM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25742</TotalTime>
  <Words>3297</Words>
  <Application>Microsoft Office PowerPoint</Application>
  <PresentationFormat>On-screen Show (4:3)</PresentationFormat>
  <Paragraphs>709</Paragraphs>
  <Slides>61</Slides>
  <Notes>48</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2011 SLIDE TEMPLATES_TEAM JEREMY</vt:lpstr>
      <vt:lpstr>A Major Shift in the Political Landscape Results from the April 2012 National Survey</vt:lpstr>
      <vt:lpstr>PowerPoint Presentation</vt:lpstr>
      <vt:lpstr>PowerPoint Presentation</vt:lpstr>
      <vt:lpstr>A significant positive shift in the country mood</vt:lpstr>
      <vt:lpstr>Only North sees a drop in right direction</vt:lpstr>
      <vt:lpstr>Perceptions of an improving economy help positive mood</vt:lpstr>
      <vt:lpstr>Positive mood brings significant jump in Maliki job approval</vt:lpstr>
      <vt:lpstr>Maliki job approval up across regions and voter groups</vt:lpstr>
      <vt:lpstr>Significant jump in Maliki favorable ratings</vt:lpstr>
      <vt:lpstr>Maliki favorability dramatically improves among base</vt:lpstr>
      <vt:lpstr>Maliki has strongest rating of non-north pols | Non-North</vt:lpstr>
      <vt:lpstr>Maliki improves across all issues; outperforms Da’wa vote</vt:lpstr>
      <vt:lpstr>Iraqis looking for a strong leader, despite drawbacks</vt:lpstr>
      <vt:lpstr>More want to continue with Maliki’s direction</vt:lpstr>
      <vt:lpstr>Significant increase in Da’wa support</vt:lpstr>
      <vt:lpstr>Da’wa’s growth even stronger among likely voters</vt:lpstr>
      <vt:lpstr>Da’wa separates from other parties in South, Baghdad</vt:lpstr>
      <vt:lpstr>Majority continues to want new parliamentary elections</vt:lpstr>
      <vt:lpstr>Openness to new PM; only South disapproves</vt:lpstr>
      <vt:lpstr>PowerPoint Presentation</vt:lpstr>
      <vt:lpstr>5 Critical Issues that Can Impact the Trend</vt:lpstr>
      <vt:lpstr>Jobs and services continue to be top concerns</vt:lpstr>
      <vt:lpstr>Jobs a concern across all regions, services in South</vt:lpstr>
      <vt:lpstr>Perception of jobs and electricity remain extremely weak</vt:lpstr>
      <vt:lpstr>Electricity supply varies by region; worst in South</vt:lpstr>
      <vt:lpstr>5 Critical Issues that Can Impact the Trend</vt:lpstr>
      <vt:lpstr>Sunnis still most pessimistic about country direction</vt:lpstr>
      <vt:lpstr>Security and jobs concerns dominate among Sunnis</vt:lpstr>
      <vt:lpstr>Majority of Sunnis (and Kurds) see sectarianism worsening</vt:lpstr>
      <vt:lpstr>A Sunni majority now see Iraq as a divided country</vt:lpstr>
      <vt:lpstr>Worries about Maliki power grab among Sunnis and Kurds</vt:lpstr>
      <vt:lpstr>Sunnis see Maliki as power-grabbing; lay blame</vt:lpstr>
      <vt:lpstr>Sunnis see Maliki interested in power, acting like dictator</vt:lpstr>
      <vt:lpstr>Hashemi case divisive; contributes to Sunni concern</vt:lpstr>
      <vt:lpstr>Most Sunnis see judicial independence worsening</vt:lpstr>
      <vt:lpstr>Sunnis skeptical about Iraq’s democratic credentials</vt:lpstr>
      <vt:lpstr>Sunnis strongly feel Allawi does not have enough power</vt:lpstr>
      <vt:lpstr>Allawi favorability weak, but stable</vt:lpstr>
      <vt:lpstr>Allawi favorability slightly declines; improves among base</vt:lpstr>
      <vt:lpstr>INA support continues to fall among Sunnis</vt:lpstr>
      <vt:lpstr>5 Critical Issues that Can Impact the Trend</vt:lpstr>
      <vt:lpstr>“Disaffected Shia” defined</vt:lpstr>
      <vt:lpstr>Maliki’s favorability jumps among “Disaffected Shia”</vt:lpstr>
      <vt:lpstr>Maliki improves on key issues | “Disaffected Shia”</vt:lpstr>
      <vt:lpstr>Maliki support jumps, Sadr drops among “disaffected Shia”</vt:lpstr>
      <vt:lpstr>5 Critical Issues that Can Impact the Trend</vt:lpstr>
      <vt:lpstr>Openness to opposition group with alternative proposals</vt:lpstr>
      <vt:lpstr>Opposition actions | looking for watchdogs, alternatives </vt:lpstr>
      <vt:lpstr>Opposition actions would likely increase support</vt:lpstr>
      <vt:lpstr>5 Critical Issues that Can Impact the Trend</vt:lpstr>
      <vt:lpstr>Significant shift in North’s perception of Iraq’s direction</vt:lpstr>
      <vt:lpstr>North now has doubts about Iraqi democracy</vt:lpstr>
      <vt:lpstr>North most supportive of more autonomous regions</vt:lpstr>
      <vt:lpstr>Majority still see Kurdistan heading in right direction</vt:lpstr>
      <vt:lpstr>Jobs and corruption concerns dominate in North</vt:lpstr>
      <vt:lpstr>Corruption and jobs continues to worsen in North</vt:lpstr>
      <vt:lpstr>Barzani/KDP strong on jobs, weak on corruption</vt:lpstr>
      <vt:lpstr>Kurdish leaders ratings improve |  North only</vt:lpstr>
      <vt:lpstr>Favorability of Kurdish parties also improves | North only</vt:lpstr>
      <vt:lpstr>KDP shows strong growth, PUK drops | North only</vt:lpstr>
      <vt:lpstr>PowerPoint Presentation</vt:lpstr>
    </vt:vector>
  </TitlesOfParts>
  <Company>GQRR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Slide Deck Goes Here Subtitle of the Slide Deck Goes Here</dc:title>
  <dc:creator>Margaret Havemann</dc:creator>
  <cp:lastModifiedBy>John M</cp:lastModifiedBy>
  <cp:revision>1748</cp:revision>
  <cp:lastPrinted>2012-05-07T23:52:50Z</cp:lastPrinted>
  <dcterms:created xsi:type="dcterms:W3CDTF">2011-06-09T20:19:50Z</dcterms:created>
  <dcterms:modified xsi:type="dcterms:W3CDTF">2012-05-08T12:03:12Z</dcterms:modified>
</cp:coreProperties>
</file>