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2" r:id="rId3"/>
    <p:sldId id="313" r:id="rId4"/>
    <p:sldId id="260" r:id="rId5"/>
    <p:sldId id="314" r:id="rId6"/>
    <p:sldId id="257" r:id="rId7"/>
    <p:sldId id="265" r:id="rId8"/>
    <p:sldId id="266" r:id="rId9"/>
    <p:sldId id="267" r:id="rId10"/>
    <p:sldId id="274" r:id="rId11"/>
    <p:sldId id="317" r:id="rId12"/>
    <p:sldId id="311" r:id="rId13"/>
    <p:sldId id="315" r:id="rId14"/>
    <p:sldId id="273" r:id="rId15"/>
    <p:sldId id="279" r:id="rId16"/>
    <p:sldId id="319" r:id="rId17"/>
    <p:sldId id="275" r:id="rId18"/>
    <p:sldId id="276" r:id="rId19"/>
    <p:sldId id="277" r:id="rId20"/>
    <p:sldId id="278" r:id="rId21"/>
    <p:sldId id="301" r:id="rId22"/>
    <p:sldId id="316" r:id="rId23"/>
    <p:sldId id="280" r:id="rId24"/>
    <p:sldId id="318" r:id="rId25"/>
    <p:sldId id="269" r:id="rId26"/>
    <p:sldId id="270" r:id="rId27"/>
    <p:sldId id="271" r:id="rId28"/>
    <p:sldId id="272" r:id="rId29"/>
    <p:sldId id="263" r:id="rId30"/>
    <p:sldId id="264" r:id="rId31"/>
    <p:sldId id="28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FC9A0-6C84-493E-AB6D-4812813651AA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D9191-D362-4D87-8A28-0C320DB1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Maps from Jones Lang Lasalle website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F781A9-B4EB-4D81-9EC6-272BCCFE13D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D9191-D362-4D87-8A28-0C320DB11BF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Abbasid</a:t>
            </a:r>
            <a:r>
              <a:rPr lang="en-US" baseline="0" dirty="0" smtClean="0"/>
              <a:t> caliphate later </a:t>
            </a:r>
            <a:r>
              <a:rPr lang="en-US" baseline="0" smtClean="0"/>
              <a:t>in Cairo 1258-1517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D9191-D362-4D87-8A28-0C320DB11BF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E3A9-832C-493D-9FBB-27609885A1BB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AE8A-1A7D-4C60-A920-C76CC226C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E3A9-832C-493D-9FBB-27609885A1BB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AE8A-1A7D-4C60-A920-C76CC226C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E3A9-832C-493D-9FBB-27609885A1BB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AE8A-1A7D-4C60-A920-C76CC226C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E3A9-832C-493D-9FBB-27609885A1BB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AE8A-1A7D-4C60-A920-C76CC226C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E3A9-832C-493D-9FBB-27609885A1BB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AE8A-1A7D-4C60-A920-C76CC226C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E3A9-832C-493D-9FBB-27609885A1BB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AE8A-1A7D-4C60-A920-C76CC226C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E3A9-832C-493D-9FBB-27609885A1BB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AE8A-1A7D-4C60-A920-C76CC226C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E3A9-832C-493D-9FBB-27609885A1BB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AE8A-1A7D-4C60-A920-C76CC226C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E3A9-832C-493D-9FBB-27609885A1BB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AE8A-1A7D-4C60-A920-C76CC226C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E3A9-832C-493D-9FBB-27609885A1BB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AE8A-1A7D-4C60-A920-C76CC226C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E3A9-832C-493D-9FBB-27609885A1BB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AE8A-1A7D-4C60-A920-C76CC226C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0E3A9-832C-493D-9FBB-27609885A1BB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7AE8A-1A7D-4C60-A920-C76CC226C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eacefare.ne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1429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Fight Against ISIS and US Middle East Policy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46482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Daniel Serwer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Scholar, Middle East Institute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Professor, School of  Advanced International Studies, Johns Hopkins University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2"/>
              </a:rPr>
              <a:t>www.peacefare.net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@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DanielSerwer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March 19, 2015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IAI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C:\Users\DSERWER\Desktop\Blog\Peacefare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429000"/>
            <a:ext cx="1676400" cy="1547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life like under in the ISIS caliphate?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Strict practices: women cover (</a:t>
            </a:r>
            <a:r>
              <a:rPr lang="en-US" i="1" dirty="0" err="1" smtClean="0"/>
              <a:t>niqab</a:t>
            </a:r>
            <a:r>
              <a:rPr lang="en-US" dirty="0" smtClean="0"/>
              <a:t>), no smoking, </a:t>
            </a:r>
            <a:r>
              <a:rPr lang="en-US" dirty="0" err="1" smtClean="0"/>
              <a:t>Sharia</a:t>
            </a:r>
            <a:r>
              <a:rPr lang="en-US" dirty="0" smtClean="0"/>
              <a:t>, purifying violence against evil</a:t>
            </a:r>
          </a:p>
          <a:p>
            <a:r>
              <a:rPr lang="en-US" dirty="0" smtClean="0"/>
              <a:t>Ideology is intolerant, anti-Western, anti-</a:t>
            </a:r>
            <a:r>
              <a:rPr lang="en-US" dirty="0" err="1" smtClean="0"/>
              <a:t>Shia</a:t>
            </a:r>
            <a:endParaRPr lang="en-US" dirty="0"/>
          </a:p>
          <a:p>
            <a:r>
              <a:rPr lang="en-US" dirty="0" smtClean="0"/>
              <a:t>Authoritarian governance through two deputies and local governors in Iraq and Syria</a:t>
            </a:r>
          </a:p>
          <a:p>
            <a:r>
              <a:rPr lang="en-US" dirty="0" smtClean="0"/>
              <a:t>Services delivered (water, electricity), taxes collected, law enforced, schools open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Sunnis don’t like 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 recent polling, Munqith </a:t>
            </a:r>
            <a:r>
              <a:rPr lang="en-US" dirty="0" err="1" smtClean="0"/>
              <a:t>Dagher</a:t>
            </a:r>
            <a:r>
              <a:rPr lang="en-US" dirty="0" smtClean="0"/>
              <a:t> finds in ISIS-controlled areas of Syria ISIS support is at 13%</a:t>
            </a:r>
          </a:p>
          <a:p>
            <a:r>
              <a:rPr lang="en-US" dirty="0" smtClean="0"/>
              <a:t>In Iraq, 97% view ISIS as a terrorist organization</a:t>
            </a:r>
          </a:p>
          <a:p>
            <a:r>
              <a:rPr lang="en-US" dirty="0" smtClean="0"/>
              <a:t>But they don’t necessarily like the anti-ISIS coalition either: yes in Iraq and Libya, no in Syria and Yemen</a:t>
            </a:r>
          </a:p>
          <a:p>
            <a:r>
              <a:rPr lang="en-US" dirty="0" smtClean="0"/>
              <a:t>In Syria, support is stronger for the Coalition in ISIS-controlled areas than in opposition or regime-controlled areas  </a:t>
            </a:r>
          </a:p>
          <a:p>
            <a:r>
              <a:rPr lang="en-US" dirty="0" smtClean="0"/>
              <a:t>Also stronger among Sunnis than </a:t>
            </a:r>
            <a:r>
              <a:rPr lang="en-US" dirty="0" err="1" smtClean="0"/>
              <a:t>Shia</a:t>
            </a:r>
            <a:endParaRPr lang="en-US" dirty="0" smtClean="0"/>
          </a:p>
          <a:p>
            <a:r>
              <a:rPr lang="en-US" dirty="0" smtClean="0"/>
              <a:t>BUT: if given a choice between ISIS and </a:t>
            </a:r>
            <a:r>
              <a:rPr lang="en-US" dirty="0" err="1" smtClean="0"/>
              <a:t>Shia</a:t>
            </a:r>
            <a:r>
              <a:rPr lang="en-US" dirty="0" smtClean="0"/>
              <a:t> militias, Sunnis prefer ISIS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this happen?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Bashar</a:t>
            </a:r>
            <a:r>
              <a:rPr lang="en-US" dirty="0" smtClean="0"/>
              <a:t> al Assad focused his attacks on moderates, allowed the Islamic State to thrive</a:t>
            </a:r>
          </a:p>
          <a:p>
            <a:r>
              <a:rPr lang="en-US" dirty="0" err="1" smtClean="0"/>
              <a:t>Nouri</a:t>
            </a:r>
            <a:r>
              <a:rPr lang="en-US" dirty="0" smtClean="0"/>
              <a:t> al </a:t>
            </a:r>
            <a:r>
              <a:rPr lang="en-US" dirty="0" err="1" smtClean="0"/>
              <a:t>Maliki</a:t>
            </a:r>
            <a:r>
              <a:rPr lang="en-US" dirty="0" smtClean="0"/>
              <a:t> ran an exclusionary show, accused Sunni leaders, ignored protests</a:t>
            </a:r>
          </a:p>
          <a:p>
            <a:r>
              <a:rPr lang="en-US" dirty="0" smtClean="0"/>
              <a:t>Security forces in both countries became increasingly sectarian, driving Sunni population towards extremists</a:t>
            </a:r>
          </a:p>
          <a:p>
            <a:r>
              <a:rPr lang="en-US" dirty="0" smtClean="0"/>
              <a:t>The Islamic State was smart, patient and ferocious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Republic of Fear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West marvels at the use of social media, level and types of violence</a:t>
            </a:r>
          </a:p>
          <a:p>
            <a:r>
              <a:rPr lang="en-US" dirty="0" smtClean="0"/>
              <a:t>But it is both necessary and productive for ISIS</a:t>
            </a:r>
          </a:p>
          <a:p>
            <a:r>
              <a:rPr lang="en-US" dirty="0" smtClean="0"/>
              <a:t>It intimidates large numbers of people to comply and helps recruitment</a:t>
            </a:r>
          </a:p>
          <a:p>
            <a:r>
              <a:rPr lang="en-US" dirty="0" smtClean="0"/>
              <a:t>Nothing succeeds like success, but nothing fails like failure</a:t>
            </a:r>
          </a:p>
          <a:p>
            <a:r>
              <a:rPr lang="en-US" dirty="0" smtClean="0"/>
              <a:t>If we are able to begin to push ISIS back, it will lose a lot of its appeal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reacted slowly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 Administration slow to recognize risk</a:t>
            </a:r>
          </a:p>
          <a:p>
            <a:r>
              <a:rPr lang="en-US" dirty="0" smtClean="0"/>
              <a:t>Thought Iraqi army could/would fight/contain</a:t>
            </a:r>
          </a:p>
          <a:p>
            <a:r>
              <a:rPr lang="en-US" dirty="0" smtClean="0"/>
              <a:t>ISIS advanced against Kurds, </a:t>
            </a:r>
            <a:r>
              <a:rPr lang="en-US" dirty="0" err="1" smtClean="0"/>
              <a:t>Yezidis</a:t>
            </a:r>
            <a:r>
              <a:rPr lang="en-US" dirty="0" smtClean="0"/>
              <a:t> June/July 2014 prompted unilateral bombing in August</a:t>
            </a:r>
          </a:p>
          <a:p>
            <a:r>
              <a:rPr lang="en-US" dirty="0" smtClean="0"/>
              <a:t>Only August/September 2014 beheading of 2 American journalists stirred coalition effort</a:t>
            </a:r>
          </a:p>
          <a:p>
            <a:r>
              <a:rPr lang="en-US" dirty="0" smtClean="0"/>
              <a:t>So we are less than six months into a counter-insurgency campaign</a:t>
            </a:r>
          </a:p>
          <a:p>
            <a:r>
              <a:rPr lang="en-US" dirty="0" smtClean="0"/>
              <a:t>CI typically last 10-15 years!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anti-ISIS war effort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Inherent Resolve </a:t>
            </a:r>
            <a:r>
              <a:rPr lang="en-US" dirty="0" smtClean="0"/>
              <a:t>Coalition: 60 countries participating, 20 with </a:t>
            </a:r>
            <a:r>
              <a:rPr lang="en-US" dirty="0" err="1" smtClean="0"/>
              <a:t>milops</a:t>
            </a:r>
            <a:r>
              <a:rPr lang="en-US" dirty="0" smtClean="0"/>
              <a:t> in Iraq, Syria or both</a:t>
            </a:r>
          </a:p>
          <a:p>
            <a:r>
              <a:rPr lang="en-US" dirty="0" smtClean="0"/>
              <a:t>Mainly air attacks: 60% US</a:t>
            </a:r>
          </a:p>
          <a:p>
            <a:r>
              <a:rPr lang="en-US" dirty="0" smtClean="0"/>
              <a:t>4500 US troops in Iraq, plus civilian support</a:t>
            </a:r>
          </a:p>
          <a:p>
            <a:r>
              <a:rPr lang="en-US" dirty="0" smtClean="0"/>
              <a:t>AUMF debate in Washington:  legally irrelevant, politically important</a:t>
            </a:r>
          </a:p>
          <a:p>
            <a:r>
              <a:rPr lang="en-US" dirty="0" smtClean="0"/>
              <a:t>Ds want less, Rs want more (especially forward </a:t>
            </a:r>
            <a:r>
              <a:rPr lang="en-US" dirty="0" err="1" smtClean="0"/>
              <a:t>targeters</a:t>
            </a:r>
            <a:r>
              <a:rPr lang="en-US" dirty="0" smtClean="0"/>
              <a:t>) but all resist enduring ops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Kobane</a:t>
            </a:r>
            <a:r>
              <a:rPr lang="en-US" dirty="0" smtClean="0"/>
              <a:t>: not a strategically important place, but Coalition fought because ISIS exposed itself, Kurds succeeded but town is destroyed</a:t>
            </a:r>
          </a:p>
          <a:p>
            <a:r>
              <a:rPr lang="en-US" dirty="0" err="1" smtClean="0"/>
              <a:t>Tikrit</a:t>
            </a:r>
            <a:r>
              <a:rPr lang="en-US" dirty="0" smtClean="0"/>
              <a:t>: retaken by mostly </a:t>
            </a:r>
            <a:r>
              <a:rPr lang="en-US" dirty="0" err="1" smtClean="0"/>
              <a:t>Shia</a:t>
            </a:r>
            <a:r>
              <a:rPr lang="en-US" dirty="0" smtClean="0"/>
              <a:t> forces with support from Iran, city depopulated, no apparent plan for governance afterwards</a:t>
            </a:r>
          </a:p>
          <a:p>
            <a:r>
              <a:rPr lang="en-US" dirty="0" smtClean="0"/>
              <a:t>Iraq/Syria border: some progress in cutting ISIS supply lines</a:t>
            </a:r>
          </a:p>
          <a:p>
            <a:r>
              <a:rPr lang="en-US" dirty="0" smtClean="0"/>
              <a:t>Mosul: US advertising offensive for this spring, a much bigger and more difficult effort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fight is more than kinetic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Obama insisted on replacing Iraqi PM </a:t>
            </a:r>
            <a:r>
              <a:rPr lang="en-US" dirty="0" err="1" smtClean="0"/>
              <a:t>Maliki</a:t>
            </a:r>
            <a:r>
              <a:rPr lang="en-US" dirty="0" smtClean="0"/>
              <a:t> to rally Kurdish and Sunni support</a:t>
            </a:r>
          </a:p>
          <a:p>
            <a:r>
              <a:rPr lang="en-US" dirty="0" smtClean="0"/>
              <a:t>Diplomacy is still key to sustaining Coalition</a:t>
            </a:r>
          </a:p>
          <a:p>
            <a:r>
              <a:rPr lang="en-US" dirty="0"/>
              <a:t>F</a:t>
            </a:r>
            <a:r>
              <a:rPr lang="en-US" dirty="0" smtClean="0"/>
              <a:t>ocused now on foreign fighters and financing</a:t>
            </a:r>
          </a:p>
          <a:p>
            <a:r>
              <a:rPr lang="en-US" dirty="0" smtClean="0"/>
              <a:t>Massive humanitarian relief effort</a:t>
            </a:r>
          </a:p>
          <a:p>
            <a:r>
              <a:rPr lang="en-US" dirty="0" smtClean="0"/>
              <a:t>Little attention yet to how cities (Mosul, </a:t>
            </a:r>
            <a:r>
              <a:rPr lang="en-US" dirty="0" err="1" smtClean="0"/>
              <a:t>Raqqa</a:t>
            </a:r>
            <a:r>
              <a:rPr lang="en-US" dirty="0" smtClean="0"/>
              <a:t>) will be liberated or governed, planning just beginning in Iraq for security, governance, essential services/$2 billion</a:t>
            </a:r>
          </a:p>
          <a:p>
            <a:r>
              <a:rPr lang="en-US" dirty="0" smtClean="0"/>
              <a:t>No visible non-military support to Syrian opposition</a:t>
            </a:r>
          </a:p>
          <a:p>
            <a:r>
              <a:rPr lang="en-US" dirty="0" smtClean="0"/>
              <a:t>No real idea of what to do about Assad</a:t>
            </a:r>
          </a:p>
          <a:p>
            <a:r>
              <a:rPr lang="en-US" dirty="0" smtClean="0"/>
              <a:t>Failure post-war would leave a vacuum that extremists would quickly fill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Enormous numbers of people displaced</a:t>
            </a:r>
          </a:p>
          <a:p>
            <a:r>
              <a:rPr lang="en-US" dirty="0" smtClean="0"/>
              <a:t>In Syria, at least 1/3 of the population out of its homes, in Iraq millions</a:t>
            </a:r>
          </a:p>
          <a:p>
            <a:r>
              <a:rPr lang="en-US" dirty="0" smtClean="0"/>
              <a:t>Many in Syria desperate, less so in Iraq because of oil, production mostly unperturbed</a:t>
            </a:r>
          </a:p>
          <a:p>
            <a:r>
              <a:rPr lang="en-US" dirty="0" smtClean="0"/>
              <a:t>Four million refugees</a:t>
            </a:r>
          </a:p>
          <a:p>
            <a:r>
              <a:rPr lang="en-US" dirty="0" smtClean="0"/>
              <a:t>Neighboring countries destabilized:  especially Lebanon, but risks also to Jordan and Turkey</a:t>
            </a:r>
          </a:p>
          <a:p>
            <a:r>
              <a:rPr lang="en-US" dirty="0" smtClean="0"/>
              <a:t>Sectarian and ethnic tensions heightened, especially in Syria</a:t>
            </a:r>
          </a:p>
          <a:p>
            <a:r>
              <a:rPr lang="en-US" dirty="0" smtClean="0"/>
              <a:t>Little apparent prospect of return to the </a:t>
            </a:r>
            <a:r>
              <a:rPr lang="en-US" i="1" dirty="0" smtClean="0"/>
              <a:t>status quo ante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Syria regional refugees now total about 4 million, IDPs 7-8 million</a:t>
            </a:r>
            <a:endParaRPr lang="en-US" dirty="0"/>
          </a:p>
        </p:txBody>
      </p:sp>
      <p:pic>
        <p:nvPicPr>
          <p:cNvPr id="5" name="Content Placeholder 4" descr="Syrian refugees and IDPs Jan 201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3500" y="1620044"/>
            <a:ext cx="6477000" cy="44862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Middle East and North Africa (MENA)</a:t>
            </a:r>
            <a:endParaRPr lang="en-US" dirty="0"/>
          </a:p>
        </p:txBody>
      </p:sp>
      <p:pic>
        <p:nvPicPr>
          <p:cNvPr id="7171" name="Picture 4" descr="Blank MENA Map.gi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9144000" cy="457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7977188" y="60610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76800" y="2133600"/>
            <a:ext cx="9144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Iraq, problem is internal displacement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57200" y="1371600"/>
          <a:ext cx="8229600" cy="5105400"/>
        </p:xfrm>
        <a:graphic>
          <a:graphicData uri="http://schemas.openxmlformats.org/presentationml/2006/ole">
            <p:oleObj spid="_x0000_s2050" name="Acrobat Document" r:id="rId3" imgW="8019943" imgH="570531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policy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Continue current CT war, efforts on foreign fighters and finance</a:t>
            </a:r>
          </a:p>
          <a:p>
            <a:r>
              <a:rPr lang="en-US" dirty="0" smtClean="0"/>
              <a:t>Retrain ISF, support National Guard in Iraq</a:t>
            </a:r>
          </a:p>
          <a:p>
            <a:r>
              <a:rPr lang="en-US" dirty="0" smtClean="0"/>
              <a:t>Start military rollback: is Mosul real, or a feint?</a:t>
            </a:r>
          </a:p>
          <a:p>
            <a:r>
              <a:rPr lang="en-US" dirty="0" smtClean="0"/>
              <a:t>Train a new Syrian opposition force: in progress for up to 5000, insufficient to turn the tide</a:t>
            </a:r>
          </a:p>
          <a:p>
            <a:r>
              <a:rPr lang="en-US" dirty="0" smtClean="0"/>
              <a:t>Unify and support existing Syrian opposition: not visible </a:t>
            </a:r>
          </a:p>
          <a:p>
            <a:r>
              <a:rPr lang="en-US" dirty="0" smtClean="0"/>
              <a:t>“Safe area” along the Turkish border protected by no-bombardment zone, or in south</a:t>
            </a:r>
          </a:p>
          <a:p>
            <a:r>
              <a:rPr lang="en-US" dirty="0" smtClean="0"/>
              <a:t>Boots? Loafers?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marks in Syria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Cooperation with Iran?</a:t>
            </a:r>
          </a:p>
          <a:p>
            <a:r>
              <a:rPr lang="en-US" dirty="0" smtClean="0"/>
              <a:t>Russian-backed intra-Syrian dialogue: road to nowhere? </a:t>
            </a:r>
          </a:p>
          <a:p>
            <a:r>
              <a:rPr lang="en-US" dirty="0" smtClean="0"/>
              <a:t>Other intra-Syrian efforts: Cairo? Paris?</a:t>
            </a:r>
          </a:p>
          <a:p>
            <a:r>
              <a:rPr lang="en-US" dirty="0" smtClean="0"/>
              <a:t>UN freeze proposal: itself frozen</a:t>
            </a:r>
          </a:p>
          <a:p>
            <a:r>
              <a:rPr lang="en-US" dirty="0" smtClean="0"/>
              <a:t>Governance once ISIS is rolled back</a:t>
            </a:r>
          </a:p>
          <a:p>
            <a:r>
              <a:rPr lang="en-US" dirty="0" smtClean="0"/>
              <a:t>Syria reconstruction: Day After, Syria Transition Roadmap, UN ECSWA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Levant will never be the same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Sectarian and ethnic divisions accentuated</a:t>
            </a:r>
          </a:p>
          <a:p>
            <a:r>
              <a:rPr lang="en-US" dirty="0" smtClean="0"/>
              <a:t>Minorities obliterated</a:t>
            </a:r>
          </a:p>
          <a:p>
            <a:r>
              <a:rPr lang="en-US" dirty="0" smtClean="0"/>
              <a:t>Partition? Independent Kurdistan? Sunni regions in Iraq? </a:t>
            </a:r>
            <a:r>
              <a:rPr lang="en-US" dirty="0" err="1" smtClean="0"/>
              <a:t>Alawite</a:t>
            </a:r>
            <a:r>
              <a:rPr lang="en-US" dirty="0" smtClean="0"/>
              <a:t> enclave in Syria?</a:t>
            </a:r>
          </a:p>
          <a:p>
            <a:r>
              <a:rPr lang="en-US" dirty="0" smtClean="0"/>
              <a:t>Safe haven for international terrorists? </a:t>
            </a:r>
            <a:r>
              <a:rPr lang="en-US" dirty="0" err="1" smtClean="0"/>
              <a:t>Khorasan</a:t>
            </a:r>
            <a:r>
              <a:rPr lang="en-US" dirty="0" smtClean="0"/>
              <a:t> group</a:t>
            </a:r>
          </a:p>
          <a:p>
            <a:r>
              <a:rPr lang="en-US" dirty="0" smtClean="0"/>
              <a:t>Iran wins with Assad, loses big with partition</a:t>
            </a:r>
          </a:p>
          <a:p>
            <a:r>
              <a:rPr lang="en-US" dirty="0" smtClean="0"/>
              <a:t>Russia still has its chips on Assad but loses big if he falls</a:t>
            </a:r>
          </a:p>
          <a:p>
            <a:r>
              <a:rPr lang="en-US" dirty="0" smtClean="0"/>
              <a:t>Turkey, Lebanon, Jordan at risk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very mixed population…</a:t>
            </a:r>
            <a:endParaRPr lang="en-US" dirty="0"/>
          </a:p>
        </p:txBody>
      </p:sp>
      <p:pic>
        <p:nvPicPr>
          <p:cNvPr id="4" name="Content Placeholder 3" descr="Syria religion 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447800"/>
            <a:ext cx="7460379" cy="452596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…but an </a:t>
            </a:r>
            <a:r>
              <a:rPr lang="en-US" dirty="0" err="1" smtClean="0"/>
              <a:t>Alawite</a:t>
            </a:r>
            <a:r>
              <a:rPr lang="en-US" dirty="0" smtClean="0"/>
              <a:t> dominated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Alawite</a:t>
            </a:r>
            <a:r>
              <a:rPr lang="en-US" dirty="0" smtClean="0"/>
              <a:t> heartland is in the west along the Mediterranean, where there was a state 1920-36, under French mandate</a:t>
            </a:r>
          </a:p>
          <a:p>
            <a:r>
              <a:rPr lang="en-US" dirty="0" smtClean="0"/>
              <a:t>Even there they are majority only in the countryside, not in cities, another large group is now in Damascus</a:t>
            </a:r>
          </a:p>
          <a:p>
            <a:r>
              <a:rPr lang="en-US" dirty="0" smtClean="0"/>
              <a:t>Total is about 11/12% of Syria’s 23 million </a:t>
            </a:r>
          </a:p>
          <a:p>
            <a:r>
              <a:rPr lang="en-US" dirty="0" smtClean="0"/>
              <a:t>Heterodox sect, generally regarded as </a:t>
            </a:r>
            <a:r>
              <a:rPr lang="en-US" dirty="0" err="1" smtClean="0"/>
              <a:t>Shia</a:t>
            </a:r>
            <a:r>
              <a:rPr lang="en-US" dirty="0" smtClean="0"/>
              <a:t> (</a:t>
            </a:r>
            <a:r>
              <a:rPr lang="en-US" dirty="0" err="1" smtClean="0"/>
              <a:t>Alawi</a:t>
            </a:r>
            <a:r>
              <a:rPr lang="en-US" dirty="0" smtClean="0"/>
              <a:t>=followers of Ali, cousin and son-in-law of The Prophet)</a:t>
            </a:r>
          </a:p>
          <a:p>
            <a:r>
              <a:rPr lang="en-US" dirty="0" smtClean="0"/>
              <a:t>But the regime maintained good relations with Sunni merchants and tried to reduce distinctions with Sunni Islam</a:t>
            </a:r>
          </a:p>
          <a:p>
            <a:r>
              <a:rPr lang="en-US" dirty="0" smtClean="0"/>
              <a:t>Ideology is tolerant, multiethnic, nondemocratic, single-party state</a:t>
            </a:r>
          </a:p>
          <a:p>
            <a:r>
              <a:rPr lang="en-US" dirty="0" smtClean="0"/>
              <a:t>Power concentrated in Damascus and a very small number of family members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Pre-war ethnic/sectarian map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File:Syria Ethno-religious composition.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143000"/>
            <a:ext cx="636449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Sunni sea, minority islands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Sunni majority in most areas, even </a:t>
            </a:r>
            <a:r>
              <a:rPr lang="en-US" dirty="0" err="1" smtClean="0"/>
              <a:t>Latakia</a:t>
            </a:r>
            <a:endParaRPr lang="en-US" dirty="0" smtClean="0"/>
          </a:p>
          <a:p>
            <a:r>
              <a:rPr lang="en-US" dirty="0" smtClean="0"/>
              <a:t>Minorities concentrated in specific areas</a:t>
            </a:r>
          </a:p>
          <a:p>
            <a:r>
              <a:rPr lang="en-US" dirty="0" smtClean="0"/>
              <a:t>Druze in </a:t>
            </a:r>
            <a:r>
              <a:rPr lang="en-US" dirty="0" err="1" smtClean="0"/>
              <a:t>Suweida</a:t>
            </a:r>
            <a:r>
              <a:rPr lang="en-US" dirty="0" smtClean="0"/>
              <a:t> and SW of Damascus</a:t>
            </a:r>
          </a:p>
          <a:p>
            <a:r>
              <a:rPr lang="en-US" dirty="0" smtClean="0"/>
              <a:t>Kurds in north in three different areas</a:t>
            </a:r>
          </a:p>
          <a:p>
            <a:r>
              <a:rPr lang="en-US" dirty="0" smtClean="0"/>
              <a:t>Christians and </a:t>
            </a:r>
            <a:r>
              <a:rPr lang="en-US" dirty="0" err="1" smtClean="0"/>
              <a:t>Ismailis</a:t>
            </a:r>
            <a:r>
              <a:rPr lang="en-US" dirty="0" smtClean="0"/>
              <a:t> in Hama governorate</a:t>
            </a:r>
          </a:p>
          <a:p>
            <a:r>
              <a:rPr lang="en-US" dirty="0" smtClean="0"/>
              <a:t>Major cities (Aleppo, Damascus, Homs, Hama) mixed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short history of Iraq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Post WWI British mandate after Ottoman collapse</a:t>
            </a:r>
          </a:p>
          <a:p>
            <a:r>
              <a:rPr lang="en-US" dirty="0" smtClean="0"/>
              <a:t>Sunni monarchy established by plebiscite 1921</a:t>
            </a:r>
          </a:p>
          <a:p>
            <a:r>
              <a:rPr lang="en-US" dirty="0" smtClean="0"/>
              <a:t>Independence 1932, Kurdish and </a:t>
            </a:r>
            <a:r>
              <a:rPr lang="en-US" dirty="0" err="1" smtClean="0"/>
              <a:t>Shia</a:t>
            </a:r>
            <a:r>
              <a:rPr lang="en-US" dirty="0" smtClean="0"/>
              <a:t> revolts</a:t>
            </a:r>
          </a:p>
          <a:p>
            <a:r>
              <a:rPr lang="en-US" dirty="0" smtClean="0"/>
              <a:t>Coups  1936-41</a:t>
            </a:r>
          </a:p>
          <a:p>
            <a:r>
              <a:rPr lang="en-US" dirty="0" smtClean="0"/>
              <a:t>Retaken and occupied by the Brits</a:t>
            </a:r>
          </a:p>
          <a:p>
            <a:r>
              <a:rPr lang="en-US" dirty="0" smtClean="0"/>
              <a:t>Founding member of the UN in 1945</a:t>
            </a:r>
          </a:p>
          <a:p>
            <a:r>
              <a:rPr lang="en-US" dirty="0" err="1" smtClean="0"/>
              <a:t>Qasim</a:t>
            </a:r>
            <a:r>
              <a:rPr lang="en-US" dirty="0" smtClean="0"/>
              <a:t> coup 1958, assassinated by Ba’ath 1963</a:t>
            </a:r>
          </a:p>
          <a:p>
            <a:r>
              <a:rPr lang="en-US" dirty="0" smtClean="0"/>
              <a:t>Ba’ath displaced quickly, returns to power 1968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is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fight against ISIS is occurring at the center of gravity of the Middle East</a:t>
            </a:r>
          </a:p>
          <a:p>
            <a:r>
              <a:rPr lang="en-US" dirty="0" smtClean="0"/>
              <a:t>Its impacts are felt not only in Iraq and Syria and echo in Lebanon, Israel, Jordan and Iran</a:t>
            </a:r>
          </a:p>
          <a:p>
            <a:r>
              <a:rPr lang="en-US" dirty="0" smtClean="0"/>
              <a:t>The war also occurs along the Sunni/</a:t>
            </a:r>
            <a:r>
              <a:rPr lang="en-US" dirty="0" err="1" smtClean="0"/>
              <a:t>Shia</a:t>
            </a:r>
            <a:r>
              <a:rPr lang="en-US" dirty="0" smtClean="0"/>
              <a:t> fault line</a:t>
            </a:r>
          </a:p>
          <a:p>
            <a:r>
              <a:rPr lang="en-US" dirty="0" smtClean="0"/>
              <a:t>Saudi Arabia, the other Gulf states and Iran all  have vital interests not only in the defeat of ISIS but also </a:t>
            </a:r>
            <a:r>
              <a:rPr lang="en-US" i="1" dirty="0" smtClean="0"/>
              <a:t>how</a:t>
            </a:r>
            <a:r>
              <a:rPr lang="en-US" dirty="0" smtClean="0"/>
              <a:t> it occurs as well as the aftermath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short history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Saddam Hussein takes power 1979</a:t>
            </a:r>
          </a:p>
          <a:p>
            <a:r>
              <a:rPr lang="en-US" dirty="0" smtClean="0"/>
              <a:t>Iran-Iraq war 1980-88</a:t>
            </a:r>
          </a:p>
          <a:p>
            <a:r>
              <a:rPr lang="en-US" dirty="0" smtClean="0"/>
              <a:t>Iraq invades Kuwait 1990</a:t>
            </a:r>
          </a:p>
          <a:p>
            <a:r>
              <a:rPr lang="en-US" dirty="0" smtClean="0"/>
              <a:t>US-led coalition liberates Kuwait in “Desert Storm” 1991</a:t>
            </a:r>
          </a:p>
          <a:p>
            <a:r>
              <a:rPr lang="en-US" dirty="0" smtClean="0"/>
              <a:t>US-led invasion and occupation of Iraq 2003/4</a:t>
            </a:r>
          </a:p>
          <a:p>
            <a:r>
              <a:rPr lang="en-US" dirty="0" smtClean="0"/>
              <a:t>Sunni/</a:t>
            </a:r>
            <a:r>
              <a:rPr lang="en-US" dirty="0" err="1" smtClean="0"/>
              <a:t>Shia</a:t>
            </a:r>
            <a:r>
              <a:rPr lang="en-US" dirty="0" smtClean="0"/>
              <a:t> virtual civil war 2006</a:t>
            </a:r>
          </a:p>
          <a:p>
            <a:r>
              <a:rPr lang="en-US" dirty="0" smtClean="0"/>
              <a:t>“Surge” 2006/8</a:t>
            </a:r>
          </a:p>
          <a:p>
            <a:r>
              <a:rPr lang="en-US" dirty="0" smtClean="0"/>
              <a:t>US withdrawal end 2011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Sykes Picot</a:t>
            </a:r>
            <a:endParaRPr lang="en-US" dirty="0"/>
          </a:p>
        </p:txBody>
      </p:sp>
      <p:pic>
        <p:nvPicPr>
          <p:cNvPr id="4" name="Content Placeholder 3" descr="Sykes-Picot_Agreement_s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7686" y="1600200"/>
            <a:ext cx="564862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1747" name="Picture 5" descr="Shia-Sunni Ma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65163"/>
            <a:ext cx="838835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ISIS is not just a terrorist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President Obama calls it a terrorist group and is trying to use CT methods to kill it</a:t>
            </a:r>
          </a:p>
          <a:p>
            <a:r>
              <a:rPr lang="en-US" dirty="0" smtClean="0"/>
              <a:t>But it is more than a terror group, even if less than a state</a:t>
            </a:r>
          </a:p>
          <a:p>
            <a:r>
              <a:rPr lang="en-US" dirty="0" smtClean="0"/>
              <a:t>It controls and administers territory and significant populations</a:t>
            </a:r>
          </a:p>
          <a:p>
            <a:r>
              <a:rPr lang="en-US" dirty="0" smtClean="0"/>
              <a:t>It acts like an insurgency and has declared itself a caliphate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what the problem looks like</a:t>
            </a:r>
            <a:endParaRPr lang="en-US" dirty="0"/>
          </a:p>
        </p:txBody>
      </p:sp>
      <p:pic>
        <p:nvPicPr>
          <p:cNvPr id="5" name="Content Placeholder 4" descr="ISIS sanctuary March 4 2015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1524000"/>
            <a:ext cx="6512177" cy="44497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 of the Islamic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Roots in </a:t>
            </a:r>
            <a:r>
              <a:rPr lang="en-US" dirty="0" err="1" smtClean="0"/>
              <a:t>Jama'at</a:t>
            </a:r>
            <a:r>
              <a:rPr lang="en-US" dirty="0" smtClean="0"/>
              <a:t> al-</a:t>
            </a:r>
            <a:r>
              <a:rPr lang="en-US" dirty="0" err="1" smtClean="0"/>
              <a:t>Tawhid</a:t>
            </a:r>
            <a:r>
              <a:rPr lang="en-US" dirty="0" smtClean="0"/>
              <a:t> </a:t>
            </a:r>
            <a:r>
              <a:rPr lang="en-US" dirty="0" err="1" smtClean="0"/>
              <a:t>wal</a:t>
            </a:r>
            <a:r>
              <a:rPr lang="en-US" dirty="0" smtClean="0"/>
              <a:t>-Jihad, (Group of Monotheism and Jihad) founded by Jordanian Abu </a:t>
            </a:r>
            <a:r>
              <a:rPr lang="en-US" dirty="0" err="1" smtClean="0"/>
              <a:t>Musab</a:t>
            </a:r>
            <a:r>
              <a:rPr lang="en-US" dirty="0" smtClean="0"/>
              <a:t> al Zarqawi in 1999</a:t>
            </a:r>
          </a:p>
          <a:p>
            <a:r>
              <a:rPr lang="en-US" dirty="0" smtClean="0"/>
              <a:t>Became known as Al Qaeda in Iraq, joined insurgency against US occupation</a:t>
            </a:r>
          </a:p>
          <a:p>
            <a:r>
              <a:rPr lang="en-US" dirty="0" smtClean="0"/>
              <a:t>AQI supplied and supported from Syria</a:t>
            </a:r>
          </a:p>
          <a:p>
            <a:r>
              <a:rPr lang="en-US" dirty="0" smtClean="0"/>
              <a:t>Zarqawi targeted and killed by US 2006</a:t>
            </a:r>
          </a:p>
          <a:p>
            <a:r>
              <a:rPr lang="en-US" dirty="0" smtClean="0"/>
              <a:t>Group became Islamic State in Iraq</a:t>
            </a:r>
          </a:p>
          <a:p>
            <a:r>
              <a:rPr lang="en-US" dirty="0" smtClean="0"/>
              <a:t>By 2008, largely defeated</a:t>
            </a:r>
          </a:p>
          <a:p>
            <a:r>
              <a:rPr lang="en-US" dirty="0" smtClean="0"/>
              <a:t>80% of leadership killed or captured (</a:t>
            </a:r>
            <a:r>
              <a:rPr lang="en-US" dirty="0" err="1" smtClean="0"/>
              <a:t>Odierno</a:t>
            </a:r>
            <a:r>
              <a:rPr lang="en-US" dirty="0" smtClean="0"/>
              <a:t>, 2010)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from defeat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May 2010 Abu </a:t>
            </a:r>
            <a:r>
              <a:rPr lang="en-US" dirty="0" err="1" smtClean="0"/>
              <a:t>Bakr</a:t>
            </a:r>
            <a:r>
              <a:rPr lang="en-US" dirty="0" smtClean="0"/>
              <a:t> al Baghdadi takes over ISI</a:t>
            </a:r>
          </a:p>
          <a:p>
            <a:r>
              <a:rPr lang="en-US" dirty="0" err="1" smtClean="0"/>
              <a:t>Ba’athists</a:t>
            </a:r>
            <a:r>
              <a:rPr lang="en-US" dirty="0" smtClean="0"/>
              <a:t> replenish leadership</a:t>
            </a:r>
          </a:p>
          <a:p>
            <a:r>
              <a:rPr lang="en-US" dirty="0" smtClean="0"/>
              <a:t>US withdrawal from Iraq December 2010, negotiated and signed by Bush administration</a:t>
            </a:r>
          </a:p>
          <a:p>
            <a:r>
              <a:rPr lang="en-US" dirty="0" smtClean="0"/>
              <a:t>Revolution begins in Syria spring 2011</a:t>
            </a:r>
          </a:p>
          <a:p>
            <a:r>
              <a:rPr lang="en-US" dirty="0" smtClean="0"/>
              <a:t>Breaking the Walls (2012/13) frees thousands of prisoners in Iraq</a:t>
            </a:r>
          </a:p>
          <a:p>
            <a:r>
              <a:rPr lang="en-US" dirty="0" smtClean="0"/>
              <a:t>ISI establishes and tries to merge with </a:t>
            </a:r>
            <a:r>
              <a:rPr lang="en-US" dirty="0" err="1" smtClean="0"/>
              <a:t>Jabhat</a:t>
            </a:r>
            <a:r>
              <a:rPr lang="en-US" dirty="0" smtClean="0"/>
              <a:t> al </a:t>
            </a:r>
            <a:r>
              <a:rPr lang="en-US" dirty="0" err="1" smtClean="0"/>
              <a:t>Nusra</a:t>
            </a:r>
            <a:r>
              <a:rPr lang="en-US" dirty="0" smtClean="0"/>
              <a:t>, as the Islamic State of Iraq and Sham (ISIS) </a:t>
            </a:r>
          </a:p>
          <a:p>
            <a:r>
              <a:rPr lang="en-US" dirty="0"/>
              <a:t>A</a:t>
            </a:r>
            <a:r>
              <a:rPr lang="en-US" dirty="0" smtClean="0"/>
              <a:t>l Qaeda rejects and disavows ISIS (2014)</a:t>
            </a:r>
          </a:p>
          <a:p>
            <a:r>
              <a:rPr lang="en-US" dirty="0" smtClean="0"/>
              <a:t>June 2014 Islamic State takes Mosul and declares caliphate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caliphate?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Caliph means “successor”: to Mohammed</a:t>
            </a:r>
          </a:p>
          <a:p>
            <a:r>
              <a:rPr lang="en-US" dirty="0" err="1" smtClean="0"/>
              <a:t>Shia</a:t>
            </a:r>
            <a:r>
              <a:rPr lang="en-US" dirty="0" smtClean="0"/>
              <a:t>/Sunni split based on quarrel about who proper successor was</a:t>
            </a:r>
          </a:p>
          <a:p>
            <a:r>
              <a:rPr lang="en-US" dirty="0" smtClean="0"/>
              <a:t>Sunnis regard Abu </a:t>
            </a:r>
            <a:r>
              <a:rPr lang="en-US" dirty="0" err="1" smtClean="0"/>
              <a:t>Bakr</a:t>
            </a:r>
            <a:r>
              <a:rPr lang="en-US" dirty="0" smtClean="0"/>
              <a:t>, Mohammed’s close friend, as first Caliph, </a:t>
            </a:r>
          </a:p>
          <a:p>
            <a:r>
              <a:rPr lang="en-US" dirty="0" err="1" smtClean="0"/>
              <a:t>Shia</a:t>
            </a:r>
            <a:r>
              <a:rPr lang="en-US" dirty="0" smtClean="0"/>
              <a:t> think Ali, Mohammed’s cousin and son-in-law, was rightful heir</a:t>
            </a:r>
          </a:p>
          <a:p>
            <a:r>
              <a:rPr lang="en-US" dirty="0" smtClean="0"/>
              <a:t>Difference is method (election </a:t>
            </a:r>
            <a:r>
              <a:rPr lang="en-US" dirty="0" err="1" smtClean="0"/>
              <a:t>vs</a:t>
            </a:r>
            <a:r>
              <a:rPr lang="en-US" dirty="0" smtClean="0"/>
              <a:t> family) </a:t>
            </a:r>
          </a:p>
          <a:p>
            <a:r>
              <a:rPr lang="en-US" dirty="0"/>
              <a:t>C</a:t>
            </a:r>
            <a:r>
              <a:rPr lang="en-US" dirty="0" smtClean="0"/>
              <a:t>omparable to quarrels over legitimacy in Christianity: schisms in the Catholic Church, the Great Schism between Eastern and Western churches or Protestant/Catholic</a:t>
            </a:r>
          </a:p>
          <a:p>
            <a:r>
              <a:rPr lang="en-US" dirty="0" smtClean="0"/>
              <a:t>A caliphate (or more than one) existed more or less from the 7</a:t>
            </a:r>
            <a:r>
              <a:rPr lang="en-US" baseline="30000" dirty="0" smtClean="0"/>
              <a:t>th</a:t>
            </a:r>
            <a:r>
              <a:rPr lang="en-US" dirty="0" smtClean="0"/>
              <a:t> to the 20</a:t>
            </a:r>
            <a:r>
              <a:rPr lang="en-US" baseline="30000" dirty="0" smtClean="0"/>
              <a:t>th</a:t>
            </a:r>
            <a:r>
              <a:rPr lang="en-US" dirty="0" smtClean="0"/>
              <a:t> century; ISIS imagines it is imitating early ones</a:t>
            </a:r>
          </a:p>
          <a:p>
            <a:r>
              <a:rPr lang="en-US" dirty="0" smtClean="0"/>
              <a:t>Damascus and Baghdad were capitals of the Umayyad (661-750) and Abbasid (750-1258) caliphates, respectively</a:t>
            </a:r>
          </a:p>
          <a:p>
            <a:r>
              <a:rPr lang="en-US" dirty="0" smtClean="0"/>
              <a:t>Last was the Ottoman Caliphate abolished by Ataturk 1924</a:t>
            </a:r>
          </a:p>
          <a:p>
            <a:r>
              <a:rPr lang="en-US" dirty="0" smtClean="0"/>
              <a:t>Restoration of a “true” caliphate is supposed to occur in the </a:t>
            </a:r>
            <a:r>
              <a:rPr lang="en-US" dirty="0" err="1" smtClean="0"/>
              <a:t>leadup</a:t>
            </a:r>
            <a:r>
              <a:rPr lang="en-US" dirty="0" smtClean="0"/>
              <a:t> to the return of the </a:t>
            </a:r>
            <a:r>
              <a:rPr lang="en-US" dirty="0" err="1" smtClean="0"/>
              <a:t>Mahdi</a:t>
            </a:r>
            <a:r>
              <a:rPr lang="en-US" dirty="0" smtClean="0"/>
              <a:t> (messiah) and the end times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13434</TotalTime>
  <Words>1658</Words>
  <Application>Microsoft Office PowerPoint</Application>
  <PresentationFormat>On-screen Show (4:3)</PresentationFormat>
  <Paragraphs>182</Paragraphs>
  <Slides>31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Acrobat Document</vt:lpstr>
      <vt:lpstr>The Fight Against ISIS and US Middle East Policy</vt:lpstr>
      <vt:lpstr>Middle East and North Africa (MENA)</vt:lpstr>
      <vt:lpstr>Context is important</vt:lpstr>
      <vt:lpstr>Slide 4</vt:lpstr>
      <vt:lpstr>ISIS is not just a terrorist group</vt:lpstr>
      <vt:lpstr>This is what the problem looks like</vt:lpstr>
      <vt:lpstr>Brief history of the Islamic State</vt:lpstr>
      <vt:lpstr>Back from defeat</vt:lpstr>
      <vt:lpstr>What is a caliphate?</vt:lpstr>
      <vt:lpstr>What is life like under in the ISIS caliphate?</vt:lpstr>
      <vt:lpstr>Most Sunnis don’t like ISIS</vt:lpstr>
      <vt:lpstr>How did this happen?</vt:lpstr>
      <vt:lpstr>The new Republic of Fear</vt:lpstr>
      <vt:lpstr>US reacted slowly</vt:lpstr>
      <vt:lpstr>The anti-ISIS war effort now</vt:lpstr>
      <vt:lpstr>Key operations</vt:lpstr>
      <vt:lpstr>The fight is more than kinetic</vt:lpstr>
      <vt:lpstr>Consequences</vt:lpstr>
      <vt:lpstr>Syria regional refugees now total about 4 million, IDPs 7-8 million</vt:lpstr>
      <vt:lpstr>In Iraq, problem is internal displacement</vt:lpstr>
      <vt:lpstr>US policy options</vt:lpstr>
      <vt:lpstr>Question marks in Syria</vt:lpstr>
      <vt:lpstr>The Levant will never be the same</vt:lpstr>
      <vt:lpstr>Extras</vt:lpstr>
      <vt:lpstr>A very mixed population…</vt:lpstr>
      <vt:lpstr>…but an Alawite dominated government</vt:lpstr>
      <vt:lpstr>Pre-war ethnic/sectarian map</vt:lpstr>
      <vt:lpstr>Sunni sea, minority islands</vt:lpstr>
      <vt:lpstr>A short history of Iraq</vt:lpstr>
      <vt:lpstr>A short history continued</vt:lpstr>
      <vt:lpstr>Sykes Picot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DSERWER</dc:creator>
  <cp:lastModifiedBy>DSERWER</cp:lastModifiedBy>
  <cp:revision>116</cp:revision>
  <dcterms:created xsi:type="dcterms:W3CDTF">2014-09-26T18:13:25Z</dcterms:created>
  <dcterms:modified xsi:type="dcterms:W3CDTF">2015-03-19T09:19:29Z</dcterms:modified>
</cp:coreProperties>
</file>