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4.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notesSlides/notesSlide5.xml" ContentType="application/vnd.openxmlformats-officedocument.presentationml.notesSlide+xml"/>
  <Override PartName="/ppt/charts/chart16.xml" ContentType="application/vnd.openxmlformats-officedocument.drawingml.chart+xml"/>
  <Override PartName="/ppt/notesSlides/notesSlide6.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drawings/drawing1.xml" ContentType="application/vnd.openxmlformats-officedocument.drawingml.chartshapes+xml"/>
  <Override PartName="/ppt/charts/chart31.xml" ContentType="application/vnd.openxmlformats-officedocument.drawingml.chart+xml"/>
  <Override PartName="/ppt/charts/chart32.xml" ContentType="application/vnd.openxmlformats-officedocument.drawingml.chart+xml"/>
  <Override PartName="/ppt/drawings/drawing2.xml" ContentType="application/vnd.openxmlformats-officedocument.drawingml.chartshapes+xml"/>
  <Override PartName="/ppt/charts/chart33.xml" ContentType="application/vnd.openxmlformats-officedocument.drawingml.chart+xml"/>
  <Override PartName="/ppt/drawings/drawing3.xml" ContentType="application/vnd.openxmlformats-officedocument.drawingml.chartshapes+xml"/>
  <Override PartName="/ppt/charts/chart34.xml" ContentType="application/vnd.openxmlformats-officedocument.drawingml.chart+xml"/>
  <Override PartName="/ppt/drawings/drawing4.xml" ContentType="application/vnd.openxmlformats-officedocument.drawingml.chartshapes+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notesSlides/notesSlide7.xml" ContentType="application/vnd.openxmlformats-officedocument.presentationml.notesSlide+xml"/>
  <Override PartName="/ppt/charts/chart39.xml" ContentType="application/vnd.openxmlformats-officedocument.drawingml.chart+xml"/>
  <Override PartName="/ppt/charts/chart40.xml" ContentType="application/vnd.openxmlformats-officedocument.drawingml.chart+xml"/>
  <Override PartName="/ppt/notesSlides/notesSlide8.xml" ContentType="application/vnd.openxmlformats-officedocument.presentationml.notesSlide+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drawings/drawing5.xml" ContentType="application/vnd.openxmlformats-officedocument.drawingml.chartshapes+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437" r:id="rId2"/>
    <p:sldId id="438" r:id="rId3"/>
    <p:sldId id="334" r:id="rId4"/>
    <p:sldId id="335" r:id="rId5"/>
    <p:sldId id="295" r:id="rId6"/>
    <p:sldId id="413" r:id="rId7"/>
    <p:sldId id="297" r:id="rId8"/>
    <p:sldId id="408" r:id="rId9"/>
    <p:sldId id="301" r:id="rId10"/>
    <p:sldId id="302" r:id="rId11"/>
    <p:sldId id="414" r:id="rId12"/>
    <p:sldId id="415" r:id="rId13"/>
    <p:sldId id="303" r:id="rId14"/>
    <p:sldId id="306" r:id="rId15"/>
    <p:sldId id="407" r:id="rId16"/>
    <p:sldId id="388" r:id="rId17"/>
    <p:sldId id="443" r:id="rId18"/>
    <p:sldId id="441" r:id="rId19"/>
    <p:sldId id="439" r:id="rId20"/>
    <p:sldId id="346" r:id="rId21"/>
    <p:sldId id="419" r:id="rId22"/>
    <p:sldId id="347" r:id="rId23"/>
    <p:sldId id="394" r:id="rId24"/>
    <p:sldId id="457" r:id="rId25"/>
    <p:sldId id="456" r:id="rId26"/>
    <p:sldId id="458" r:id="rId27"/>
    <p:sldId id="462" r:id="rId28"/>
    <p:sldId id="459" r:id="rId29"/>
    <p:sldId id="468" r:id="rId30"/>
    <p:sldId id="460" r:id="rId31"/>
    <p:sldId id="463" r:id="rId32"/>
    <p:sldId id="464" r:id="rId33"/>
    <p:sldId id="466" r:id="rId34"/>
    <p:sldId id="467" r:id="rId35"/>
    <p:sldId id="422" r:id="rId36"/>
    <p:sldId id="423" r:id="rId37"/>
    <p:sldId id="465" r:id="rId38"/>
    <p:sldId id="349" r:id="rId39"/>
    <p:sldId id="428" r:id="rId40"/>
    <p:sldId id="398" r:id="rId41"/>
    <p:sldId id="291" r:id="rId42"/>
    <p:sldId id="402" r:id="rId43"/>
    <p:sldId id="352" r:id="rId44"/>
    <p:sldId id="353" r:id="rId45"/>
    <p:sldId id="431" r:id="rId46"/>
    <p:sldId id="430" r:id="rId47"/>
    <p:sldId id="432" r:id="rId48"/>
    <p:sldId id="452" r:id="rId49"/>
    <p:sldId id="427" r:id="rId50"/>
    <p:sldId id="426" r:id="rId51"/>
    <p:sldId id="434"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95" d="100"/>
          <a:sy n="95" d="100"/>
        </p:scale>
        <p:origin x="-2100"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ausnapevsmia02.us.usaid.gov\EE.PUB\EE.SHARED\~Team%20File\nreinhart\Projects\Scatter%20Plot%20for%20EG\ERDR%201998vs2014.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alkans\2015\09.28.15%20-%20Balkans%20WG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alkans\2015\09.28.15%20-%20Balkans%20WGI.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ausnapevsmia02.us.usaid.gov\EE.PUB\EE.SHARED\~Team%20File\DATA\Transparency%20International\CPI%202014_Regional%20with%20data%20source%20scores_fina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NIT-EBRD%20Gap%20Analysis%20Data_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Combined%20NIT-EBRD%20Gap%20Analysis%20Data_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Kosovo\2015\Kosovo_October%203,%20201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ausnapevsmia02.us.usaid.gov\EE.PUB\EE.SHARED\~Team%20File\DATA\World%20Bank\Doing%20Business\WB%20Doing%20Business%202013-2015_Highest%20&amp;%20Lowest%20Ranking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ausnapevsmia02.us.usaid.gov\EE.PUB\EE.SHARED\~Team%20File\DATA\World%20Bank\Doing%20Business\WB%20Doing%20Business%20DTF%20-%20Getting%20Electricity%20(2015).xlt"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GDP%20as%20%25%20of%201989,%202014.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Kosovo\2015\Kosovo_GDP%20as%20%25%20of%202000,%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usnapevsmia02.us.usaid.gov\EE.PUB\EE.SHARED\~Team%20File\nreinhart\Projects\Scatter%20Plot%20for%20EG\ERDR%201998vs2014.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ausnapevsmia02.us.usaid.gov\EE.PUB\EE.SHARED\~Team%20File\DATA\IMF\08.03.15%20-%20IMF%20Economic%20Growth.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alkans\2015\Balkans%20global%20integration_September%20201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Exports%20as%20%25%20of%20GDP%206-10-201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Trading%20Partners%20-%20source%20CIA%20World%20Factbook.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Trading%20Partners%20-%20source%20CIA%20World%20Factbook.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Trading%20Partners%20-%20source%20CIA%20World%20Factbook.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Trading%20Partners%20-%20source%20CIA%20World%20Factbook.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Trading%20Partners%20-%20source%20CIA%20World%20Factbook.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Balkan%20Integration%20into%20World%20Economy.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ausnapevsmia02.us.usaid.gov\EE.PUB\EE.SHARED\~Team%20File\klovelace\Balkans%20and%20Greece%20reserves%20as%20months%20of%20impo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usnapevsmia02.us.usaid.gov\EE.PUB\EE.SHARED\~Team%20File\nreinhart\Projects\Scatter%20Plot%20for%20EG\ERDR%201998vs2014.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ausnapevsmia02.us.usaid.gov\EE.PUB\EE.SHARED\~Team%20File\akurzej\Greece%20Impact\Balkan%20Integration%20into%20World%20Economy.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Greece%20and%20the%20Balkans_August%2020,%202015.xlsx" TargetMode="Externa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ausnapevsmia02.us.usaid.gov\EE.PUB\EE.SHARED\~Team%20File\akurzej\Greece%20Impact\Greece%20and%20the%20Balkans_August%2020,%202015.xlsx" TargetMode="External"/></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ausnapevsmia02.us.usaid.gov\EE.PUB\EE.SHARED\~Team%20File\akurzej\Greece%20Impact\Greece%20and%20the%20Balkans_August%2020,%202015.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agriculture%20and%20tourism%20in%20E&amp;E_September%202015.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agriculture%20and%20tourism%20in%20E&amp;E_September%202015.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E&amp;E%20Labor%20Markets_June%202015.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E&amp;E%20Labor%20Markets_June%2020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Combined%20NIT-EBRD%20Gap%20Analysis%20Data_2015.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E&amp;E%20Labor%20Markets_June%202015.xlsx"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file:///C:\Documents%20and%20Settings\nreinhart\My%20Documents\Downloads\unemployment%20in%20Balkans_December%202013%20(1).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C:\Users\akurzej\Downloads\B-H_labor%20market_September%202015.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ausnapevsmia02.us.usaid.gov\EE.PUB\EE.SHARED\~Team%20File\DATA\UNICEF\UNICEF_2014%20TransMonEE%20Database.xls"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Users\akurzej\Downloads\B-H_labor%20market_September%202015.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osnia%20&amp;%20Herzegovina\2015\B-H_labor%20market_September%202015_Formatted.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osnia%20&amp;%20Herzegovina\2015\B-H_labor%20market_September%202015_Formatted.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Users\akurzej\Downloads\Balkans%20foreign%20fighters_September%202015%20(1).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C:\Users\akurzej\Downloads\Balkans%20foreign%20fighters_September%202015%20(1).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ausnapevsmia02.us.usaid.gov\EE.PUB\EE.SHARED\~Team%20File\akurzej\CRA%20Analyses\Direction%20of%20Trade%20-%20AK%20cop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NIT_2015%20Ratings.xlsx"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5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53.xml.rels><?xml version="1.0" encoding="UTF-8" standalone="yes"?>
<Relationships xmlns="http://schemas.openxmlformats.org/package/2006/relationships"><Relationship Id="rId1" Type="http://schemas.openxmlformats.org/officeDocument/2006/relationships/oleObject" Target="file:///\\ausnapevsmia02.us.usaid.gov\EE.PUB\EE.SHARED\~Team%20File\akurzej\Greece%20Impact\Greece%20and%20the%20Balkans_August%2017,2015.xlsx" TargetMode="External"/></Relationships>
</file>

<file path=ppt/charts/_rels/chart54.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CRA%20Oil%20and%20Gas.xlsx" TargetMode="External"/></Relationships>
</file>

<file path=ppt/charts/_rels/chart55.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CRA%20Oil%20and%20Gas.xlsx" TargetMode="External"/></Relationships>
</file>

<file path=ppt/charts/_rels/chart56.xml.rels><?xml version="1.0" encoding="UTF-8" standalone="yes"?>
<Relationships xmlns="http://schemas.openxmlformats.org/package/2006/relationships"><Relationship Id="rId1" Type="http://schemas.openxmlformats.org/officeDocument/2006/relationships/oleObject" Target="file:///\\ausnapevsmia02.us.usaid.gov\EE.PUB\EE.SHARED\~Team%20File\Gap%20Analysis\Bosnia%20&amp;%20Herzegovina\2015\B-H%20Energ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NIT-EBRD%20Gap%20Analysis%20Data_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Combined%20NIT-EBRD%20Gap%20Analysis%20Data_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NIT-EBRD%20Gap%20Analysis%20Data_201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ausnapevsmia02.us.usaid.gov\EE.PUB\EE.SHARED\~Team%20File\Bundled%20Gap%20Analysis%20Files\NIT-EBRD%20Gap%20Analysis%20Data_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Economic and Democratic Reforms</a:t>
            </a:r>
            <a:r>
              <a:rPr lang="en-US" baseline="0"/>
              <a:t> </a:t>
            </a:r>
            <a:r>
              <a:rPr lang="en-US"/>
              <a:t>in Eastern Europe</a:t>
            </a:r>
            <a:r>
              <a:rPr lang="en-US" baseline="0"/>
              <a:t> and Eurasia in 2014</a:t>
            </a:r>
            <a:endParaRPr lang="en-US"/>
          </a:p>
        </c:rich>
      </c:tx>
      <c:overlay val="0"/>
    </c:title>
    <c:autoTitleDeleted val="0"/>
    <c:plotArea>
      <c:layout/>
      <c:scatterChart>
        <c:scatterStyle val="lineMarker"/>
        <c:varyColors val="0"/>
        <c:ser>
          <c:idx val="0"/>
          <c:order val="0"/>
          <c:tx>
            <c:strRef>
              <c:f>ER19982014DR19982014!$A$48</c:f>
              <c:strCache>
                <c:ptCount val="1"/>
                <c:pt idx="0">
                  <c:v>E&amp;E Graduates</c:v>
                </c:pt>
              </c:strCache>
            </c:strRef>
          </c:tx>
          <c:spPr>
            <a:ln w="28575">
              <a:noFill/>
            </a:ln>
          </c:spPr>
          <c:marker>
            <c:spPr>
              <a:solidFill>
                <a:schemeClr val="tx2"/>
              </a:solidFill>
              <a:ln>
                <a:solidFill>
                  <a:schemeClr val="tx2"/>
                </a:solidFill>
              </a:ln>
            </c:spPr>
          </c:marker>
          <c:dLbls>
            <c:dLbl>
              <c:idx val="0"/>
              <c:layout>
                <c:manualLayout>
                  <c:x val="-1.0683940010430892E-2"/>
                  <c:y val="-3.9412692495013587E-3"/>
                </c:manualLayout>
              </c:layout>
              <c:tx>
                <c:strRef>
                  <c:f>ER19982014DR19982014!$A$56</c:f>
                  <c:strCache>
                    <c:ptCount val="1"/>
                    <c:pt idx="0">
                      <c:v>Bulgaria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{62E63C89-32A6-495B-AFA9-1593DCCBF2F3}</c15:txfldGUID>
                      <c15:f>ER19982014DR19982014!$A$56</c15:f>
                      <c15:dlblFieldTableCache>
                        <c:ptCount val="1"/>
                        <c:pt idx="0">
                          <c:v>Bulgaria</c:v>
                        </c:pt>
                      </c15:dlblFieldTableCache>
                    </c15:dlblFTEntry>
                  </c15:dlblFieldTable>
                  <c15:showDataLabelsRange val="0"/>
                </c:ext>
              </c:extLst>
            </c:dLbl>
            <c:dLbl>
              <c:idx val="1"/>
              <c:layout>
                <c:manualLayout>
                  <c:x val="-8.5108941070936209E-2"/>
                  <c:y val="-1.8188289169134945E-2"/>
                </c:manualLayout>
              </c:layout>
              <c:tx>
                <c:strRef>
                  <c:f>ER19982014DR19982014!$A$57</c:f>
                  <c:strCache>
                    <c:ptCount val="1"/>
                    <c:pt idx="0">
                      <c:v>Croatia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{93BC0B35-135A-4184-94AA-FA749ACD3847}</c15:txfldGUID>
                      <c15:f>ER19982014DR19982014!$A$57</c15:f>
                      <c15:dlblFieldTableCache>
                        <c:ptCount val="1"/>
                        <c:pt idx="0">
                          <c:v>Croatia</c:v>
                        </c:pt>
                      </c15:dlblFieldTableCache>
                    </c15:dlblFTEntry>
                  </c15:dlblFieldTable>
                  <c15:showDataLabelsRange val="0"/>
                </c:ext>
              </c:extLst>
            </c:dLbl>
            <c:dLbl>
              <c:idx val="2"/>
              <c:layout>
                <c:manualLayout>
                  <c:x val="-0.11351238484270464"/>
                  <c:y val="-1.1026811829678336E-2"/>
                </c:manualLayout>
              </c:layout>
              <c:tx>
                <c:rich>
                  <a:bodyPr/>
                  <a:lstStyle/>
                  <a:p>
                    <a:r>
                      <a:rPr lang="en-US"/>
                      <a:t>Czech Rep.</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1.0683760683760684E-2"/>
                  <c:y val="-1.282051282051282E-2"/>
                </c:manualLayout>
              </c:layout>
              <c:tx>
                <c:strRef>
                  <c:f>ER19982014DR19982014!$A$59</c:f>
                  <c:strCache>
                    <c:ptCount val="1"/>
                    <c:pt idx="0">
                      <c:v>Estonia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{1846B10F-5788-42F2-93DF-F4CC1A0BFC00}</c15:txfldGUID>
                      <c15:f>ER19982014DR19982014!$A$59</c15:f>
                      <c15:dlblFieldTableCache>
                        <c:ptCount val="1"/>
                        <c:pt idx="0">
                          <c:v>Estonia</c:v>
                        </c:pt>
                      </c15:dlblFieldTableCache>
                    </c15:dlblFTEntry>
                  </c15:dlblFieldTable>
                  <c15:showDataLabelsRange val="0"/>
                </c:ext>
              </c:extLst>
            </c:dLbl>
            <c:dLbl>
              <c:idx val="4"/>
              <c:layout>
                <c:manualLayout>
                  <c:x val="-2.2828716513580882E-2"/>
                  <c:y val="-2.0259904261583122E-2"/>
                </c:manualLayout>
              </c:layout>
              <c:tx>
                <c:strRef>
                  <c:f>ER19982014DR19982014!$A$60</c:f>
                  <c:strCache>
                    <c:ptCount val="1"/>
                    <c:pt idx="0">
                      <c:v>Hungary</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{6445ADB5-FB53-46DD-826C-9C3BF87E64C0}</c15:txfldGUID>
                      <c15:f>ER19982014DR19982014!$A$60</c15:f>
                      <c15:dlblFieldTableCache>
                        <c:ptCount val="1"/>
                        <c:pt idx="0">
                          <c:v>Hungary</c:v>
                        </c:pt>
                      </c15:dlblFieldTableCache>
                    </c15:dlblFTEntry>
                  </c15:dlblFieldTable>
                  <c15:showDataLabelsRange val="0"/>
                </c:ext>
              </c:extLst>
            </c:dLbl>
            <c:dLbl>
              <c:idx val="5"/>
              <c:layout>
                <c:manualLayout>
                  <c:x val="-1.2230904059632881E-2"/>
                  <c:y val="-8.0607322223168985E-3"/>
                </c:manualLayout>
              </c:layout>
              <c:tx>
                <c:strRef>
                  <c:f>ER19982014DR19982014!$A$61</c:f>
                  <c:strCache>
                    <c:ptCount val="1"/>
                    <c:pt idx="0">
                      <c:v>Latvia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{D62BC0BD-0EED-4736-BC3B-0139A9E91B54}</c15:txfldGUID>
                      <c15:f>ER19982014DR19982014!$A$61</c15:f>
                      <c15:dlblFieldTableCache>
                        <c:ptCount val="1"/>
                        <c:pt idx="0">
                          <c:v>Latvia</c:v>
                        </c:pt>
                      </c15:dlblFieldTableCache>
                    </c15:dlblFTEntry>
                  </c15:dlblFieldTable>
                  <c15:showDataLabelsRange val="0"/>
                </c:ext>
              </c:extLst>
            </c:dLbl>
            <c:dLbl>
              <c:idx val="6"/>
              <c:layout>
                <c:manualLayout>
                  <c:x val="-2.7482937728326259E-2"/>
                  <c:y val="1.1169985133661379E-2"/>
                </c:manualLayout>
              </c:layout>
              <c:tx>
                <c:strRef>
                  <c:f>ER19982014DR19982014!$A$62</c:f>
                  <c:strCache>
                    <c:ptCount val="1"/>
                    <c:pt idx="0">
                      <c:v>Lithuania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{F24CBF8A-BDB7-4B19-A46C-1AA8A0ED3AEB}</c15:txfldGUID>
                      <c15:f>ER19982014DR19982014!$A$62</c15:f>
                      <c15:dlblFieldTableCache>
                        <c:ptCount val="1"/>
                        <c:pt idx="0">
                          <c:v>Lithuania</c:v>
                        </c:pt>
                      </c15:dlblFieldTableCache>
                    </c15:dlblFTEntry>
                  </c15:dlblFieldTable>
                  <c15:showDataLabelsRange val="0"/>
                </c:ext>
              </c:extLst>
            </c:dLbl>
            <c:dLbl>
              <c:idx val="7"/>
              <c:layout>
                <c:manualLayout>
                  <c:x val="-5.1739132165763584E-2"/>
                  <c:y val="-2.3615072028745417E-2"/>
                </c:manualLayout>
              </c:layout>
              <c:tx>
                <c:strRef>
                  <c:f>ER19982014DR19982014!$A$63</c:f>
                  <c:strCache>
                    <c:ptCount val="1"/>
                    <c:pt idx="0">
                      <c:v>Poland</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{60D5F450-D4F4-4814-96A4-30B4CA8E4C69}</c15:txfldGUID>
                      <c15:f>ER19982014DR19982014!$A$63</c15:f>
                      <c15:dlblFieldTableCache>
                        <c:ptCount val="1"/>
                        <c:pt idx="0">
                          <c:v>Poland</c:v>
                        </c:pt>
                      </c15:dlblFieldTableCache>
                    </c15:dlblFTEntry>
                  </c15:dlblFieldTable>
                  <c15:showDataLabelsRange val="0"/>
                </c:ext>
              </c:extLst>
            </c:dLbl>
            <c:dLbl>
              <c:idx val="8"/>
              <c:layout>
                <c:manualLayout>
                  <c:x val="-9.6967477117729725E-2"/>
                  <c:y val="-6.9424470359042197E-3"/>
                </c:manualLayout>
              </c:layout>
              <c:tx>
                <c:strRef>
                  <c:f>ER19982014DR19982014!$A$64</c:f>
                  <c:strCache>
                    <c:ptCount val="1"/>
                    <c:pt idx="0">
                      <c:v>Romania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{9AAB1CDB-9CB3-434D-A55F-B940E3660CF2}</c15:txfldGUID>
                      <c15:f>ER19982014DR19982014!$A$64</c15:f>
                      <c15:dlblFieldTableCache>
                        <c:ptCount val="1"/>
                        <c:pt idx="0">
                          <c:v>Romania</c:v>
                        </c:pt>
                      </c15:dlblFieldTableCache>
                    </c15:dlblFTEntry>
                  </c15:dlblFieldTable>
                  <c15:showDataLabelsRange val="0"/>
                </c:ext>
              </c:extLst>
            </c:dLbl>
            <c:dLbl>
              <c:idx val="9"/>
              <c:layout>
                <c:manualLayout>
                  <c:x val="-0.10792729257170303"/>
                  <c:y val="-1.3793006632007873E-2"/>
                </c:manualLayout>
              </c:layout>
              <c:tx>
                <c:rich>
                  <a:bodyPr/>
                  <a:lstStyle/>
                  <a:p>
                    <a:r>
                      <a:rPr lang="en-US"/>
                      <a:t>Slovak Rep.</a:t>
                    </a:r>
                  </a:p>
                </c:rich>
              </c:tx>
              <c:showLegendKey val="0"/>
              <c:showVal val="1"/>
              <c:showCatName val="0"/>
              <c:showSerName val="0"/>
              <c:showPercent val="0"/>
              <c:showBubbleSize val="0"/>
              <c:extLst>
                <c:ext xmlns:c15="http://schemas.microsoft.com/office/drawing/2012/chart" uri="{CE6537A1-D6FC-4f65-9D91-7224C49458BB}"/>
              </c:extLst>
            </c:dLbl>
            <c:dLbl>
              <c:idx val="10"/>
              <c:layout>
                <c:manualLayout>
                  <c:x val="-1.6403890483603197E-2"/>
                  <c:y val="1.2253253908127556E-2"/>
                </c:manualLayout>
              </c:layout>
              <c:tx>
                <c:strRef>
                  <c:f>ER19982014DR19982014!$A$66</c:f>
                  <c:strCache>
                    <c:ptCount val="1"/>
                    <c:pt idx="0">
                      <c:v>Slovenia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{067AAC8D-224F-4BD3-B566-04C75D3C49BB}</c15:txfldGUID>
                      <c15:f>ER19982014DR19982014!$A$66</c15:f>
                      <c15:dlblFieldTableCache>
                        <c:ptCount val="1"/>
                        <c:pt idx="0">
                          <c:v>Slovenia</c:v>
                        </c:pt>
                      </c15:dlblFieldTableCache>
                    </c15:dlblFTEntry>
                  </c15:dlblFieldTable>
                  <c15:showDataLabelsRange val="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ER19982014DR19982014!$D$56:$D$66</c:f>
              <c:numCache>
                <c:formatCode>0.00</c:formatCode>
                <c:ptCount val="11"/>
                <c:pt idx="0">
                  <c:v>3.4733333333333336</c:v>
                </c:pt>
                <c:pt idx="1">
                  <c:v>3.2133333333333329</c:v>
                </c:pt>
                <c:pt idx="2">
                  <c:v>4.1933333333333334</c:v>
                </c:pt>
                <c:pt idx="3">
                  <c:v>4.3600000000000003</c:v>
                </c:pt>
                <c:pt idx="4">
                  <c:v>3.5466666666666669</c:v>
                </c:pt>
                <c:pt idx="5">
                  <c:v>4.2866666666666671</c:v>
                </c:pt>
                <c:pt idx="6">
                  <c:v>4.0933333333333337</c:v>
                </c:pt>
                <c:pt idx="7">
                  <c:v>4.1933333333333334</c:v>
                </c:pt>
                <c:pt idx="8">
                  <c:v>3.3600000000000003</c:v>
                </c:pt>
                <c:pt idx="9">
                  <c:v>3.9066666666666663</c:v>
                </c:pt>
                <c:pt idx="10">
                  <c:v>4.38</c:v>
                </c:pt>
              </c:numCache>
            </c:numRef>
          </c:xVal>
          <c:yVal>
            <c:numRef>
              <c:f>ER19982014DR19982014!$E$56:$E$66</c:f>
              <c:numCache>
                <c:formatCode>0.00</c:formatCode>
                <c:ptCount val="11"/>
                <c:pt idx="0">
                  <c:v>3.63</c:v>
                </c:pt>
                <c:pt idx="1">
                  <c:v>3.74</c:v>
                </c:pt>
                <c:pt idx="2">
                  <c:v>4.03</c:v>
                </c:pt>
                <c:pt idx="3">
                  <c:v>4.12</c:v>
                </c:pt>
                <c:pt idx="4">
                  <c:v>3.71</c:v>
                </c:pt>
                <c:pt idx="5">
                  <c:v>3.93</c:v>
                </c:pt>
                <c:pt idx="6">
                  <c:v>3.91</c:v>
                </c:pt>
                <c:pt idx="7">
                  <c:v>4.08</c:v>
                </c:pt>
                <c:pt idx="8">
                  <c:v>3.63</c:v>
                </c:pt>
                <c:pt idx="9">
                  <c:v>3.91</c:v>
                </c:pt>
                <c:pt idx="10">
                  <c:v>3.54</c:v>
                </c:pt>
              </c:numCache>
            </c:numRef>
          </c:yVal>
          <c:smooth val="0"/>
        </c:ser>
        <c:ser>
          <c:idx val="1"/>
          <c:order val="1"/>
          <c:tx>
            <c:strRef>
              <c:f>ER19982014DR19982014!$A$49</c:f>
              <c:strCache>
                <c:ptCount val="1"/>
                <c:pt idx="0">
                  <c:v>The Balkans</c:v>
                </c:pt>
              </c:strCache>
            </c:strRef>
          </c:tx>
          <c:spPr>
            <a:ln w="28575">
              <a:noFill/>
            </a:ln>
          </c:spPr>
          <c:marker>
            <c:symbol val="square"/>
            <c:size val="7"/>
            <c:spPr>
              <a:solidFill>
                <a:schemeClr val="accent3"/>
              </a:solidFill>
              <a:ln>
                <a:solidFill>
                  <a:schemeClr val="accent3"/>
                </a:solidFill>
              </a:ln>
            </c:spPr>
          </c:marker>
          <c:dLbls>
            <c:dLbl>
              <c:idx val="0"/>
              <c:layout>
                <c:manualLayout>
                  <c:x val="-1.036807952926886E-2"/>
                  <c:y val="-5.1407512978702058E-3"/>
                </c:manualLayout>
              </c:layout>
              <c:tx>
                <c:strRef>
                  <c:f>ER19982014DR19982014!$A$67</c:f>
                  <c:strCache>
                    <c:ptCount val="1"/>
                    <c:pt idx="0">
                      <c:v>Albania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{6715CAAA-DD57-48E7-8A2D-948ACC4B34CA}</c15:txfldGUID>
                      <c15:f>ER19982014DR19982014!$A$67</c15:f>
                      <c15:dlblFieldTableCache>
                        <c:ptCount val="1"/>
                        <c:pt idx="0">
                          <c:v>Albania</c:v>
                        </c:pt>
                      </c15:dlblFieldTableCache>
                    </c15:dlblFTEntry>
                  </c15:dlblFieldTable>
                  <c15:showDataLabelsRange val="0"/>
                </c:ext>
              </c:extLst>
            </c:dLbl>
            <c:dLbl>
              <c:idx val="1"/>
              <c:layout>
                <c:manualLayout>
                  <c:x val="-5.0518658096059751E-2"/>
                  <c:y val="3.2415846818533066E-2"/>
                </c:manualLayout>
              </c:layout>
              <c:tx>
                <c:rich>
                  <a:bodyPr/>
                  <a:lstStyle/>
                  <a:p>
                    <a:r>
                      <a:rPr lang="en-US"/>
                      <a:t>Bosnia &amp; </a:t>
                    </a:r>
                  </a:p>
                  <a:p>
                    <a:r>
                      <a:rPr lang="en-US"/>
                      <a:t>Herzegovina</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2.0718935252829678E-2"/>
                  <c:y val="-2.0119361146193716E-2"/>
                </c:manualLayout>
              </c:layout>
              <c:tx>
                <c:strRef>
                  <c:f>ER19982014DR19982014!$A$69</c:f>
                  <c:strCache>
                    <c:ptCount val="1"/>
                    <c:pt idx="0">
                      <c:v>Macedonia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{06BCD8F7-738E-4D51-9C4D-E3BA74AD6362}</c15:txfldGUID>
                      <c15:f>ER19982014DR19982014!$A$69</c15:f>
                      <c15:dlblFieldTableCache>
                        <c:ptCount val="1"/>
                        <c:pt idx="0">
                          <c:v>Macedonia</c:v>
                        </c:pt>
                      </c15:dlblFieldTableCache>
                    </c15:dlblFTEntry>
                  </c15:dlblFieldTable>
                  <c15:showDataLabelsRange val="0"/>
                </c:ext>
              </c:extLst>
            </c:dLbl>
            <c:dLbl>
              <c:idx val="3"/>
              <c:layout>
                <c:manualLayout>
                  <c:x val="-7.6973449002098127E-2"/>
                  <c:y val="1.8266297776882302E-2"/>
                </c:manualLayout>
              </c:layout>
              <c:tx>
                <c:strRef>
                  <c:f>ER19982014DR19982014!$A$70</c:f>
                  <c:strCache>
                    <c:ptCount val="1"/>
                    <c:pt idx="0">
                      <c:v>Kosovo</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{2B8AFA30-BD44-4228-8B9C-28587CA40F04}</c15:txfldGUID>
                      <c15:f>ER19982014DR19982014!$A$70</c15:f>
                      <c15:dlblFieldTableCache>
                        <c:ptCount val="1"/>
                        <c:pt idx="0">
                          <c:v>Kosovo</c:v>
                        </c:pt>
                      </c15:dlblFieldTableCache>
                    </c15:dlblFTEntry>
                  </c15:dlblFieldTable>
                  <c15:showDataLabelsRange val="0"/>
                </c:ext>
              </c:extLst>
            </c:dLbl>
            <c:dLbl>
              <c:idx val="4"/>
              <c:layout>
                <c:manualLayout>
                  <c:x val="-2.8204257519716506E-2"/>
                  <c:y val="2.0038321529147383E-2"/>
                </c:manualLayout>
              </c:layout>
              <c:tx>
                <c:strRef>
                  <c:f>ER19982014DR19982014!$A$71</c:f>
                  <c:strCache>
                    <c:ptCount val="1"/>
                    <c:pt idx="0">
                      <c:v>Serbia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{E14E3EB5-D136-4706-A3C8-F66623F4B0C6}</c15:txfldGUID>
                      <c15:f>ER19982014DR19982014!$A$71</c15:f>
                      <c15:dlblFieldTableCache>
                        <c:ptCount val="1"/>
                        <c:pt idx="0">
                          <c:v>Serbia</c:v>
                        </c:pt>
                      </c15:dlblFieldTableCache>
                    </c15:dlblFTEntry>
                  </c15:dlblFieldTable>
                  <c15:showDataLabelsRange val="0"/>
                </c:ext>
              </c:extLst>
            </c:dLbl>
            <c:dLbl>
              <c:idx val="5"/>
              <c:layout>
                <c:manualLayout>
                  <c:x val="-3.1613907203147093E-2"/>
                  <c:y val="-1.7426229620650043E-2"/>
                </c:manualLayout>
              </c:layout>
              <c:tx>
                <c:strRef>
                  <c:f>ER19982014DR19982014!$A$72</c:f>
                  <c:strCache>
                    <c:ptCount val="1"/>
                    <c:pt idx="0">
                      <c:v>Montenegro</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{D01A6745-B2C1-420A-ABF7-BB36EFE0B37E}</c15:txfldGUID>
                      <c15:f>ER19982014DR19982014!$A$72</c15:f>
                      <c15:dlblFieldTableCache>
                        <c:ptCount val="1"/>
                        <c:pt idx="0">
                          <c:v>Montenegro</c:v>
                        </c:pt>
                      </c15:dlblFieldTableCache>
                    </c15:dlblFTEntry>
                  </c15:dlblFieldTable>
                  <c15:showDataLabelsRange val="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ER19982014DR19982014!$D$67:$D$72</c:f>
              <c:numCache>
                <c:formatCode>0.00</c:formatCode>
                <c:ptCount val="6"/>
                <c:pt idx="0">
                  <c:v>2.9066666666666667</c:v>
                </c:pt>
                <c:pt idx="1">
                  <c:v>2.6933333333333334</c:v>
                </c:pt>
                <c:pt idx="2">
                  <c:v>2.9533333333333331</c:v>
                </c:pt>
                <c:pt idx="3">
                  <c:v>2.2400000000000002</c:v>
                </c:pt>
                <c:pt idx="4">
                  <c:v>3.2133333333333329</c:v>
                </c:pt>
                <c:pt idx="5">
                  <c:v>3.0733333333333333</c:v>
                </c:pt>
              </c:numCache>
            </c:numRef>
          </c:xVal>
          <c:yVal>
            <c:numRef>
              <c:f>ER19982014DR19982014!$E$67:$E$72</c:f>
              <c:numCache>
                <c:formatCode>0.00</c:formatCode>
                <c:ptCount val="6"/>
                <c:pt idx="0">
                  <c:v>3.25</c:v>
                </c:pt>
                <c:pt idx="1">
                  <c:v>2.85</c:v>
                </c:pt>
                <c:pt idx="2">
                  <c:v>3.35</c:v>
                </c:pt>
                <c:pt idx="3">
                  <c:v>2.63</c:v>
                </c:pt>
                <c:pt idx="4">
                  <c:v>2.98</c:v>
                </c:pt>
                <c:pt idx="5">
                  <c:v>3.08</c:v>
                </c:pt>
              </c:numCache>
            </c:numRef>
          </c:yVal>
          <c:smooth val="0"/>
        </c:ser>
        <c:ser>
          <c:idx val="2"/>
          <c:order val="2"/>
          <c:tx>
            <c:strRef>
              <c:f>ER19982014DR19982014!$A$50</c:f>
              <c:strCache>
                <c:ptCount val="1"/>
                <c:pt idx="0">
                  <c:v>E&amp;E Eurasia</c:v>
                </c:pt>
              </c:strCache>
            </c:strRef>
          </c:tx>
          <c:spPr>
            <a:ln w="28575">
              <a:noFill/>
            </a:ln>
          </c:spPr>
          <c:marker>
            <c:spPr>
              <a:solidFill>
                <a:schemeClr val="accent2"/>
              </a:solidFill>
              <a:ln>
                <a:solidFill>
                  <a:schemeClr val="accent2"/>
                </a:solidFill>
              </a:ln>
            </c:spPr>
          </c:marker>
          <c:dLbls>
            <c:dLbl>
              <c:idx val="0"/>
              <c:layout>
                <c:manualLayout>
                  <c:x val="-3.6325122821185815E-2"/>
                  <c:y val="-1.7094017094017096E-2"/>
                </c:manualLayout>
              </c:layout>
              <c:tx>
                <c:strRef>
                  <c:f>ER19982014DR19982014!$A$73</c:f>
                  <c:strCache>
                    <c:ptCount val="1"/>
                    <c:pt idx="0">
                      <c:v>Armenia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{61B8AA4F-31B5-40CC-B8EE-9F7A1B50F1E9}</c15:txfldGUID>
                      <c15:f>ER19982014DR19982014!$A$73</c15:f>
                      <c15:dlblFieldTableCache>
                        <c:ptCount val="1"/>
                        <c:pt idx="0">
                          <c:v>Armenia</c:v>
                        </c:pt>
                      </c15:dlblFieldTableCache>
                    </c15:dlblFTEntry>
                  </c15:dlblFieldTable>
                  <c15:showDataLabelsRange val="0"/>
                </c:ext>
              </c:extLst>
            </c:dLbl>
            <c:dLbl>
              <c:idx val="1"/>
              <c:layout>
                <c:manualLayout>
                  <c:x val="-4.7230509344612856E-2"/>
                  <c:y val="-1.9230796841177823E-2"/>
                </c:manualLayout>
              </c:layout>
              <c:tx>
                <c:strRef>
                  <c:f>ER19982014DR19982014!$A$74</c:f>
                  <c:strCache>
                    <c:ptCount val="1"/>
                    <c:pt idx="0">
                      <c:v>Azerbaijan</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{C56A17AA-7A2C-40B1-B664-E16B6165EBF4}</c15:txfldGUID>
                      <c15:f>ER19982014DR19982014!$A$74</c15:f>
                      <c15:dlblFieldTableCache>
                        <c:ptCount val="1"/>
                        <c:pt idx="0">
                          <c:v>Azerbaijan</c:v>
                        </c:pt>
                      </c15:dlblFieldTableCache>
                    </c15:dlblFTEntry>
                  </c15:dlblFieldTable>
                  <c15:showDataLabelsRange val="0"/>
                </c:ext>
              </c:extLst>
            </c:dLbl>
            <c:dLbl>
              <c:idx val="2"/>
              <c:layout>
                <c:manualLayout>
                  <c:x val="-1.2581143563595316E-2"/>
                  <c:y val="-1.9484603988265847E-2"/>
                </c:manualLayout>
              </c:layout>
              <c:tx>
                <c:strRef>
                  <c:f>ER19982014DR19982014!$A$75</c:f>
                  <c:strCache>
                    <c:ptCount val="1"/>
                    <c:pt idx="0">
                      <c:v>Belarus</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{0BA23ABE-9AE9-4C93-9503-2EA945108D6D}</c15:txfldGUID>
                      <c15:f>ER19982014DR19982014!$A$75</c15:f>
                      <c15:dlblFieldTableCache>
                        <c:ptCount val="1"/>
                        <c:pt idx="0">
                          <c:v>Belarus</c:v>
                        </c:pt>
                      </c15:dlblFieldTableCache>
                    </c15:dlblFTEntry>
                  </c15:dlblFieldTable>
                  <c15:showDataLabelsRange val="0"/>
                </c:ext>
              </c:extLst>
            </c:dLbl>
            <c:dLbl>
              <c:idx val="3"/>
              <c:layout>
                <c:manualLayout>
                  <c:x val="-7.2760475762708207E-2"/>
                  <c:y val="-2.3747479277069185E-2"/>
                </c:manualLayout>
              </c:layout>
              <c:tx>
                <c:strRef>
                  <c:f>ER19982014DR19982014!$A$76</c:f>
                  <c:strCache>
                    <c:ptCount val="1"/>
                    <c:pt idx="0">
                      <c:v>Georgia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{C69BEF34-4FF5-40FD-BBD6-A09E6B976CF8}</c15:txfldGUID>
                      <c15:f>ER19982014DR19982014!$A$76</c15:f>
                      <c15:dlblFieldTableCache>
                        <c:ptCount val="1"/>
                        <c:pt idx="0">
                          <c:v>Georgia</c:v>
                        </c:pt>
                      </c15:dlblFieldTableCache>
                    </c15:dlblFTEntry>
                  </c15:dlblFieldTable>
                  <c15:showDataLabelsRange val="0"/>
                </c:ext>
              </c:extLst>
            </c:dLbl>
            <c:dLbl>
              <c:idx val="4"/>
              <c:layout>
                <c:manualLayout>
                  <c:x val="-9.7776946137584211E-2"/>
                  <c:y val="1.0129952130791561E-2"/>
                </c:manualLayout>
              </c:layout>
              <c:tx>
                <c:strRef>
                  <c:f>ER19982014DR19982014!$A$77</c:f>
                  <c:strCache>
                    <c:ptCount val="1"/>
                    <c:pt idx="0">
                      <c:v>Moldova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{A5845AEF-C047-4104-97C3-ED2A4A0B2B3A}</c15:txfldGUID>
                      <c15:f>ER19982014DR19982014!$A$77</c15:f>
                      <c15:dlblFieldTableCache>
                        <c:ptCount val="1"/>
                        <c:pt idx="0">
                          <c:v>Moldova</c:v>
                        </c:pt>
                      </c15:dlblFieldTableCache>
                    </c15:dlblFTEntry>
                  </c15:dlblFieldTable>
                  <c15:showDataLabelsRange val="0"/>
                </c:ext>
              </c:extLst>
            </c:dLbl>
            <c:dLbl>
              <c:idx val="5"/>
              <c:layout>
                <c:manualLayout>
                  <c:x val="-3.0798925221344052E-2"/>
                  <c:y val="-2.1367763449879146E-2"/>
                </c:manualLayout>
              </c:layout>
              <c:tx>
                <c:strRef>
                  <c:f>ER19982014DR19982014!$A$78</c:f>
                  <c:strCache>
                    <c:ptCount val="1"/>
                    <c:pt idx="0">
                      <c:v>Russia</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{FC9CFB1B-CFC0-4DEE-B1C1-0C4FC712DCBB}</c15:txfldGUID>
                      <c15:f>ER19982014DR19982014!$A$78</c15:f>
                      <c15:dlblFieldTableCache>
                        <c:ptCount val="1"/>
                        <c:pt idx="0">
                          <c:v>Russia</c:v>
                        </c:pt>
                      </c15:dlblFieldTableCache>
                    </c15:dlblFTEntry>
                  </c15:dlblFieldTable>
                  <c15:showDataLabelsRange val="0"/>
                </c:ext>
              </c:extLst>
            </c:dLbl>
            <c:dLbl>
              <c:idx val="6"/>
              <c:layout>
                <c:manualLayout>
                  <c:x val="-1.8468776960500921E-2"/>
                  <c:y val="-1.6993911978532797E-2"/>
                </c:manualLayout>
              </c:layout>
              <c:tx>
                <c:strRef>
                  <c:f>ER19982014DR19982014!$A$79</c:f>
                  <c:strCache>
                    <c:ptCount val="1"/>
                    <c:pt idx="0">
                      <c:v>Ukraine</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{042A88CB-C4F7-4D38-87C9-C33ABB686245}</c15:txfldGUID>
                      <c15:f>ER19982014DR19982014!$A$79</c15:f>
                      <c15:dlblFieldTableCache>
                        <c:ptCount val="1"/>
                        <c:pt idx="0">
                          <c:v>Ukraine</c:v>
                        </c:pt>
                      </c15:dlblFieldTableCache>
                    </c15:dlblFTEntry>
                  </c15:dlblFieldTable>
                  <c15:showDataLabelsRange val="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ER19982014DR19982014!$D$73:$D$79</c:f>
              <c:numCache>
                <c:formatCode>0.00</c:formatCode>
                <c:ptCount val="7"/>
                <c:pt idx="0">
                  <c:v>2.0933333333333333</c:v>
                </c:pt>
                <c:pt idx="1">
                  <c:v>1.1666666666666665</c:v>
                </c:pt>
                <c:pt idx="2">
                  <c:v>1.1933333333333334</c:v>
                </c:pt>
                <c:pt idx="3">
                  <c:v>2.5733333333333337</c:v>
                </c:pt>
                <c:pt idx="4">
                  <c:v>2.4266666666666663</c:v>
                </c:pt>
                <c:pt idx="5">
                  <c:v>1.3599999999999999</c:v>
                </c:pt>
                <c:pt idx="6">
                  <c:v>2.5</c:v>
                </c:pt>
              </c:numCache>
            </c:numRef>
          </c:xVal>
          <c:yVal>
            <c:numRef>
              <c:f>ER19982014DR19982014!$E$73:$E$79</c:f>
              <c:numCache>
                <c:formatCode>0.00</c:formatCode>
                <c:ptCount val="7"/>
                <c:pt idx="0">
                  <c:v>3.12</c:v>
                </c:pt>
                <c:pt idx="1">
                  <c:v>2.58</c:v>
                </c:pt>
                <c:pt idx="2">
                  <c:v>2.02</c:v>
                </c:pt>
                <c:pt idx="3">
                  <c:v>3.27</c:v>
                </c:pt>
                <c:pt idx="4">
                  <c:v>3.02</c:v>
                </c:pt>
                <c:pt idx="5">
                  <c:v>3.14</c:v>
                </c:pt>
                <c:pt idx="6">
                  <c:v>3.01</c:v>
                </c:pt>
              </c:numCache>
            </c:numRef>
          </c:yVal>
          <c:smooth val="0"/>
        </c:ser>
        <c:ser>
          <c:idx val="3"/>
          <c:order val="3"/>
          <c:tx>
            <c:strRef>
              <c:f>ER19982014DR19982014!$A$51</c:f>
              <c:strCache>
                <c:ptCount val="1"/>
                <c:pt idx="0">
                  <c:v>CARs</c:v>
                </c:pt>
              </c:strCache>
            </c:strRef>
          </c:tx>
          <c:spPr>
            <a:ln w="28575">
              <a:noFill/>
            </a:ln>
          </c:spPr>
          <c:marker>
            <c:symbol val="circle"/>
            <c:size val="7"/>
            <c:spPr>
              <a:solidFill>
                <a:schemeClr val="accent4"/>
              </a:solidFill>
              <a:ln>
                <a:solidFill>
                  <a:schemeClr val="accent4"/>
                </a:solidFill>
              </a:ln>
            </c:spPr>
          </c:marker>
          <c:dLbls>
            <c:dLbl>
              <c:idx val="0"/>
              <c:layout>
                <c:manualLayout>
                  <c:x val="-5.8281862949670311E-2"/>
                  <c:y val="-1.9838604465106154E-2"/>
                </c:manualLayout>
              </c:layout>
              <c:tx>
                <c:strRef>
                  <c:f>ER19982014DR19982014!$A$80</c:f>
                  <c:strCache>
                    <c:ptCount val="1"/>
                    <c:pt idx="0">
                      <c:v>Kazakhstan</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{86B5033B-CEBF-440F-8049-776E64A6CBC0}</c15:txfldGUID>
                      <c15:f>ER19982014DR19982014!$A$80</c15:f>
                      <c15:dlblFieldTableCache>
                        <c:ptCount val="1"/>
                        <c:pt idx="0">
                          <c:v>Kazakhstan</c:v>
                        </c:pt>
                      </c15:dlblFieldTableCache>
                    </c15:dlblFTEntry>
                  </c15:dlblFieldTable>
                  <c15:showDataLabelsRange val="0"/>
                </c:ext>
              </c:extLst>
            </c:dLbl>
            <c:dLbl>
              <c:idx val="1"/>
              <c:layout>
                <c:manualLayout>
                  <c:x val="-5.0072678204543405E-2"/>
                  <c:y val="1.5775605767149325E-2"/>
                </c:manualLayout>
              </c:layout>
              <c:tx>
                <c:rich>
                  <a:bodyPr/>
                  <a:lstStyle/>
                  <a:p>
                    <a:r>
                      <a:rPr lang="en-US"/>
                      <a:t>Kyrgyz Rep.</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4.2735042735042739E-3"/>
                  <c:y val="2.136752136752215E-3"/>
                </c:manualLayout>
              </c:layout>
              <c:tx>
                <c:strRef>
                  <c:f>ER19982014DR19982014!$A$82</c:f>
                  <c:strCache>
                    <c:ptCount val="1"/>
                    <c:pt idx="0">
                      <c:v>Tajikistan</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{1343C6D9-3068-4F23-9296-4BFCDF4FBF28}</c15:txfldGUID>
                      <c15:f>ER19982014DR19982014!$A$82</c15:f>
                      <c15:dlblFieldTableCache>
                        <c:ptCount val="1"/>
                        <c:pt idx="0">
                          <c:v>Tajikistan</c:v>
                        </c:pt>
                      </c15:dlblFieldTableCache>
                    </c15:dlblFTEntry>
                  </c15:dlblFieldTable>
                  <c15:showDataLabelsRange val="0"/>
                </c:ext>
              </c:extLst>
            </c:dLbl>
            <c:dLbl>
              <c:idx val="3"/>
              <c:layout>
                <c:manualLayout>
                  <c:x val="-4.1539024511105666E-3"/>
                  <c:y val="3.3229433525100508E-4"/>
                </c:manualLayout>
              </c:layout>
              <c:tx>
                <c:strRef>
                  <c:f>ER19982014DR19982014!$A$83</c:f>
                  <c:strCache>
                    <c:ptCount val="1"/>
                    <c:pt idx="0">
                      <c:v>Turkmenistan</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{E219F3EF-CF48-4DC9-9E5D-92A3A26B5C21}</c15:txfldGUID>
                      <c15:f>ER19982014DR19982014!$A$83</c15:f>
                      <c15:dlblFieldTableCache>
                        <c:ptCount val="1"/>
                        <c:pt idx="0">
                          <c:v>Turkmenistan</c:v>
                        </c:pt>
                      </c15:dlblFieldTableCache>
                    </c15:dlblFTEntry>
                  </c15:dlblFieldTable>
                  <c15:showDataLabelsRange val="0"/>
                </c:ext>
              </c:extLst>
            </c:dLbl>
            <c:dLbl>
              <c:idx val="4"/>
              <c:layout>
                <c:manualLayout>
                  <c:x val="-2.0918966343130067E-2"/>
                  <c:y val="2.0348601165279503E-2"/>
                </c:manualLayout>
              </c:layout>
              <c:tx>
                <c:strRef>
                  <c:f>ER19982014DR19982014!$A$84</c:f>
                  <c:strCache>
                    <c:ptCount val="1"/>
                    <c:pt idx="0">
                      <c:v>Uzbekistan</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{0C59A1EA-81C1-4F37-B596-AE6EB918E0EE}</c15:txfldGUID>
                      <c15:f>ER19982014DR19982014!$A$84</c15:f>
                      <c15:dlblFieldTableCache>
                        <c:ptCount val="1"/>
                        <c:pt idx="0">
                          <c:v>Uzbekistan</c:v>
                        </c:pt>
                      </c15:dlblFieldTableCache>
                    </c15:dlblFTEntry>
                  </c15:dlblFieldTable>
                  <c15:showDataLabelsRange val="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ER19982014DR19982014!$D$80:$D$84</c:f>
              <c:numCache>
                <c:formatCode>0.00</c:formatCode>
                <c:ptCount val="5"/>
                <c:pt idx="0">
                  <c:v>1.2599999999999998</c:v>
                </c:pt>
                <c:pt idx="1">
                  <c:v>1.7133333333333334</c:v>
                </c:pt>
                <c:pt idx="2">
                  <c:v>1.4066666666666667</c:v>
                </c:pt>
                <c:pt idx="3">
                  <c:v>1.0466666666666669</c:v>
                </c:pt>
                <c:pt idx="4">
                  <c:v>1.0466666666666669</c:v>
                </c:pt>
              </c:numCache>
            </c:numRef>
          </c:xVal>
          <c:yVal>
            <c:numRef>
              <c:f>ER19982014DR19982014!$E$80:$E$84</c:f>
              <c:numCache>
                <c:formatCode>0.00</c:formatCode>
                <c:ptCount val="5"/>
                <c:pt idx="0">
                  <c:v>2.82</c:v>
                </c:pt>
                <c:pt idx="1">
                  <c:v>3</c:v>
                </c:pt>
                <c:pt idx="2">
                  <c:v>2.5299999999999998</c:v>
                </c:pt>
                <c:pt idx="3">
                  <c:v>1.53</c:v>
                </c:pt>
                <c:pt idx="4">
                  <c:v>2</c:v>
                </c:pt>
              </c:numCache>
            </c:numRef>
          </c:yVal>
          <c:smooth val="0"/>
        </c:ser>
        <c:ser>
          <c:idx val="4"/>
          <c:order val="4"/>
          <c:tx>
            <c:strRef>
              <c:f>ER19982014DR19982014!$X$43</c:f>
              <c:strCache>
                <c:ptCount val="1"/>
                <c:pt idx="0">
                  <c:v>Average X</c:v>
                </c:pt>
              </c:strCache>
            </c:strRef>
          </c:tx>
          <c:spPr>
            <a:ln w="28575">
              <a:solidFill>
                <a:schemeClr val="tx1"/>
              </a:solidFill>
            </a:ln>
          </c:spPr>
          <c:marker>
            <c:symbol val="none"/>
          </c:marker>
          <c:xVal>
            <c:numRef>
              <c:f>ER19982014DR19982014!$Y$43:$Y$44</c:f>
              <c:numCache>
                <c:formatCode>General</c:formatCode>
                <c:ptCount val="2"/>
                <c:pt idx="0">
                  <c:v>3.46</c:v>
                </c:pt>
                <c:pt idx="1">
                  <c:v>3.46</c:v>
                </c:pt>
              </c:numCache>
            </c:numRef>
          </c:xVal>
          <c:yVal>
            <c:numRef>
              <c:f>ER19982014DR19982014!$Z$43:$Z$44</c:f>
              <c:numCache>
                <c:formatCode>General</c:formatCode>
                <c:ptCount val="2"/>
                <c:pt idx="0">
                  <c:v>1</c:v>
                </c:pt>
                <c:pt idx="1">
                  <c:v>5</c:v>
                </c:pt>
              </c:numCache>
            </c:numRef>
          </c:yVal>
          <c:smooth val="0"/>
        </c:ser>
        <c:ser>
          <c:idx val="5"/>
          <c:order val="5"/>
          <c:tx>
            <c:strRef>
              <c:f>ER19982014DR19982014!$X$45</c:f>
              <c:strCache>
                <c:ptCount val="1"/>
                <c:pt idx="0">
                  <c:v>Average Y</c:v>
                </c:pt>
              </c:strCache>
            </c:strRef>
          </c:tx>
          <c:spPr>
            <a:ln w="28575">
              <a:solidFill>
                <a:schemeClr val="tx1"/>
              </a:solidFill>
            </a:ln>
          </c:spPr>
          <c:marker>
            <c:symbol val="none"/>
          </c:marker>
          <c:xVal>
            <c:numRef>
              <c:f>ER19982014DR19982014!$Y$45:$Y$46</c:f>
              <c:numCache>
                <c:formatCode>General</c:formatCode>
                <c:ptCount val="2"/>
                <c:pt idx="0">
                  <c:v>1</c:v>
                </c:pt>
                <c:pt idx="1">
                  <c:v>5</c:v>
                </c:pt>
              </c:numCache>
            </c:numRef>
          </c:xVal>
          <c:yVal>
            <c:numRef>
              <c:f>ER19982014DR19982014!$Z$45:$Z$46</c:f>
              <c:numCache>
                <c:formatCode>General</c:formatCode>
                <c:ptCount val="2"/>
                <c:pt idx="0">
                  <c:v>3.59</c:v>
                </c:pt>
                <c:pt idx="1">
                  <c:v>3.59</c:v>
                </c:pt>
              </c:numCache>
            </c:numRef>
          </c:yVal>
          <c:smooth val="0"/>
        </c:ser>
        <c:dLbls>
          <c:showLegendKey val="0"/>
          <c:showVal val="0"/>
          <c:showCatName val="0"/>
          <c:showSerName val="0"/>
          <c:showPercent val="0"/>
          <c:showBubbleSize val="0"/>
        </c:dLbls>
        <c:axId val="444394320"/>
        <c:axId val="444394712"/>
      </c:scatterChart>
      <c:valAx>
        <c:axId val="444394320"/>
        <c:scaling>
          <c:orientation val="minMax"/>
          <c:max val="5"/>
          <c:min val="1"/>
        </c:scaling>
        <c:delete val="0"/>
        <c:axPos val="b"/>
        <c:title>
          <c:tx>
            <c:rich>
              <a:bodyPr/>
              <a:lstStyle/>
              <a:p>
                <a:pPr>
                  <a:defRPr/>
                </a:pPr>
                <a:r>
                  <a:rPr lang="en-US"/>
                  <a:t>Democratic</a:t>
                </a:r>
                <a:r>
                  <a:rPr lang="en-US" baseline="0"/>
                  <a:t> Reforms</a:t>
                </a:r>
                <a:endParaRPr lang="en-US"/>
              </a:p>
            </c:rich>
          </c:tx>
          <c:overlay val="0"/>
        </c:title>
        <c:numFmt formatCode="General" sourceLinked="0"/>
        <c:majorTickMark val="out"/>
        <c:minorTickMark val="out"/>
        <c:tickLblPos val="nextTo"/>
        <c:spPr>
          <a:ln>
            <a:solidFill>
              <a:schemeClr val="tx1"/>
            </a:solidFill>
          </a:ln>
        </c:spPr>
        <c:txPr>
          <a:bodyPr/>
          <a:lstStyle/>
          <a:p>
            <a:pPr>
              <a:defRPr b="1"/>
            </a:pPr>
            <a:endParaRPr lang="en-US"/>
          </a:p>
        </c:txPr>
        <c:crossAx val="444394712"/>
        <c:crosses val="autoZero"/>
        <c:crossBetween val="midCat"/>
        <c:majorUnit val="1"/>
        <c:minorUnit val="0.5"/>
      </c:valAx>
      <c:valAx>
        <c:axId val="444394712"/>
        <c:scaling>
          <c:orientation val="minMax"/>
          <c:max val="5"/>
          <c:min val="1"/>
        </c:scaling>
        <c:delete val="0"/>
        <c:axPos val="l"/>
        <c:title>
          <c:tx>
            <c:rich>
              <a:bodyPr rot="-5400000" vert="horz"/>
              <a:lstStyle/>
              <a:p>
                <a:pPr>
                  <a:defRPr/>
                </a:pPr>
                <a:r>
                  <a:rPr lang="en-US"/>
                  <a:t>Economic Reforms</a:t>
                </a:r>
              </a:p>
            </c:rich>
          </c:tx>
          <c:overlay val="0"/>
        </c:title>
        <c:numFmt formatCode="0" sourceLinked="0"/>
        <c:majorTickMark val="out"/>
        <c:minorTickMark val="out"/>
        <c:tickLblPos val="nextTo"/>
        <c:spPr>
          <a:ln>
            <a:solidFill>
              <a:schemeClr val="tx1"/>
            </a:solidFill>
          </a:ln>
        </c:spPr>
        <c:txPr>
          <a:bodyPr/>
          <a:lstStyle/>
          <a:p>
            <a:pPr>
              <a:defRPr b="1"/>
            </a:pPr>
            <a:endParaRPr lang="en-US"/>
          </a:p>
        </c:txPr>
        <c:crossAx val="444394320"/>
        <c:crosses val="autoZero"/>
        <c:crossBetween val="midCat"/>
        <c:majorUnit val="1"/>
        <c:minorUnit val="0.5"/>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a:t>Government Effectiveness in the Balkans, 1996-2014</a:t>
            </a:r>
          </a:p>
        </c:rich>
      </c:tx>
      <c:layout>
        <c:manualLayout>
          <c:xMode val="edge"/>
          <c:yMode val="edge"/>
          <c:x val="0.23785475829653266"/>
          <c:y val="1.4525708324920924E-2"/>
        </c:manualLayout>
      </c:layout>
      <c:overlay val="0"/>
    </c:title>
    <c:autoTitleDeleted val="0"/>
    <c:plotArea>
      <c:layout>
        <c:manualLayout>
          <c:layoutTarget val="inner"/>
          <c:xMode val="edge"/>
          <c:yMode val="edge"/>
          <c:x val="4.9421353090359089E-2"/>
          <c:y val="8.8787435224443101E-2"/>
          <c:w val="0.92761759617807926"/>
          <c:h val="0.83552779460259774"/>
        </c:manualLayout>
      </c:layout>
      <c:lineChart>
        <c:grouping val="standard"/>
        <c:varyColors val="0"/>
        <c:ser>
          <c:idx val="18"/>
          <c:order val="0"/>
          <c:tx>
            <c:strRef>
              <c:f>'WGI Time Series'!$B$96</c:f>
              <c:strCache>
                <c:ptCount val="1"/>
                <c:pt idx="0">
                  <c:v>Montenegro</c:v>
                </c:pt>
              </c:strCache>
            </c:strRef>
          </c:tx>
          <c:spPr>
            <a:ln w="25400">
              <a:solidFill>
                <a:schemeClr val="accent4"/>
              </a:solidFill>
            </a:ln>
          </c:spPr>
          <c:marker>
            <c:symbol val="none"/>
          </c:marker>
          <c:dPt>
            <c:idx val="9"/>
            <c:bubble3D val="0"/>
            <c:spPr>
              <a:ln w="25400">
                <a:noFill/>
              </a:ln>
            </c:spPr>
          </c:dPt>
          <c:dPt>
            <c:idx val="10"/>
            <c:bubble3D val="0"/>
          </c:dPt>
          <c:dLbls>
            <c:dLbl>
              <c:idx val="16"/>
              <c:layout>
                <c:manualLayout>
                  <c:x val="2.9577580967612604E-2"/>
                  <c:y val="-5.8770778652668415E-2"/>
                </c:manualLayout>
              </c:layout>
              <c:spPr/>
              <c:txPr>
                <a:bodyPr/>
                <a:lstStyle/>
                <a:p>
                  <a:pPr>
                    <a:defRPr sz="1000">
                      <a:solidFill>
                        <a:schemeClr val="accent4">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Series'!$C$96:$U$96</c:f>
              <c:numCache>
                <c:formatCode>0.00</c:formatCode>
                <c:ptCount val="19"/>
                <c:pt idx="0">
                  <c:v>0</c:v>
                </c:pt>
                <c:pt idx="1">
                  <c:v>0</c:v>
                </c:pt>
                <c:pt idx="2">
                  <c:v>0</c:v>
                </c:pt>
                <c:pt idx="3">
                  <c:v>0</c:v>
                </c:pt>
                <c:pt idx="4">
                  <c:v>0</c:v>
                </c:pt>
                <c:pt idx="5">
                  <c:v>0</c:v>
                </c:pt>
                <c:pt idx="6">
                  <c:v>0</c:v>
                </c:pt>
                <c:pt idx="7">
                  <c:v>0</c:v>
                </c:pt>
                <c:pt idx="8">
                  <c:v>0</c:v>
                </c:pt>
                <c:pt idx="9">
                  <c:v>3.1974812162353587</c:v>
                </c:pt>
                <c:pt idx="10">
                  <c:v>2.6052816035476574</c:v>
                </c:pt>
                <c:pt idx="11">
                  <c:v>2.5554255613162344</c:v>
                </c:pt>
                <c:pt idx="12">
                  <c:v>2.7439735013349775</c:v>
                </c:pt>
                <c:pt idx="13">
                  <c:v>2.7619191582427516</c:v>
                </c:pt>
                <c:pt idx="14">
                  <c:v>2.8729136618763951</c:v>
                </c:pt>
                <c:pt idx="15">
                  <c:v>2.8888532539746752</c:v>
                </c:pt>
                <c:pt idx="16">
                  <c:v>2.9195111719348827</c:v>
                </c:pt>
                <c:pt idx="17">
                  <c:v>2.9541283378548302</c:v>
                </c:pt>
                <c:pt idx="18">
                  <c:v>3.0966275849502503</c:v>
                </c:pt>
              </c:numCache>
            </c:numRef>
          </c:val>
          <c:smooth val="0"/>
        </c:ser>
        <c:ser>
          <c:idx val="16"/>
          <c:order val="1"/>
          <c:tx>
            <c:strRef>
              <c:f>'WGI Time Series'!$B$94</c:f>
              <c:strCache>
                <c:ptCount val="1"/>
                <c:pt idx="0">
                  <c:v>Macedonia, FYR</c:v>
                </c:pt>
              </c:strCache>
            </c:strRef>
          </c:tx>
          <c:spPr>
            <a:ln w="25400">
              <a:solidFill>
                <a:schemeClr val="accent6"/>
              </a:solidFill>
            </a:ln>
          </c:spPr>
          <c:marker>
            <c:symbol val="none"/>
          </c:marker>
          <c:dLbls>
            <c:dLbl>
              <c:idx val="15"/>
              <c:layout>
                <c:manualLayout>
                  <c:x val="1.0574765570905338E-2"/>
                  <c:y val="-3.0972979339121073E-2"/>
                </c:manualLayout>
              </c:layout>
              <c:tx>
                <c:rich>
                  <a:bodyPr/>
                  <a:lstStyle/>
                  <a:p>
                    <a:pPr>
                      <a:defRPr sz="1000">
                        <a:solidFill>
                          <a:schemeClr val="accent6">
                            <a:lumMod val="75000"/>
                          </a:schemeClr>
                        </a:solidFill>
                      </a:defRPr>
                    </a:pPr>
                    <a:r>
                      <a:rPr lang="en-US" sz="1000">
                        <a:solidFill>
                          <a:schemeClr val="accent6">
                            <a:lumMod val="75000"/>
                          </a:schemeClr>
                        </a:solidFill>
                      </a:rPr>
                      <a:t>Macedonia</a:t>
                    </a:r>
                    <a:endParaRPr lang="en-US">
                      <a:solidFill>
                        <a:schemeClr val="accent6">
                          <a:lumMod val="75000"/>
                        </a:schemeClr>
                      </a:solidFill>
                    </a:endParaRPr>
                  </a:p>
                </c:rich>
              </c:tx>
              <c:sp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Series'!$C$94:$U$94</c:f>
              <c:numCache>
                <c:formatCode>0.00</c:formatCode>
                <c:ptCount val="19"/>
                <c:pt idx="0">
                  <c:v>2.0118026024294564</c:v>
                </c:pt>
                <c:pt idx="1">
                  <c:v>2.0145713193486374</c:v>
                </c:pt>
                <c:pt idx="2">
                  <c:v>2.017340036267818</c:v>
                </c:pt>
                <c:pt idx="3">
                  <c:v>1.9197929878282736</c:v>
                </c:pt>
                <c:pt idx="4">
                  <c:v>1.8222459393887289</c:v>
                </c:pt>
                <c:pt idx="5">
                  <c:v>1.9941378897504687</c:v>
                </c:pt>
                <c:pt idx="6">
                  <c:v>2.1660298401122082</c:v>
                </c:pt>
                <c:pt idx="7">
                  <c:v>2.3680937889382796</c:v>
                </c:pt>
                <c:pt idx="8">
                  <c:v>2.6049576991069427</c:v>
                </c:pt>
                <c:pt idx="9">
                  <c:v>2.4241840491313882</c:v>
                </c:pt>
                <c:pt idx="10">
                  <c:v>2.638303716932179</c:v>
                </c:pt>
                <c:pt idx="11">
                  <c:v>2.5257292043690454</c:v>
                </c:pt>
                <c:pt idx="12">
                  <c:v>2.7372333577244881</c:v>
                </c:pt>
                <c:pt idx="13">
                  <c:v>2.6553093463705331</c:v>
                </c:pt>
                <c:pt idx="14">
                  <c:v>2.5781521022220444</c:v>
                </c:pt>
                <c:pt idx="15">
                  <c:v>2.635870277553324</c:v>
                </c:pt>
                <c:pt idx="16">
                  <c:v>2.676268227532999</c:v>
                </c:pt>
                <c:pt idx="17">
                  <c:v>2.69092535229536</c:v>
                </c:pt>
                <c:pt idx="18">
                  <c:v>2.9461313702409511</c:v>
                </c:pt>
              </c:numCache>
            </c:numRef>
          </c:val>
          <c:smooth val="0"/>
        </c:ser>
        <c:ser>
          <c:idx val="0"/>
          <c:order val="2"/>
          <c:tx>
            <c:strRef>
              <c:f>'WGI Time Series'!$B$78</c:f>
              <c:strCache>
                <c:ptCount val="1"/>
                <c:pt idx="0">
                  <c:v>Albania</c:v>
                </c:pt>
              </c:strCache>
            </c:strRef>
          </c:tx>
          <c:spPr>
            <a:ln w="25400">
              <a:solidFill>
                <a:schemeClr val="accent5"/>
              </a:solidFill>
            </a:ln>
          </c:spPr>
          <c:marker>
            <c:symbol val="none"/>
          </c:marker>
          <c:dLbls>
            <c:dLbl>
              <c:idx val="15"/>
              <c:layout>
                <c:manualLayout>
                  <c:x val="0.12283125064104268"/>
                  <c:y val="-5.3937849115014466E-2"/>
                </c:manualLayout>
              </c:layout>
              <c:spPr/>
              <c:txPr>
                <a:bodyPr/>
                <a:lstStyle/>
                <a:p>
                  <a:pPr>
                    <a:defRPr sz="1000">
                      <a:solidFill>
                        <a:schemeClr val="accent5">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Series'!$C$78:$U$78</c:f>
              <c:numCache>
                <c:formatCode>0.00</c:formatCode>
                <c:ptCount val="19"/>
                <c:pt idx="0">
                  <c:v>1.7988269409847042</c:v>
                </c:pt>
                <c:pt idx="1">
                  <c:v>1.8654674161898965</c:v>
                </c:pt>
                <c:pt idx="2">
                  <c:v>1.9321078913950887</c:v>
                </c:pt>
                <c:pt idx="3">
                  <c:v>1.8510029519144846</c:v>
                </c:pt>
                <c:pt idx="4">
                  <c:v>1.7698980124338803</c:v>
                </c:pt>
                <c:pt idx="5">
                  <c:v>1.9244502317254235</c:v>
                </c:pt>
                <c:pt idx="6">
                  <c:v>2.0790024510169669</c:v>
                </c:pt>
                <c:pt idx="7">
                  <c:v>2.0330951992385371</c:v>
                </c:pt>
                <c:pt idx="8">
                  <c:v>2.2300350954285459</c:v>
                </c:pt>
                <c:pt idx="9">
                  <c:v>2.0090085002492639</c:v>
                </c:pt>
                <c:pt idx="10">
                  <c:v>2.2148997349692578</c:v>
                </c:pt>
                <c:pt idx="11">
                  <c:v>2.3095121826057836</c:v>
                </c:pt>
                <c:pt idx="12">
                  <c:v>2.3464333392309484</c:v>
                </c:pt>
                <c:pt idx="13">
                  <c:v>2.476783853888211</c:v>
                </c:pt>
                <c:pt idx="14">
                  <c:v>2.4377075352804503</c:v>
                </c:pt>
                <c:pt idx="15">
                  <c:v>2.5219392064433839</c:v>
                </c:pt>
                <c:pt idx="16">
                  <c:v>2.4269849015648624</c:v>
                </c:pt>
                <c:pt idx="17">
                  <c:v>2.363298954772111</c:v>
                </c:pt>
                <c:pt idx="18">
                  <c:v>2.6796086514089783</c:v>
                </c:pt>
              </c:numCache>
            </c:numRef>
          </c:val>
          <c:smooth val="0"/>
        </c:ser>
        <c:ser>
          <c:idx val="12"/>
          <c:order val="3"/>
          <c:tx>
            <c:strRef>
              <c:f>'WGI Time Series'!$B$90</c:f>
              <c:strCache>
                <c:ptCount val="1"/>
                <c:pt idx="0">
                  <c:v>Kosovo</c:v>
                </c:pt>
              </c:strCache>
            </c:strRef>
          </c:tx>
          <c:spPr>
            <a:ln w="25400">
              <a:solidFill>
                <a:schemeClr val="accent3"/>
              </a:solidFill>
            </a:ln>
          </c:spPr>
          <c:marker>
            <c:symbol val="none"/>
          </c:marker>
          <c:dPt>
            <c:idx val="10"/>
            <c:bubble3D val="0"/>
            <c:spPr>
              <a:ln w="25400">
                <a:noFill/>
              </a:ln>
            </c:spPr>
          </c:dPt>
          <c:dPt>
            <c:idx val="12"/>
            <c:bubble3D val="0"/>
          </c:dPt>
          <c:dLbls>
            <c:dLbl>
              <c:idx val="17"/>
              <c:layout>
                <c:manualLayout>
                  <c:x val="2.5126363131982517E-2"/>
                  <c:y val="-4.0167406958745544E-2"/>
                </c:manualLayout>
              </c:layout>
              <c:spPr/>
              <c:txPr>
                <a:bodyPr/>
                <a:lstStyle/>
                <a:p>
                  <a:pPr>
                    <a:defRPr sz="1000">
                      <a:solidFill>
                        <a:schemeClr val="accent3">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Series'!$C$90:$U$90</c:f>
              <c:numCache>
                <c:formatCode>0.00</c:formatCode>
                <c:ptCount val="19"/>
                <c:pt idx="0">
                  <c:v>0</c:v>
                </c:pt>
                <c:pt idx="1">
                  <c:v>0</c:v>
                </c:pt>
                <c:pt idx="2">
                  <c:v>0</c:v>
                </c:pt>
                <c:pt idx="3">
                  <c:v>0</c:v>
                </c:pt>
                <c:pt idx="4">
                  <c:v>0</c:v>
                </c:pt>
                <c:pt idx="5">
                  <c:v>0</c:v>
                </c:pt>
                <c:pt idx="6">
                  <c:v>0</c:v>
                </c:pt>
                <c:pt idx="7">
                  <c:v>0</c:v>
                </c:pt>
                <c:pt idx="8">
                  <c:v>0</c:v>
                </c:pt>
                <c:pt idx="9">
                  <c:v>0</c:v>
                </c:pt>
                <c:pt idx="10">
                  <c:v>2.3216646133210044</c:v>
                </c:pt>
                <c:pt idx="11">
                  <c:v>2.5059468510621388</c:v>
                </c:pt>
                <c:pt idx="12">
                  <c:v>2.1636195688234068</c:v>
                </c:pt>
                <c:pt idx="13">
                  <c:v>2.2558979727653705</c:v>
                </c:pt>
                <c:pt idx="14">
                  <c:v>2.0280447889933297</c:v>
                </c:pt>
                <c:pt idx="15">
                  <c:v>2.1659525353498914</c:v>
                </c:pt>
                <c:pt idx="16">
                  <c:v>2.2978705449926142</c:v>
                </c:pt>
                <c:pt idx="17">
                  <c:v>2.2666268899614068</c:v>
                </c:pt>
                <c:pt idx="18">
                  <c:v>2.3774187970741298</c:v>
                </c:pt>
              </c:numCache>
            </c:numRef>
          </c:val>
          <c:smooth val="0"/>
        </c:ser>
        <c:ser>
          <c:idx val="4"/>
          <c:order val="4"/>
          <c:tx>
            <c:strRef>
              <c:f>'WGI Time Series'!$B$82</c:f>
              <c:strCache>
                <c:ptCount val="1"/>
                <c:pt idx="0">
                  <c:v>Bosnia and Herzegovina</c:v>
                </c:pt>
              </c:strCache>
            </c:strRef>
          </c:tx>
          <c:spPr>
            <a:ln w="25400">
              <a:solidFill>
                <a:schemeClr val="accent1"/>
              </a:solidFill>
            </a:ln>
          </c:spPr>
          <c:marker>
            <c:symbol val="none"/>
          </c:marker>
          <c:dLbls>
            <c:dLbl>
              <c:idx val="15"/>
              <c:layout>
                <c:manualLayout>
                  <c:x val="0.11114627615668059"/>
                  <c:y val="-3.9196783094420887E-2"/>
                </c:manualLayout>
              </c:layout>
              <c:tx>
                <c:rich>
                  <a:bodyPr/>
                  <a:lstStyle/>
                  <a:p>
                    <a:r>
                      <a:rPr lang="en-US" sz="1000">
                        <a:solidFill>
                          <a:schemeClr val="accent1">
                            <a:lumMod val="75000"/>
                          </a:schemeClr>
                        </a:solidFill>
                      </a:rPr>
                      <a:t>Bosnia &amp; </a:t>
                    </a:r>
                  </a:p>
                  <a:p>
                    <a:r>
                      <a:rPr lang="en-US" sz="1000">
                        <a:solidFill>
                          <a:schemeClr val="accent1">
                            <a:lumMod val="75000"/>
                          </a:schemeClr>
                        </a:solidFill>
                      </a:rPr>
                      <a:t>Herz.</a:t>
                    </a:r>
                    <a:endParaRPr lang="en-US">
                      <a:solidFill>
                        <a:srgbClr val="0070C0"/>
                      </a:solidFill>
                    </a:endParaRPr>
                  </a:p>
                </c:rich>
              </c:tx>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solidFill>
                      <a:schemeClr val="accent1">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Series'!$C$82:$U$82</c:f>
              <c:numCache>
                <c:formatCode>0.00</c:formatCode>
                <c:ptCount val="19"/>
                <c:pt idx="0">
                  <c:v>1.2523553034018389</c:v>
                </c:pt>
                <c:pt idx="1">
                  <c:v>1.3570365796368957</c:v>
                </c:pt>
                <c:pt idx="2">
                  <c:v>1.4617178558719526</c:v>
                </c:pt>
                <c:pt idx="3">
                  <c:v>1.5962192018078269</c:v>
                </c:pt>
                <c:pt idx="4">
                  <c:v>1.7307205477437013</c:v>
                </c:pt>
                <c:pt idx="5">
                  <c:v>1.6629278258466824</c:v>
                </c:pt>
                <c:pt idx="6">
                  <c:v>1.5951351039496635</c:v>
                </c:pt>
                <c:pt idx="7">
                  <c:v>1.8320970005077197</c:v>
                </c:pt>
                <c:pt idx="8">
                  <c:v>2.0820848033745292</c:v>
                </c:pt>
                <c:pt idx="9">
                  <c:v>1.9005577820460124</c:v>
                </c:pt>
                <c:pt idx="10">
                  <c:v>2.043081337234367</c:v>
                </c:pt>
                <c:pt idx="11">
                  <c:v>1.7881401410604738</c:v>
                </c:pt>
                <c:pt idx="12">
                  <c:v>2.0511825029068818</c:v>
                </c:pt>
                <c:pt idx="13">
                  <c:v>1.9248100058630977</c:v>
                </c:pt>
                <c:pt idx="14">
                  <c:v>1.8899328115693941</c:v>
                </c:pt>
                <c:pt idx="15">
                  <c:v>1.8457698539634406</c:v>
                </c:pt>
                <c:pt idx="16">
                  <c:v>2.200792172383315</c:v>
                </c:pt>
                <c:pt idx="17">
                  <c:v>2.2197124860311046</c:v>
                </c:pt>
                <c:pt idx="18">
                  <c:v>2.2029788235793584</c:v>
                </c:pt>
              </c:numCache>
            </c:numRef>
          </c:val>
          <c:smooth val="0"/>
        </c:ser>
        <c:dLbls>
          <c:showLegendKey val="0"/>
          <c:showVal val="0"/>
          <c:showCatName val="0"/>
          <c:showSerName val="0"/>
          <c:showPercent val="0"/>
          <c:showBubbleSize val="0"/>
        </c:dLbls>
        <c:smooth val="0"/>
        <c:axId val="445751568"/>
        <c:axId val="445751960"/>
      </c:lineChart>
      <c:catAx>
        <c:axId val="445751568"/>
        <c:scaling>
          <c:orientation val="minMax"/>
        </c:scaling>
        <c:delete val="0"/>
        <c:axPos val="b"/>
        <c:numFmt formatCode="General" sourceLinked="1"/>
        <c:majorTickMark val="out"/>
        <c:minorTickMark val="none"/>
        <c:tickLblPos val="nextTo"/>
        <c:spPr>
          <a:ln>
            <a:solidFill>
              <a:schemeClr val="tx1"/>
            </a:solidFill>
          </a:ln>
        </c:spPr>
        <c:txPr>
          <a:bodyPr/>
          <a:lstStyle/>
          <a:p>
            <a:pPr>
              <a:defRPr sz="1000" b="1"/>
            </a:pPr>
            <a:endParaRPr lang="en-US"/>
          </a:p>
        </c:txPr>
        <c:crossAx val="445751960"/>
        <c:crosses val="autoZero"/>
        <c:auto val="1"/>
        <c:lblAlgn val="ctr"/>
        <c:lblOffset val="100"/>
        <c:noMultiLvlLbl val="0"/>
      </c:catAx>
      <c:valAx>
        <c:axId val="445751960"/>
        <c:scaling>
          <c:orientation val="minMax"/>
          <c:max val="5"/>
          <c:min val="1"/>
        </c:scaling>
        <c:delete val="0"/>
        <c:axPos val="l"/>
        <c:majorGridlines>
          <c:spPr>
            <a:ln>
              <a:solidFill>
                <a:schemeClr val="bg1">
                  <a:lumMod val="50000"/>
                  <a:alpha val="35000"/>
                </a:schemeClr>
              </a:solidFill>
            </a:ln>
          </c:spPr>
        </c:majorGridlines>
        <c:title>
          <c:tx>
            <c:rich>
              <a:bodyPr rot="-5400000" vert="horz"/>
              <a:lstStyle/>
              <a:p>
                <a:pPr>
                  <a:defRPr sz="1000"/>
                </a:pPr>
                <a:r>
                  <a:rPr lang="en-US" sz="1000" dirty="0"/>
                  <a:t>1 to 5 </a:t>
                </a:r>
                <a:r>
                  <a:rPr lang="en-US" sz="1000" dirty="0" smtClean="0"/>
                  <a:t>Score, with 5 the most advanced</a:t>
                </a:r>
                <a:endParaRPr lang="en-US" sz="1000" dirty="0"/>
              </a:p>
            </c:rich>
          </c:tx>
          <c:layout>
            <c:manualLayout>
              <c:xMode val="edge"/>
              <c:yMode val="edge"/>
              <c:x val="7.8894156087631895E-3"/>
              <c:y val="0.33245676021266574"/>
            </c:manualLayout>
          </c:layout>
          <c:overlay val="0"/>
        </c:title>
        <c:numFmt formatCode="0" sourceLinked="0"/>
        <c:majorTickMark val="out"/>
        <c:minorTickMark val="none"/>
        <c:tickLblPos val="nextTo"/>
        <c:spPr>
          <a:ln>
            <a:solidFill>
              <a:schemeClr val="tx1"/>
            </a:solidFill>
          </a:ln>
        </c:spPr>
        <c:txPr>
          <a:bodyPr/>
          <a:lstStyle/>
          <a:p>
            <a:pPr>
              <a:defRPr b="1"/>
            </a:pPr>
            <a:endParaRPr lang="en-US"/>
          </a:p>
        </c:txPr>
        <c:crossAx val="445751568"/>
        <c:crosses val="autoZero"/>
        <c:crossBetween val="between"/>
        <c:majorUnit val="1"/>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a:t>Control of Corruption in the Balkans,</a:t>
            </a:r>
            <a:r>
              <a:rPr lang="en-US" sz="1800" baseline="0"/>
              <a:t> 1996-2014</a:t>
            </a:r>
            <a:endParaRPr lang="en-US" sz="1800"/>
          </a:p>
        </c:rich>
      </c:tx>
      <c:layout>
        <c:manualLayout>
          <c:xMode val="edge"/>
          <c:yMode val="edge"/>
          <c:x val="0.25565342278643743"/>
          <c:y val="6.0865468739484492E-3"/>
        </c:manualLayout>
      </c:layout>
      <c:overlay val="0"/>
    </c:title>
    <c:autoTitleDeleted val="0"/>
    <c:plotArea>
      <c:layout>
        <c:manualLayout>
          <c:layoutTarget val="inner"/>
          <c:xMode val="edge"/>
          <c:yMode val="edge"/>
          <c:x val="6.4481448747477993E-2"/>
          <c:y val="7.8103674540682413E-2"/>
          <c:w val="0.90528103629903389"/>
          <c:h val="0.85262181169661488"/>
        </c:manualLayout>
      </c:layout>
      <c:lineChart>
        <c:grouping val="standard"/>
        <c:varyColors val="0"/>
        <c:ser>
          <c:idx val="16"/>
          <c:order val="0"/>
          <c:tx>
            <c:strRef>
              <c:f>'WGI Time Series'!$B$127</c:f>
              <c:strCache>
                <c:ptCount val="1"/>
                <c:pt idx="0">
                  <c:v>Macedonia, FYR</c:v>
                </c:pt>
              </c:strCache>
            </c:strRef>
          </c:tx>
          <c:spPr>
            <a:ln w="25400">
              <a:solidFill>
                <a:schemeClr val="accent6"/>
              </a:solidFill>
            </a:ln>
          </c:spPr>
          <c:marker>
            <c:symbol val="none"/>
          </c:marker>
          <c:dLbls>
            <c:dLbl>
              <c:idx val="15"/>
              <c:layout>
                <c:manualLayout>
                  <c:x val="9.7253661915316411E-2"/>
                  <c:y val="-5.5232182515647085E-2"/>
                </c:manualLayout>
              </c:layout>
              <c:tx>
                <c:rich>
                  <a:bodyPr/>
                  <a:lstStyle/>
                  <a:p>
                    <a:pPr>
                      <a:defRPr sz="1000">
                        <a:solidFill>
                          <a:schemeClr val="accent6">
                            <a:lumMod val="75000"/>
                          </a:schemeClr>
                        </a:solidFill>
                      </a:defRPr>
                    </a:pPr>
                    <a:r>
                      <a:rPr lang="en-US" sz="1000">
                        <a:solidFill>
                          <a:schemeClr val="accent6">
                            <a:lumMod val="75000"/>
                          </a:schemeClr>
                        </a:solidFill>
                      </a:rPr>
                      <a:t>Macedonia</a:t>
                    </a:r>
                    <a:endParaRPr lang="en-US">
                      <a:solidFill>
                        <a:schemeClr val="accent6">
                          <a:lumMod val="75000"/>
                        </a:schemeClr>
                      </a:solidFill>
                    </a:endParaRPr>
                  </a:p>
                </c:rich>
              </c:tx>
              <c:sp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Series'!$C$127:$U$127</c:f>
              <c:numCache>
                <c:formatCode>0.00</c:formatCode>
                <c:ptCount val="19"/>
                <c:pt idx="0">
                  <c:v>1.4196180907374993</c:v>
                </c:pt>
                <c:pt idx="1">
                  <c:v>1.5948251216047304</c:v>
                </c:pt>
                <c:pt idx="2">
                  <c:v>1.7700321524719618</c:v>
                </c:pt>
                <c:pt idx="3">
                  <c:v>1.7732796330067289</c:v>
                </c:pt>
                <c:pt idx="4">
                  <c:v>1.7765271135414957</c:v>
                </c:pt>
                <c:pt idx="5">
                  <c:v>1.6476879030503881</c:v>
                </c:pt>
                <c:pt idx="6">
                  <c:v>1.5188486925592806</c:v>
                </c:pt>
                <c:pt idx="7">
                  <c:v>1.7757013820808665</c:v>
                </c:pt>
                <c:pt idx="8">
                  <c:v>1.9788165572236713</c:v>
                </c:pt>
                <c:pt idx="9">
                  <c:v>2.0377009256873828</c:v>
                </c:pt>
                <c:pt idx="10">
                  <c:v>2.1294399671276594</c:v>
                </c:pt>
                <c:pt idx="11">
                  <c:v>2.1471052103959654</c:v>
                </c:pt>
                <c:pt idx="12">
                  <c:v>2.3677737822379941</c:v>
                </c:pt>
                <c:pt idx="13">
                  <c:v>2.4407259901671603</c:v>
                </c:pt>
                <c:pt idx="14">
                  <c:v>2.4972132784700003</c:v>
                </c:pt>
                <c:pt idx="15">
                  <c:v>2.5156999425563944</c:v>
                </c:pt>
                <c:pt idx="16">
                  <c:v>2.5904227668248074</c:v>
                </c:pt>
                <c:pt idx="17">
                  <c:v>2.5890875364464376</c:v>
                </c:pt>
                <c:pt idx="18">
                  <c:v>2.6745251686503924</c:v>
                </c:pt>
              </c:numCache>
            </c:numRef>
          </c:val>
          <c:smooth val="0"/>
        </c:ser>
        <c:ser>
          <c:idx val="0"/>
          <c:order val="1"/>
          <c:tx>
            <c:strRef>
              <c:f>'WGI Time Series'!$B$111</c:f>
              <c:strCache>
                <c:ptCount val="1"/>
                <c:pt idx="0">
                  <c:v>Albania</c:v>
                </c:pt>
              </c:strCache>
            </c:strRef>
          </c:tx>
          <c:spPr>
            <a:ln w="25400">
              <a:solidFill>
                <a:schemeClr val="accent5"/>
              </a:solidFill>
            </a:ln>
          </c:spPr>
          <c:marker>
            <c:symbol val="none"/>
          </c:marker>
          <c:dLbls>
            <c:dLbl>
              <c:idx val="15"/>
              <c:layout>
                <c:manualLayout>
                  <c:x val="0.11857307293300173"/>
                  <c:y val="-2.6359445453933645E-3"/>
                </c:manualLayout>
              </c:layout>
              <c:spPr/>
              <c:txPr>
                <a:bodyPr/>
                <a:lstStyle/>
                <a:p>
                  <a:pPr>
                    <a:defRPr sz="1000">
                      <a:solidFill>
                        <a:schemeClr val="accent5">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Series'!$C$111:$U$111</c:f>
              <c:numCache>
                <c:formatCode>0.00</c:formatCode>
                <c:ptCount val="19"/>
                <c:pt idx="0">
                  <c:v>1.2692671984157284</c:v>
                </c:pt>
                <c:pt idx="1">
                  <c:v>1.3182071358238534</c:v>
                </c:pt>
                <c:pt idx="2">
                  <c:v>1.3671470732319781</c:v>
                </c:pt>
                <c:pt idx="3">
                  <c:v>1.4765093667943332</c:v>
                </c:pt>
                <c:pt idx="4">
                  <c:v>1.5858716603566883</c:v>
                </c:pt>
                <c:pt idx="5">
                  <c:v>1.5666894603766655</c:v>
                </c:pt>
                <c:pt idx="6">
                  <c:v>1.5475072603966429</c:v>
                </c:pt>
                <c:pt idx="7">
                  <c:v>1.652082563289119</c:v>
                </c:pt>
                <c:pt idx="8">
                  <c:v>1.7674296219537811</c:v>
                </c:pt>
                <c:pt idx="9">
                  <c:v>1.6783207982798725</c:v>
                </c:pt>
                <c:pt idx="10">
                  <c:v>1.6078522197164276</c:v>
                </c:pt>
                <c:pt idx="11">
                  <c:v>1.7822726778141993</c:v>
                </c:pt>
                <c:pt idx="12">
                  <c:v>1.9174033020732733</c:v>
                </c:pt>
                <c:pt idx="13">
                  <c:v>1.9793478903867647</c:v>
                </c:pt>
                <c:pt idx="14">
                  <c:v>1.98493225256101</c:v>
                </c:pt>
                <c:pt idx="15">
                  <c:v>1.7963185391986922</c:v>
                </c:pt>
                <c:pt idx="16">
                  <c:v>1.7057837160260998</c:v>
                </c:pt>
                <c:pt idx="17">
                  <c:v>1.7136786888191651</c:v>
                </c:pt>
                <c:pt idx="18">
                  <c:v>1.908527662527935</c:v>
                </c:pt>
              </c:numCache>
            </c:numRef>
          </c:val>
          <c:smooth val="0"/>
        </c:ser>
        <c:ser>
          <c:idx val="4"/>
          <c:order val="2"/>
          <c:tx>
            <c:strRef>
              <c:f>'WGI Time Series'!$B$115</c:f>
              <c:strCache>
                <c:ptCount val="1"/>
                <c:pt idx="0">
                  <c:v>Bosnia and Herzegovina</c:v>
                </c:pt>
              </c:strCache>
            </c:strRef>
          </c:tx>
          <c:spPr>
            <a:ln w="25400">
              <a:solidFill>
                <a:schemeClr val="accent1"/>
              </a:solidFill>
            </a:ln>
          </c:spPr>
          <c:marker>
            <c:symbol val="none"/>
          </c:marker>
          <c:dLbls>
            <c:dLbl>
              <c:idx val="15"/>
              <c:layout>
                <c:manualLayout>
                  <c:x val="0.11403685811447942"/>
                  <c:y val="-3.9843360926038011E-2"/>
                </c:manualLayout>
              </c:layout>
              <c:tx>
                <c:rich>
                  <a:bodyPr/>
                  <a:lstStyle/>
                  <a:p>
                    <a:r>
                      <a:rPr lang="en-US" sz="1000">
                        <a:solidFill>
                          <a:schemeClr val="accent1">
                            <a:lumMod val="75000"/>
                          </a:schemeClr>
                        </a:solidFill>
                      </a:rPr>
                      <a:t>Bosnia &amp; </a:t>
                    </a:r>
                  </a:p>
                  <a:p>
                    <a:r>
                      <a:rPr lang="en-US" sz="1000">
                        <a:solidFill>
                          <a:schemeClr val="accent1">
                            <a:lumMod val="75000"/>
                          </a:schemeClr>
                        </a:solidFill>
                      </a:rPr>
                      <a:t>Herz.</a:t>
                    </a:r>
                    <a:endParaRPr lang="en-US">
                      <a:solidFill>
                        <a:srgbClr val="0070C0"/>
                      </a:solidFill>
                    </a:endParaRPr>
                  </a:p>
                </c:rich>
              </c:tx>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sz="1000">
                    <a:solidFill>
                      <a:schemeClr val="accent1">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'WGI Time Series'!$C$45:$U$45</c:f>
              <c:numCache>
                <c:formatCode>General</c:formatCod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numCache>
            </c:numRef>
          </c:cat>
          <c:val>
            <c:numRef>
              <c:f>'WGI Time Series'!$C$115:$U$115</c:f>
              <c:numCache>
                <c:formatCode>0.00</c:formatCode>
                <c:ptCount val="19"/>
                <c:pt idx="0">
                  <c:v>2.1502451992613008</c:v>
                </c:pt>
                <c:pt idx="1">
                  <c:v>2.1938931015599561</c:v>
                </c:pt>
                <c:pt idx="2">
                  <c:v>2.2375410038586105</c:v>
                </c:pt>
                <c:pt idx="3">
                  <c:v>2.1121680810554597</c:v>
                </c:pt>
                <c:pt idx="4">
                  <c:v>1.9867951582523085</c:v>
                </c:pt>
                <c:pt idx="5">
                  <c:v>2.0668505350146464</c:v>
                </c:pt>
                <c:pt idx="6">
                  <c:v>2.146905911776984</c:v>
                </c:pt>
                <c:pt idx="7">
                  <c:v>2.2076070523202453</c:v>
                </c:pt>
                <c:pt idx="8">
                  <c:v>2.1925972002626306</c:v>
                </c:pt>
                <c:pt idx="9">
                  <c:v>2.3291033001033004</c:v>
                </c:pt>
                <c:pt idx="10">
                  <c:v>2.2168259854185495</c:v>
                </c:pt>
                <c:pt idx="11">
                  <c:v>2.1166078481409807</c:v>
                </c:pt>
                <c:pt idx="12">
                  <c:v>2.1430386192642654</c:v>
                </c:pt>
                <c:pt idx="13">
                  <c:v>2.1229056349328266</c:v>
                </c:pt>
                <c:pt idx="14">
                  <c:v>2.179609437870544</c:v>
                </c:pt>
                <c:pt idx="15">
                  <c:v>2.201928971289286</c:v>
                </c:pt>
                <c:pt idx="16">
                  <c:v>2.2137746878022004</c:v>
                </c:pt>
                <c:pt idx="17">
                  <c:v>2.2998235571689909</c:v>
                </c:pt>
                <c:pt idx="18">
                  <c:v>2.2305666143649114</c:v>
                </c:pt>
              </c:numCache>
            </c:numRef>
          </c:val>
          <c:smooth val="0"/>
        </c:ser>
        <c:dLbls>
          <c:showLegendKey val="0"/>
          <c:showVal val="0"/>
          <c:showCatName val="0"/>
          <c:showSerName val="0"/>
          <c:showPercent val="0"/>
          <c:showBubbleSize val="0"/>
        </c:dLbls>
        <c:smooth val="0"/>
        <c:axId val="445752744"/>
        <c:axId val="445753136"/>
      </c:lineChart>
      <c:catAx>
        <c:axId val="445752744"/>
        <c:scaling>
          <c:orientation val="minMax"/>
        </c:scaling>
        <c:delete val="0"/>
        <c:axPos val="b"/>
        <c:numFmt formatCode="General" sourceLinked="1"/>
        <c:majorTickMark val="out"/>
        <c:minorTickMark val="none"/>
        <c:tickLblPos val="nextTo"/>
        <c:spPr>
          <a:ln>
            <a:solidFill>
              <a:schemeClr val="tx1"/>
            </a:solidFill>
          </a:ln>
        </c:spPr>
        <c:txPr>
          <a:bodyPr/>
          <a:lstStyle/>
          <a:p>
            <a:pPr>
              <a:defRPr sz="1000" b="1"/>
            </a:pPr>
            <a:endParaRPr lang="en-US"/>
          </a:p>
        </c:txPr>
        <c:crossAx val="445753136"/>
        <c:crosses val="autoZero"/>
        <c:auto val="1"/>
        <c:lblAlgn val="ctr"/>
        <c:lblOffset val="100"/>
        <c:noMultiLvlLbl val="0"/>
      </c:catAx>
      <c:valAx>
        <c:axId val="445753136"/>
        <c:scaling>
          <c:orientation val="minMax"/>
          <c:max val="5"/>
          <c:min val="1"/>
        </c:scaling>
        <c:delete val="0"/>
        <c:axPos val="l"/>
        <c:majorGridlines>
          <c:spPr>
            <a:ln>
              <a:solidFill>
                <a:schemeClr val="bg1">
                  <a:lumMod val="50000"/>
                  <a:alpha val="35000"/>
                </a:schemeClr>
              </a:solidFill>
            </a:ln>
          </c:spPr>
        </c:majorGridlines>
        <c:title>
          <c:tx>
            <c:rich>
              <a:bodyPr rot="-5400000" vert="horz"/>
              <a:lstStyle/>
              <a:p>
                <a:pPr>
                  <a:defRPr sz="1000"/>
                </a:pPr>
                <a:r>
                  <a:rPr lang="en-US" sz="1000" dirty="0"/>
                  <a:t>1 to 5 </a:t>
                </a:r>
                <a:r>
                  <a:rPr lang="en-US" sz="1000" dirty="0" smtClean="0"/>
                  <a:t>Score, with 5 the most advanced</a:t>
                </a:r>
                <a:endParaRPr lang="en-US" sz="1000" dirty="0"/>
              </a:p>
            </c:rich>
          </c:tx>
          <c:layout>
            <c:manualLayout>
              <c:xMode val="edge"/>
              <c:yMode val="edge"/>
              <c:x val="1.2363075151320372E-2"/>
              <c:y val="0.32818325593916148"/>
            </c:manualLayout>
          </c:layout>
          <c:overlay val="0"/>
        </c:title>
        <c:numFmt formatCode="0" sourceLinked="0"/>
        <c:majorTickMark val="out"/>
        <c:minorTickMark val="none"/>
        <c:tickLblPos val="nextTo"/>
        <c:spPr>
          <a:ln>
            <a:solidFill>
              <a:schemeClr val="tx1"/>
            </a:solidFill>
          </a:ln>
        </c:spPr>
        <c:txPr>
          <a:bodyPr/>
          <a:lstStyle/>
          <a:p>
            <a:pPr>
              <a:defRPr b="1"/>
            </a:pPr>
            <a:endParaRPr lang="en-US"/>
          </a:p>
        </c:txPr>
        <c:crossAx val="445752744"/>
        <c:crosses val="autoZero"/>
        <c:crossBetween val="between"/>
        <c:majorUnit val="1"/>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a:pPr>
            <a:r>
              <a:rPr lang="en-US" sz="1600" b="1" dirty="0" smtClean="0"/>
              <a:t>Perceptions of Corruption in 2014</a:t>
            </a:r>
            <a:endParaRPr lang="en-US" sz="1600" b="1" dirty="0"/>
          </a:p>
        </c:rich>
      </c:tx>
      <c:layout>
        <c:manualLayout>
          <c:xMode val="edge"/>
          <c:yMode val="edge"/>
          <c:x val="0.29509425161140573"/>
          <c:y val="2.3957534154384549E-2"/>
        </c:manualLayout>
      </c:layout>
      <c:overlay val="0"/>
    </c:title>
    <c:autoTitleDeleted val="0"/>
    <c:plotArea>
      <c:layout/>
      <c:barChart>
        <c:barDir val="col"/>
        <c:grouping val="clustered"/>
        <c:varyColors val="0"/>
        <c:ser>
          <c:idx val="0"/>
          <c:order val="0"/>
          <c:invertIfNegative val="0"/>
          <c:dPt>
            <c:idx val="0"/>
            <c:invertIfNegative val="0"/>
            <c:bubble3D val="0"/>
            <c:spPr>
              <a:solidFill>
                <a:schemeClr val="accent4"/>
              </a:solidFill>
              <a:ln>
                <a:solidFill>
                  <a:schemeClr val="accent4">
                    <a:lumMod val="75000"/>
                  </a:schemeClr>
                </a:solidFill>
              </a:ln>
            </c:spPr>
          </c:dPt>
          <c:dPt>
            <c:idx val="1"/>
            <c:invertIfNegative val="0"/>
            <c:bubble3D val="0"/>
            <c:spPr>
              <a:solidFill>
                <a:schemeClr val="accent4"/>
              </a:solidFill>
              <a:ln>
                <a:solidFill>
                  <a:schemeClr val="accent4">
                    <a:lumMod val="75000"/>
                  </a:schemeClr>
                </a:solidFill>
              </a:ln>
            </c:spPr>
          </c:dPt>
          <c:dPt>
            <c:idx val="2"/>
            <c:invertIfNegative val="0"/>
            <c:bubble3D val="0"/>
            <c:spPr>
              <a:solidFill>
                <a:schemeClr val="accent4"/>
              </a:solidFill>
              <a:ln>
                <a:solidFill>
                  <a:schemeClr val="accent4">
                    <a:lumMod val="75000"/>
                  </a:schemeClr>
                </a:solidFill>
              </a:ln>
            </c:spPr>
          </c:dPt>
          <c:dPt>
            <c:idx val="3"/>
            <c:invertIfNegative val="0"/>
            <c:bubble3D val="0"/>
            <c:spPr>
              <a:solidFill>
                <a:schemeClr val="accent2"/>
              </a:solidFill>
              <a:ln>
                <a:solidFill>
                  <a:schemeClr val="accent2">
                    <a:lumMod val="75000"/>
                  </a:schemeClr>
                </a:solidFill>
              </a:ln>
            </c:spPr>
          </c:dPt>
          <c:dPt>
            <c:idx val="4"/>
            <c:invertIfNegative val="0"/>
            <c:bubble3D val="0"/>
            <c:spPr>
              <a:solidFill>
                <a:schemeClr val="accent4"/>
              </a:solidFill>
              <a:ln>
                <a:solidFill>
                  <a:schemeClr val="accent4">
                    <a:lumMod val="75000"/>
                  </a:schemeClr>
                </a:solidFill>
              </a:ln>
            </c:spPr>
          </c:dPt>
          <c:dPt>
            <c:idx val="5"/>
            <c:invertIfNegative val="0"/>
            <c:bubble3D val="0"/>
            <c:spPr>
              <a:solidFill>
                <a:schemeClr val="accent2"/>
              </a:solidFill>
              <a:ln>
                <a:solidFill>
                  <a:schemeClr val="accent2">
                    <a:lumMod val="75000"/>
                  </a:schemeClr>
                </a:solidFill>
              </a:ln>
            </c:spPr>
          </c:dPt>
          <c:dPt>
            <c:idx val="6"/>
            <c:invertIfNegative val="0"/>
            <c:bubble3D val="0"/>
            <c:spPr>
              <a:solidFill>
                <a:schemeClr val="accent4"/>
              </a:solidFill>
              <a:ln>
                <a:solidFill>
                  <a:schemeClr val="accent4">
                    <a:lumMod val="75000"/>
                  </a:schemeClr>
                </a:solidFill>
              </a:ln>
            </c:spPr>
          </c:dPt>
          <c:dPt>
            <c:idx val="7"/>
            <c:invertIfNegative val="0"/>
            <c:bubble3D val="0"/>
            <c:spPr>
              <a:solidFill>
                <a:schemeClr val="accent2"/>
              </a:solidFill>
              <a:ln>
                <a:solidFill>
                  <a:schemeClr val="accent2">
                    <a:lumMod val="75000"/>
                  </a:schemeClr>
                </a:solidFill>
              </a:ln>
            </c:spPr>
          </c:dPt>
          <c:dPt>
            <c:idx val="8"/>
            <c:invertIfNegative val="0"/>
            <c:bubble3D val="0"/>
            <c:spPr>
              <a:solidFill>
                <a:schemeClr val="accent2"/>
              </a:solidFill>
              <a:ln>
                <a:solidFill>
                  <a:schemeClr val="accent2">
                    <a:lumMod val="75000"/>
                  </a:schemeClr>
                </a:solidFill>
              </a:ln>
            </c:spPr>
          </c:dPt>
          <c:dPt>
            <c:idx val="9"/>
            <c:invertIfNegative val="0"/>
            <c:bubble3D val="0"/>
            <c:spPr>
              <a:solidFill>
                <a:schemeClr val="accent3"/>
              </a:solidFill>
              <a:ln>
                <a:solidFill>
                  <a:schemeClr val="accent3">
                    <a:lumMod val="75000"/>
                  </a:schemeClr>
                </a:solidFill>
              </a:ln>
            </c:spPr>
          </c:dPt>
          <c:dPt>
            <c:idx val="10"/>
            <c:invertIfNegative val="0"/>
            <c:bubble3D val="0"/>
            <c:spPr>
              <a:solidFill>
                <a:schemeClr val="accent3"/>
              </a:solidFill>
              <a:ln>
                <a:solidFill>
                  <a:schemeClr val="accent3">
                    <a:lumMod val="75000"/>
                  </a:schemeClr>
                </a:solidFill>
              </a:ln>
            </c:spPr>
          </c:dPt>
          <c:dPt>
            <c:idx val="11"/>
            <c:invertIfNegative val="0"/>
            <c:bubble3D val="0"/>
            <c:spPr>
              <a:solidFill>
                <a:schemeClr val="accent2"/>
              </a:solidFill>
              <a:ln>
                <a:solidFill>
                  <a:schemeClr val="accent2">
                    <a:lumMod val="75000"/>
                  </a:schemeClr>
                </a:solidFill>
              </a:ln>
            </c:spPr>
          </c:dPt>
          <c:dPt>
            <c:idx val="12"/>
            <c:invertIfNegative val="0"/>
            <c:bubble3D val="0"/>
            <c:spPr>
              <a:solidFill>
                <a:schemeClr val="accent2"/>
              </a:solidFill>
              <a:ln>
                <a:solidFill>
                  <a:schemeClr val="accent2">
                    <a:lumMod val="75000"/>
                  </a:schemeClr>
                </a:solidFill>
              </a:ln>
            </c:spPr>
          </c:dPt>
          <c:dPt>
            <c:idx val="13"/>
            <c:invertIfNegative val="0"/>
            <c:bubble3D val="0"/>
            <c:spPr>
              <a:solidFill>
                <a:schemeClr val="accent3"/>
              </a:solidFill>
              <a:ln>
                <a:solidFill>
                  <a:schemeClr val="accent3">
                    <a:lumMod val="75000"/>
                  </a:schemeClr>
                </a:solidFill>
              </a:ln>
            </c:spPr>
          </c:dPt>
          <c:dPt>
            <c:idx val="14"/>
            <c:invertIfNegative val="0"/>
            <c:bubble3D val="0"/>
            <c:spPr>
              <a:solidFill>
                <a:schemeClr val="accent3"/>
              </a:solidFill>
              <a:ln>
                <a:solidFill>
                  <a:schemeClr val="accent3">
                    <a:lumMod val="75000"/>
                  </a:schemeClr>
                </a:solidFill>
              </a:ln>
            </c:spPr>
          </c:dPt>
          <c:dPt>
            <c:idx val="15"/>
            <c:invertIfNegative val="0"/>
            <c:bubble3D val="0"/>
            <c:spPr>
              <a:solidFill>
                <a:schemeClr val="accent3"/>
              </a:solidFill>
              <a:ln>
                <a:solidFill>
                  <a:schemeClr val="accent3">
                    <a:lumMod val="75000"/>
                  </a:schemeClr>
                </a:solidFill>
              </a:ln>
            </c:spPr>
          </c:dPt>
          <c:dPt>
            <c:idx val="16"/>
            <c:invertIfNegative val="0"/>
            <c:bubble3D val="0"/>
            <c:spPr>
              <a:ln>
                <a:solidFill>
                  <a:schemeClr val="accent1">
                    <a:lumMod val="75000"/>
                  </a:schemeClr>
                </a:solidFill>
              </a:ln>
            </c:spPr>
          </c:dPt>
          <c:dPt>
            <c:idx val="17"/>
            <c:invertIfNegative val="0"/>
            <c:bubble3D val="0"/>
            <c:spPr>
              <a:solidFill>
                <a:schemeClr val="accent1"/>
              </a:solidFill>
              <a:ln>
                <a:solidFill>
                  <a:schemeClr val="accent1">
                    <a:lumMod val="75000"/>
                  </a:schemeClr>
                </a:solidFill>
              </a:ln>
            </c:spPr>
          </c:dPt>
          <c:dPt>
            <c:idx val="18"/>
            <c:invertIfNegative val="0"/>
            <c:bubble3D val="0"/>
            <c:spPr>
              <a:solidFill>
                <a:schemeClr val="accent3"/>
              </a:solidFill>
              <a:ln>
                <a:solidFill>
                  <a:schemeClr val="accent3">
                    <a:lumMod val="75000"/>
                  </a:schemeClr>
                </a:solidFill>
              </a:ln>
            </c:spPr>
          </c:dPt>
          <c:dPt>
            <c:idx val="19"/>
            <c:invertIfNegative val="0"/>
            <c:bubble3D val="0"/>
            <c:spPr>
              <a:ln>
                <a:solidFill>
                  <a:schemeClr val="accent1">
                    <a:lumMod val="75000"/>
                  </a:schemeClr>
                </a:solidFill>
              </a:ln>
            </c:spPr>
          </c:dPt>
          <c:dPt>
            <c:idx val="20"/>
            <c:invertIfNegative val="0"/>
            <c:bubble3D val="0"/>
            <c:spPr>
              <a:ln>
                <a:solidFill>
                  <a:schemeClr val="accent1">
                    <a:lumMod val="75000"/>
                  </a:schemeClr>
                </a:solidFill>
              </a:ln>
            </c:spPr>
          </c:dPt>
          <c:dPt>
            <c:idx val="21"/>
            <c:invertIfNegative val="0"/>
            <c:bubble3D val="0"/>
            <c:spPr>
              <a:ln>
                <a:solidFill>
                  <a:schemeClr val="accent1">
                    <a:lumMod val="75000"/>
                  </a:schemeClr>
                </a:solidFill>
              </a:ln>
            </c:spPr>
          </c:dPt>
          <c:dPt>
            <c:idx val="22"/>
            <c:invertIfNegative val="0"/>
            <c:bubble3D val="0"/>
            <c:spPr>
              <a:solidFill>
                <a:schemeClr val="accent2"/>
              </a:solidFill>
              <a:ln>
                <a:solidFill>
                  <a:schemeClr val="accent2">
                    <a:lumMod val="75000"/>
                  </a:schemeClr>
                </a:solidFill>
              </a:ln>
            </c:spPr>
          </c:dPt>
          <c:dPt>
            <c:idx val="23"/>
            <c:invertIfNegative val="0"/>
            <c:bubble3D val="0"/>
            <c:spPr>
              <a:ln>
                <a:solidFill>
                  <a:schemeClr val="accent1">
                    <a:lumMod val="75000"/>
                  </a:schemeClr>
                </a:solidFill>
              </a:ln>
            </c:spPr>
          </c:dPt>
          <c:dPt>
            <c:idx val="24"/>
            <c:invertIfNegative val="0"/>
            <c:bubble3D val="0"/>
            <c:spPr>
              <a:ln>
                <a:solidFill>
                  <a:schemeClr val="accent1">
                    <a:lumMod val="75000"/>
                  </a:schemeClr>
                </a:solidFill>
              </a:ln>
            </c:spPr>
          </c:dPt>
          <c:dPt>
            <c:idx val="25"/>
            <c:invertIfNegative val="0"/>
            <c:bubble3D val="0"/>
            <c:spPr>
              <a:ln>
                <a:solidFill>
                  <a:schemeClr val="accent1">
                    <a:lumMod val="75000"/>
                  </a:schemeClr>
                </a:solidFill>
              </a:ln>
            </c:spPr>
          </c:dPt>
          <c:dPt>
            <c:idx val="26"/>
            <c:invertIfNegative val="0"/>
            <c:bubble3D val="0"/>
            <c:spPr>
              <a:ln>
                <a:solidFill>
                  <a:schemeClr val="accent1">
                    <a:lumMod val="75000"/>
                  </a:schemeClr>
                </a:solidFill>
              </a:ln>
            </c:spPr>
          </c:dPt>
          <c:dPt>
            <c:idx val="27"/>
            <c:invertIfNegative val="0"/>
            <c:bubble3D val="0"/>
            <c:spPr>
              <a:ln>
                <a:solidFill>
                  <a:schemeClr val="accent1">
                    <a:lumMod val="75000"/>
                  </a:schemeClr>
                </a:solidFill>
              </a:ln>
            </c:spPr>
          </c:dPt>
          <c:dPt>
            <c:idx val="28"/>
            <c:invertIfNegative val="0"/>
            <c:bubble3D val="0"/>
            <c:spPr>
              <a:ln>
                <a:solidFill>
                  <a:schemeClr val="accent1">
                    <a:lumMod val="75000"/>
                  </a:schemeClr>
                </a:solidFill>
              </a:ln>
            </c:spPr>
          </c:dPt>
          <c:cat>
            <c:strRef>
              <c:f>'E&amp;E Regional'!$B$4:$B$32</c:f>
              <c:strCache>
                <c:ptCount val="29"/>
                <c:pt idx="0">
                  <c:v>Turkmenistan</c:v>
                </c:pt>
                <c:pt idx="1">
                  <c:v>Uzbekistan</c:v>
                </c:pt>
                <c:pt idx="2">
                  <c:v>Tajikistan</c:v>
                </c:pt>
                <c:pt idx="3">
                  <c:v>Ukraine</c:v>
                </c:pt>
                <c:pt idx="4">
                  <c:v>Kyrgyzstan</c:v>
                </c:pt>
                <c:pt idx="5">
                  <c:v>Russia</c:v>
                </c:pt>
                <c:pt idx="6">
                  <c:v>Kazakhstan</c:v>
                </c:pt>
                <c:pt idx="7">
                  <c:v>Azerbaijan</c:v>
                </c:pt>
                <c:pt idx="8">
                  <c:v>Belarus</c:v>
                </c:pt>
                <c:pt idx="9">
                  <c:v>Albania</c:v>
                </c:pt>
                <c:pt idx="10">
                  <c:v>Kosovo</c:v>
                </c:pt>
                <c:pt idx="11">
                  <c:v>Moldova</c:v>
                </c:pt>
                <c:pt idx="12">
                  <c:v>Armenia</c:v>
                </c:pt>
                <c:pt idx="13">
                  <c:v>Bosnia &amp; Herz</c:v>
                </c:pt>
                <c:pt idx="14">
                  <c:v>Serbia</c:v>
                </c:pt>
                <c:pt idx="15">
                  <c:v>Montenegro</c:v>
                </c:pt>
                <c:pt idx="16">
                  <c:v>Bulgaria</c:v>
                </c:pt>
                <c:pt idx="17">
                  <c:v>Romania</c:v>
                </c:pt>
                <c:pt idx="18">
                  <c:v>Macedonia</c:v>
                </c:pt>
                <c:pt idx="19">
                  <c:v>Croatia</c:v>
                </c:pt>
                <c:pt idx="20">
                  <c:v>Slovakia</c:v>
                </c:pt>
                <c:pt idx="21">
                  <c:v>Czech Republic</c:v>
                </c:pt>
                <c:pt idx="22">
                  <c:v>Georgia</c:v>
                </c:pt>
                <c:pt idx="23">
                  <c:v>Hungary</c:v>
                </c:pt>
                <c:pt idx="24">
                  <c:v>Latvia</c:v>
                </c:pt>
                <c:pt idx="25">
                  <c:v>Lithuania</c:v>
                </c:pt>
                <c:pt idx="26">
                  <c:v>Slovenia</c:v>
                </c:pt>
                <c:pt idx="27">
                  <c:v>Poland</c:v>
                </c:pt>
                <c:pt idx="28">
                  <c:v>Estonia</c:v>
                </c:pt>
              </c:strCache>
            </c:strRef>
          </c:cat>
          <c:val>
            <c:numRef>
              <c:f>'E&amp;E Regional'!$C$4:$C$32</c:f>
              <c:numCache>
                <c:formatCode>General</c:formatCode>
                <c:ptCount val="29"/>
                <c:pt idx="0">
                  <c:v>17</c:v>
                </c:pt>
                <c:pt idx="1">
                  <c:v>18</c:v>
                </c:pt>
                <c:pt idx="2">
                  <c:v>23</c:v>
                </c:pt>
                <c:pt idx="3">
                  <c:v>26</c:v>
                </c:pt>
                <c:pt idx="4">
                  <c:v>27</c:v>
                </c:pt>
                <c:pt idx="5">
                  <c:v>27</c:v>
                </c:pt>
                <c:pt idx="6">
                  <c:v>29</c:v>
                </c:pt>
                <c:pt idx="7">
                  <c:v>29</c:v>
                </c:pt>
                <c:pt idx="8">
                  <c:v>31</c:v>
                </c:pt>
                <c:pt idx="9">
                  <c:v>33</c:v>
                </c:pt>
                <c:pt idx="10">
                  <c:v>33</c:v>
                </c:pt>
                <c:pt idx="11">
                  <c:v>35</c:v>
                </c:pt>
                <c:pt idx="12">
                  <c:v>37</c:v>
                </c:pt>
                <c:pt idx="13">
                  <c:v>39</c:v>
                </c:pt>
                <c:pt idx="14">
                  <c:v>41</c:v>
                </c:pt>
                <c:pt idx="15">
                  <c:v>42</c:v>
                </c:pt>
                <c:pt idx="16">
                  <c:v>43</c:v>
                </c:pt>
                <c:pt idx="17">
                  <c:v>43</c:v>
                </c:pt>
                <c:pt idx="18">
                  <c:v>45</c:v>
                </c:pt>
                <c:pt idx="19">
                  <c:v>48</c:v>
                </c:pt>
                <c:pt idx="20">
                  <c:v>50</c:v>
                </c:pt>
                <c:pt idx="21">
                  <c:v>51</c:v>
                </c:pt>
                <c:pt idx="22">
                  <c:v>52</c:v>
                </c:pt>
                <c:pt idx="23">
                  <c:v>54</c:v>
                </c:pt>
                <c:pt idx="24">
                  <c:v>55</c:v>
                </c:pt>
                <c:pt idx="25">
                  <c:v>58</c:v>
                </c:pt>
                <c:pt idx="26">
                  <c:v>58</c:v>
                </c:pt>
                <c:pt idx="27">
                  <c:v>61</c:v>
                </c:pt>
                <c:pt idx="28">
                  <c:v>69</c:v>
                </c:pt>
              </c:numCache>
            </c:numRef>
          </c:val>
        </c:ser>
        <c:dLbls>
          <c:showLegendKey val="0"/>
          <c:showVal val="0"/>
          <c:showCatName val="0"/>
          <c:showSerName val="0"/>
          <c:showPercent val="0"/>
          <c:showBubbleSize val="0"/>
        </c:dLbls>
        <c:gapWidth val="150"/>
        <c:axId val="445753920"/>
        <c:axId val="445754312"/>
      </c:barChart>
      <c:catAx>
        <c:axId val="445753920"/>
        <c:scaling>
          <c:orientation val="minMax"/>
        </c:scaling>
        <c:delete val="0"/>
        <c:axPos val="b"/>
        <c:numFmt formatCode="General" sourceLinked="1"/>
        <c:majorTickMark val="out"/>
        <c:minorTickMark val="none"/>
        <c:tickLblPos val="nextTo"/>
        <c:txPr>
          <a:bodyPr rot="-5400000" vert="horz"/>
          <a:lstStyle/>
          <a:p>
            <a:pPr>
              <a:defRPr sz="1000" b="0" i="0" u="none" strike="noStrike" baseline="0">
                <a:solidFill>
                  <a:srgbClr val="000000"/>
                </a:solidFill>
                <a:latin typeface="Calibri"/>
                <a:ea typeface="Calibri"/>
                <a:cs typeface="Calibri"/>
              </a:defRPr>
            </a:pPr>
            <a:endParaRPr lang="en-US"/>
          </a:p>
        </c:txPr>
        <c:crossAx val="445754312"/>
        <c:crosses val="autoZero"/>
        <c:auto val="1"/>
        <c:lblAlgn val="ctr"/>
        <c:lblOffset val="100"/>
        <c:noMultiLvlLbl val="0"/>
      </c:catAx>
      <c:valAx>
        <c:axId val="445754312"/>
        <c:scaling>
          <c:orientation val="minMax"/>
          <c:max val="100"/>
        </c:scaling>
        <c:delete val="0"/>
        <c:axPos val="l"/>
        <c:majorGridlines>
          <c:spPr>
            <a:ln>
              <a:solidFill>
                <a:schemeClr val="bg1">
                  <a:lumMod val="50000"/>
                  <a:alpha val="35000"/>
                </a:schemeClr>
              </a:solidFill>
            </a:ln>
          </c:spPr>
        </c:majorGridlines>
        <c:title>
          <c:tx>
            <c:rich>
              <a:bodyPr rot="-5400000" vert="horz"/>
              <a:lstStyle/>
              <a:p>
                <a:pPr>
                  <a:defRPr b="1"/>
                </a:pPr>
                <a:r>
                  <a:rPr lang="en-US" sz="1000" b="1" i="0" baseline="0" dirty="0">
                    <a:effectLst/>
                    <a:latin typeface="+mn-lt"/>
                  </a:rPr>
                  <a:t>Corruption Perceptions Index ( 0 - </a:t>
                </a:r>
                <a:r>
                  <a:rPr lang="en-US" sz="1000" b="1" i="0" baseline="0" dirty="0" smtClean="0">
                    <a:effectLst/>
                    <a:latin typeface="+mn-lt"/>
                  </a:rPr>
                  <a:t>100)</a:t>
                </a:r>
                <a:endParaRPr lang="en-US" sz="1000" dirty="0">
                  <a:effectLst/>
                  <a:latin typeface="+mn-lt"/>
                </a:endParaRPr>
              </a:p>
            </c:rich>
          </c:tx>
          <c:layout>
            <c:manualLayout>
              <c:xMode val="edge"/>
              <c:yMode val="edge"/>
              <c:x val="1.3991777813487601E-2"/>
              <c:y val="0.31083148260313609"/>
            </c:manualLayout>
          </c:layout>
          <c:overlay val="0"/>
        </c:title>
        <c:numFmt formatCode="General" sourceLinked="1"/>
        <c:majorTickMark val="out"/>
        <c:minorTickMark val="out"/>
        <c:tickLblPos val="nextTo"/>
        <c:txPr>
          <a:bodyPr rot="0" vert="horz"/>
          <a:lstStyle/>
          <a:p>
            <a:pPr>
              <a:defRPr sz="1000" b="1" i="0" u="none" strike="noStrike" baseline="0">
                <a:solidFill>
                  <a:srgbClr val="000000"/>
                </a:solidFill>
                <a:latin typeface="Calibri"/>
                <a:ea typeface="Calibri"/>
                <a:cs typeface="Calibri"/>
              </a:defRPr>
            </a:pPr>
            <a:endParaRPr lang="en-US"/>
          </a:p>
        </c:txPr>
        <c:crossAx val="445753920"/>
        <c:crosses val="autoZero"/>
        <c:crossBetween val="between"/>
        <c:minorUnit val="5"/>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Economic Reforms in Eastern Europe and Eurasia</a:t>
            </a:r>
          </a:p>
        </c:rich>
      </c:tx>
      <c:layout>
        <c:manualLayout>
          <c:xMode val="edge"/>
          <c:yMode val="edge"/>
          <c:x val="0.24882350508849085"/>
          <c:y val="1.2201321809862735E-2"/>
        </c:manualLayout>
      </c:layout>
      <c:overlay val="0"/>
    </c:title>
    <c:autoTitleDeleted val="0"/>
    <c:plotArea>
      <c:layout/>
      <c:lineChart>
        <c:grouping val="standard"/>
        <c:varyColors val="0"/>
        <c:ser>
          <c:idx val="0"/>
          <c:order val="0"/>
          <c:tx>
            <c:strRef>
              <c:f>'ER Composite Time Series'!$C$34</c:f>
              <c:strCache>
                <c:ptCount val="1"/>
                <c:pt idx="0">
                  <c:v>E&amp;E Graduates</c:v>
                </c:pt>
              </c:strCache>
            </c:strRef>
          </c:tx>
          <c:spPr>
            <a:ln>
              <a:solidFill>
                <a:schemeClr val="tx2"/>
              </a:solidFill>
            </a:ln>
          </c:spPr>
          <c:marker>
            <c:symbol val="none"/>
          </c:marker>
          <c:dLbls>
            <c:dLbl>
              <c:idx val="23"/>
              <c:layout>
                <c:manualLayout>
                  <c:x val="-2.0058308430289565E-2"/>
                  <c:y val="-1.9080977867090419E-2"/>
                </c:manualLayout>
              </c:layout>
              <c:tx>
                <c:rich>
                  <a:bodyPr/>
                  <a:lstStyle/>
                  <a:p>
                    <a:r>
                      <a:rPr lang="en-US">
                        <a:solidFill>
                          <a:schemeClr val="tx2"/>
                        </a:solidFill>
                      </a:rPr>
                      <a:t>E&amp;E Graduates</a:t>
                    </a:r>
                    <a:endParaRPr lang="en-US"/>
                  </a:p>
                </c:rich>
              </c:tx>
              <c:dLblPos val="r"/>
              <c:showLegendKey val="0"/>
              <c:showVal val="1"/>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Composite Time Series'!$D$1:$AC$1</c:f>
              <c:numCache>
                <c:formatCode>General</c:formatCod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numCache>
            </c:numRef>
          </c:cat>
          <c:val>
            <c:numRef>
              <c:f>'ER Composite Time Series'!$D$34:$AC$34</c:f>
              <c:numCache>
                <c:formatCode>0.00</c:formatCode>
                <c:ptCount val="26"/>
                <c:pt idx="0">
                  <c:v>1.1273080808080809</c:v>
                </c:pt>
                <c:pt idx="1">
                  <c:v>1.3137020202020202</c:v>
                </c:pt>
                <c:pt idx="2">
                  <c:v>1.7305909090909088</c:v>
                </c:pt>
                <c:pt idx="3">
                  <c:v>2.0774595959595961</c:v>
                </c:pt>
                <c:pt idx="4">
                  <c:v>2.5284696969696969</c:v>
                </c:pt>
                <c:pt idx="5">
                  <c:v>2.8115000000000006</c:v>
                </c:pt>
                <c:pt idx="6">
                  <c:v>2.9193787878787876</c:v>
                </c:pt>
                <c:pt idx="7">
                  <c:v>3.0977626262626261</c:v>
                </c:pt>
                <c:pt idx="8">
                  <c:v>3.2387727272727274</c:v>
                </c:pt>
                <c:pt idx="9">
                  <c:v>3.3228131313131311</c:v>
                </c:pt>
                <c:pt idx="10">
                  <c:v>3.4104898989898995</c:v>
                </c:pt>
                <c:pt idx="11">
                  <c:v>3.4981666666666666</c:v>
                </c:pt>
                <c:pt idx="12">
                  <c:v>3.5719040404040401</c:v>
                </c:pt>
                <c:pt idx="13">
                  <c:v>3.6393787878787887</c:v>
                </c:pt>
                <c:pt idx="14">
                  <c:v>3.676449494949495</c:v>
                </c:pt>
                <c:pt idx="15">
                  <c:v>3.7200858585858594</c:v>
                </c:pt>
                <c:pt idx="16">
                  <c:v>3.7708939393939391</c:v>
                </c:pt>
                <c:pt idx="17">
                  <c:v>3.8013989898989902</c:v>
                </c:pt>
                <c:pt idx="18">
                  <c:v>3.8182676767676766</c:v>
                </c:pt>
                <c:pt idx="19">
                  <c:v>3.8282676767676764</c:v>
                </c:pt>
                <c:pt idx="20">
                  <c:v>3.8358434343434342</c:v>
                </c:pt>
                <c:pt idx="21">
                  <c:v>3.8371631313131314</c:v>
                </c:pt>
                <c:pt idx="22">
                  <c:v>3.8623343434343429</c:v>
                </c:pt>
                <c:pt idx="23">
                  <c:v>3.8662737373737373</c:v>
                </c:pt>
                <c:pt idx="24">
                  <c:v>3.8429116161616164</c:v>
                </c:pt>
                <c:pt idx="25">
                  <c:v>3.8412479797979797</c:v>
                </c:pt>
              </c:numCache>
            </c:numRef>
          </c:val>
          <c:smooth val="0"/>
        </c:ser>
        <c:ser>
          <c:idx val="2"/>
          <c:order val="1"/>
          <c:tx>
            <c:strRef>
              <c:f>'ER Composite Time Series'!$C$36</c:f>
              <c:strCache>
                <c:ptCount val="1"/>
                <c:pt idx="0">
                  <c:v>Balkans</c:v>
                </c:pt>
              </c:strCache>
            </c:strRef>
          </c:tx>
          <c:marker>
            <c:symbol val="none"/>
          </c:marker>
          <c:dLbls>
            <c:dLbl>
              <c:idx val="23"/>
              <c:layout>
                <c:manualLayout>
                  <c:x val="1.863634897303975E-2"/>
                  <c:y val="-2.5308775904791261E-2"/>
                </c:manualLayout>
              </c:layout>
              <c:tx>
                <c:rich>
                  <a:bodyPr/>
                  <a:lstStyle/>
                  <a:p>
                    <a:r>
                      <a:rPr lang="en-US">
                        <a:solidFill>
                          <a:schemeClr val="accent3">
                            <a:lumMod val="75000"/>
                          </a:schemeClr>
                        </a:solidFill>
                      </a:rPr>
                      <a:t>Balkans</a:t>
                    </a:r>
                    <a:endParaRPr lang="en-US"/>
                  </a:p>
                </c:rich>
              </c:tx>
              <c:dLblPos val="r"/>
              <c:showLegendKey val="0"/>
              <c:showVal val="1"/>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3">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Composite Time Series'!$D$1:$AC$1</c:f>
              <c:numCache>
                <c:formatCode>General</c:formatCod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numCache>
            </c:numRef>
          </c:cat>
          <c:val>
            <c:numRef>
              <c:f>'ER Composite Time Series'!$D$36:$AC$36</c:f>
              <c:numCache>
                <c:formatCode>0.00</c:formatCode>
                <c:ptCount val="26"/>
                <c:pt idx="0">
                  <c:v>1.4182222222222223</c:v>
                </c:pt>
                <c:pt idx="1">
                  <c:v>1.5167407407407405</c:v>
                </c:pt>
                <c:pt idx="2">
                  <c:v>1.5527222222222221</c:v>
                </c:pt>
                <c:pt idx="3">
                  <c:v>1.589574074074074</c:v>
                </c:pt>
                <c:pt idx="4">
                  <c:v>1.6573518518518515</c:v>
                </c:pt>
                <c:pt idx="5">
                  <c:v>1.6269814814814818</c:v>
                </c:pt>
                <c:pt idx="6">
                  <c:v>1.6825370370370372</c:v>
                </c:pt>
                <c:pt idx="7">
                  <c:v>1.781425925925926</c:v>
                </c:pt>
                <c:pt idx="8">
                  <c:v>1.8310555555555554</c:v>
                </c:pt>
                <c:pt idx="9">
                  <c:v>1.8551296296296294</c:v>
                </c:pt>
                <c:pt idx="10">
                  <c:v>1.9721666666666664</c:v>
                </c:pt>
                <c:pt idx="11">
                  <c:v>2.1210555555555555</c:v>
                </c:pt>
                <c:pt idx="12">
                  <c:v>2.2204999999999999</c:v>
                </c:pt>
                <c:pt idx="13">
                  <c:v>2.4127222222222215</c:v>
                </c:pt>
                <c:pt idx="14">
                  <c:v>2.4927222222222221</c:v>
                </c:pt>
                <c:pt idx="15">
                  <c:v>2.5782777777777777</c:v>
                </c:pt>
                <c:pt idx="16">
                  <c:v>2.6780925925925927</c:v>
                </c:pt>
                <c:pt idx="17">
                  <c:v>2.7390185185185185</c:v>
                </c:pt>
                <c:pt idx="18">
                  <c:v>2.7997592592592593</c:v>
                </c:pt>
                <c:pt idx="19">
                  <c:v>2.873277777777778</c:v>
                </c:pt>
                <c:pt idx="20">
                  <c:v>2.911055555555556</c:v>
                </c:pt>
                <c:pt idx="21">
                  <c:v>2.9387326388888888</c:v>
                </c:pt>
                <c:pt idx="22">
                  <c:v>2.9669680555555558</c:v>
                </c:pt>
                <c:pt idx="23">
                  <c:v>3.0003905092592595</c:v>
                </c:pt>
                <c:pt idx="24">
                  <c:v>3.0237620370370366</c:v>
                </c:pt>
                <c:pt idx="25">
                  <c:v>3.0330212962962961</c:v>
                </c:pt>
              </c:numCache>
            </c:numRef>
          </c:val>
          <c:smooth val="0"/>
        </c:ser>
        <c:ser>
          <c:idx val="1"/>
          <c:order val="2"/>
          <c:tx>
            <c:strRef>
              <c:f>'ER Composite Time Series'!$C$35</c:f>
              <c:strCache>
                <c:ptCount val="1"/>
                <c:pt idx="0">
                  <c:v>E&amp;E Eurasia</c:v>
                </c:pt>
              </c:strCache>
            </c:strRef>
          </c:tx>
          <c:marker>
            <c:symbol val="none"/>
          </c:marker>
          <c:dLbls>
            <c:dLbl>
              <c:idx val="23"/>
              <c:layout>
                <c:manualLayout>
                  <c:x val="2.815761301484782E-3"/>
                  <c:y val="-1.2614117185529745E-2"/>
                </c:manualLayout>
              </c:layout>
              <c:tx>
                <c:rich>
                  <a:bodyPr/>
                  <a:lstStyle/>
                  <a:p>
                    <a:r>
                      <a:rPr lang="en-US">
                        <a:solidFill>
                          <a:schemeClr val="accent2"/>
                        </a:solidFill>
                      </a:rPr>
                      <a:t>E&amp;E Eurasia</a:t>
                    </a:r>
                    <a:endParaRPr lang="en-US"/>
                  </a:p>
                </c:rich>
              </c:tx>
              <c:dLblPos val="r"/>
              <c:showLegendKey val="0"/>
              <c:showVal val="1"/>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Composite Time Series'!$D$1:$AC$1</c:f>
              <c:numCache>
                <c:formatCode>General</c:formatCod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numCache>
            </c:numRef>
          </c:cat>
          <c:val>
            <c:numRef>
              <c:f>'ER Composite Time Series'!$D$35:$AC$35</c:f>
              <c:numCache>
                <c:formatCode>0.00</c:formatCode>
                <c:ptCount val="26"/>
                <c:pt idx="0">
                  <c:v>1.0012063492063492</c:v>
                </c:pt>
                <c:pt idx="1">
                  <c:v>1.0012063492063492</c:v>
                </c:pt>
                <c:pt idx="2">
                  <c:v>1.0158650793650794</c:v>
                </c:pt>
                <c:pt idx="3">
                  <c:v>1.3524206349206351</c:v>
                </c:pt>
                <c:pt idx="4">
                  <c:v>1.5327380952380949</c:v>
                </c:pt>
                <c:pt idx="5">
                  <c:v>1.6546428571428573</c:v>
                </c:pt>
                <c:pt idx="6">
                  <c:v>2.1203571428571428</c:v>
                </c:pt>
                <c:pt idx="7">
                  <c:v>2.2998809523809522</c:v>
                </c:pt>
                <c:pt idx="8">
                  <c:v>2.4262301587301591</c:v>
                </c:pt>
                <c:pt idx="9">
                  <c:v>2.4208333333333329</c:v>
                </c:pt>
                <c:pt idx="10">
                  <c:v>2.4311507936507937</c:v>
                </c:pt>
                <c:pt idx="11">
                  <c:v>2.5108333333333337</c:v>
                </c:pt>
                <c:pt idx="12">
                  <c:v>2.5849603174603173</c:v>
                </c:pt>
                <c:pt idx="13">
                  <c:v>2.6589285714285715</c:v>
                </c:pt>
                <c:pt idx="14">
                  <c:v>2.6906746031746032</c:v>
                </c:pt>
                <c:pt idx="15">
                  <c:v>2.722579365079365</c:v>
                </c:pt>
                <c:pt idx="16">
                  <c:v>2.7809920634920635</c:v>
                </c:pt>
                <c:pt idx="17">
                  <c:v>2.7968650793650793</c:v>
                </c:pt>
                <c:pt idx="18">
                  <c:v>2.8284523809523812</c:v>
                </c:pt>
                <c:pt idx="19">
                  <c:v>2.8867063492063489</c:v>
                </c:pt>
                <c:pt idx="20">
                  <c:v>2.8919444444444444</c:v>
                </c:pt>
                <c:pt idx="21">
                  <c:v>2.8923031746031742</c:v>
                </c:pt>
                <c:pt idx="22">
                  <c:v>2.87341746031746</c:v>
                </c:pt>
                <c:pt idx="23">
                  <c:v>2.8951119047619045</c:v>
                </c:pt>
                <c:pt idx="24">
                  <c:v>2.8911000000000007</c:v>
                </c:pt>
                <c:pt idx="25">
                  <c:v>2.8828944444444446</c:v>
                </c:pt>
              </c:numCache>
            </c:numRef>
          </c:val>
          <c:smooth val="0"/>
        </c:ser>
        <c:ser>
          <c:idx val="3"/>
          <c:order val="3"/>
          <c:tx>
            <c:strRef>
              <c:f>'ER Composite Time Series'!$C$33</c:f>
              <c:strCache>
                <c:ptCount val="1"/>
                <c:pt idx="0">
                  <c:v>CAR</c:v>
                </c:pt>
              </c:strCache>
            </c:strRef>
          </c:tx>
          <c:marker>
            <c:symbol val="none"/>
          </c:marker>
          <c:dLbls>
            <c:dLbl>
              <c:idx val="23"/>
              <c:layout>
                <c:manualLayout>
                  <c:x val="-3.5430950595461176E-2"/>
                  <c:y val="4.2585301837270342E-2"/>
                </c:manualLayout>
              </c:layout>
              <c:tx>
                <c:rich>
                  <a:bodyPr/>
                  <a:lstStyle/>
                  <a:p>
                    <a:r>
                      <a:rPr lang="en-US" dirty="0" smtClean="0">
                        <a:solidFill>
                          <a:schemeClr val="accent4">
                            <a:lumMod val="75000"/>
                          </a:schemeClr>
                        </a:solidFill>
                      </a:rPr>
                      <a:t>Central</a:t>
                    </a:r>
                    <a:r>
                      <a:rPr lang="en-US" baseline="0" dirty="0" smtClean="0">
                        <a:solidFill>
                          <a:schemeClr val="accent4">
                            <a:lumMod val="75000"/>
                          </a:schemeClr>
                        </a:solidFill>
                      </a:rPr>
                      <a:t> Asian Republics</a:t>
                    </a:r>
                    <a:endParaRPr lang="en-US" dirty="0">
                      <a:solidFill>
                        <a:schemeClr val="accent4"/>
                      </a:solidFill>
                    </a:endParaRPr>
                  </a:p>
                </c:rich>
              </c:tx>
              <c:dLblPos val="r"/>
              <c:showLegendKey val="0"/>
              <c:showVal val="1"/>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4">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Composite Time Series'!$D$1:$AC$1</c:f>
              <c:numCache>
                <c:formatCode>General</c:formatCod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numCache>
            </c:numRef>
          </c:cat>
          <c:val>
            <c:numRef>
              <c:f>'ER Composite Time Series'!$D$33:$AC$33</c:f>
              <c:numCache>
                <c:formatCode>0.00</c:formatCode>
                <c:ptCount val="26"/>
                <c:pt idx="0">
                  <c:v>1.0061</c:v>
                </c:pt>
                <c:pt idx="1">
                  <c:v>1.0061</c:v>
                </c:pt>
                <c:pt idx="2">
                  <c:v>1.0061</c:v>
                </c:pt>
                <c:pt idx="3">
                  <c:v>1.2102222222222223</c:v>
                </c:pt>
                <c:pt idx="4">
                  <c:v>1.3657777777777778</c:v>
                </c:pt>
                <c:pt idx="5">
                  <c:v>1.7211111111111108</c:v>
                </c:pt>
                <c:pt idx="6">
                  <c:v>2.0031111111111111</c:v>
                </c:pt>
                <c:pt idx="7">
                  <c:v>2.0993333333333331</c:v>
                </c:pt>
                <c:pt idx="8">
                  <c:v>2.165777777777778</c:v>
                </c:pt>
                <c:pt idx="9">
                  <c:v>2.2031111111111108</c:v>
                </c:pt>
                <c:pt idx="10">
                  <c:v>2.1955555555555555</c:v>
                </c:pt>
                <c:pt idx="11">
                  <c:v>2.202666666666667</c:v>
                </c:pt>
                <c:pt idx="12">
                  <c:v>2.2253333333333338</c:v>
                </c:pt>
                <c:pt idx="13">
                  <c:v>2.2477777777777783</c:v>
                </c:pt>
                <c:pt idx="14">
                  <c:v>2.2551111111111117</c:v>
                </c:pt>
                <c:pt idx="15">
                  <c:v>2.2922222222222222</c:v>
                </c:pt>
                <c:pt idx="16">
                  <c:v>2.3068888888888894</c:v>
                </c:pt>
                <c:pt idx="17">
                  <c:v>2.3366666666666669</c:v>
                </c:pt>
                <c:pt idx="18">
                  <c:v>2.3366666666666669</c:v>
                </c:pt>
                <c:pt idx="19">
                  <c:v>2.366222222222222</c:v>
                </c:pt>
                <c:pt idx="20">
                  <c:v>2.3662222222222224</c:v>
                </c:pt>
                <c:pt idx="21">
                  <c:v>2.3829144444444443</c:v>
                </c:pt>
                <c:pt idx="22">
                  <c:v>2.3712122222222223</c:v>
                </c:pt>
                <c:pt idx="23">
                  <c:v>2.3825433333333335</c:v>
                </c:pt>
                <c:pt idx="24">
                  <c:v>2.3967633333333334</c:v>
                </c:pt>
                <c:pt idx="25">
                  <c:v>2.3837188888888887</c:v>
                </c:pt>
              </c:numCache>
            </c:numRef>
          </c:val>
          <c:smooth val="0"/>
        </c:ser>
        <c:ser>
          <c:idx val="4"/>
          <c:order val="4"/>
          <c:tx>
            <c:strRef>
              <c:f>'ER Composite Time Series'!$C$6</c:f>
              <c:strCache>
                <c:ptCount val="1"/>
                <c:pt idx="0">
                  <c:v>Bosnia &amp; Herzegovina</c:v>
                </c:pt>
              </c:strCache>
            </c:strRef>
          </c:tx>
          <c:spPr>
            <a:ln>
              <a:solidFill>
                <a:schemeClr val="accent6"/>
              </a:solidFill>
            </a:ln>
          </c:spPr>
          <c:marker>
            <c:symbol val="none"/>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dLbl>
              <c:idx val="25"/>
              <c:layout>
                <c:manualLayout>
                  <c:x val="-7.0394032537119547E-3"/>
                  <c:y val="2.8469750889679714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baseline="0">
                    <a:solidFill>
                      <a:schemeClr val="accent6"/>
                    </a:solidFill>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'ER Composite Time Series'!$D$1:$AC$1</c:f>
              <c:numCache>
                <c:formatCode>General</c:formatCode>
                <c:ptCount val="2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numCache>
            </c:numRef>
          </c:cat>
          <c:val>
            <c:numRef>
              <c:f>'ER Composite Time Series'!$D$6:$AC$6</c:f>
              <c:numCache>
                <c:formatCode>0.00</c:formatCode>
                <c:ptCount val="26"/>
                <c:pt idx="0">
                  <c:v>1.4942222222222223</c:v>
                </c:pt>
                <c:pt idx="1">
                  <c:v>1.6053333333333333</c:v>
                </c:pt>
                <c:pt idx="2">
                  <c:v>1.6053333333333333</c:v>
                </c:pt>
                <c:pt idx="3">
                  <c:v>1.1975555555555557</c:v>
                </c:pt>
                <c:pt idx="4">
                  <c:v>1.1975555555555557</c:v>
                </c:pt>
                <c:pt idx="5">
                  <c:v>1.0864444444444445</c:v>
                </c:pt>
                <c:pt idx="6">
                  <c:v>1.0864444444444445</c:v>
                </c:pt>
                <c:pt idx="7">
                  <c:v>1.3453333333333335</c:v>
                </c:pt>
                <c:pt idx="8">
                  <c:v>1.5675555555555556</c:v>
                </c:pt>
                <c:pt idx="9">
                  <c:v>2.012</c:v>
                </c:pt>
                <c:pt idx="10">
                  <c:v>2.012</c:v>
                </c:pt>
                <c:pt idx="11">
                  <c:v>2.1231111111111112</c:v>
                </c:pt>
                <c:pt idx="12">
                  <c:v>2.1975555555555557</c:v>
                </c:pt>
                <c:pt idx="13">
                  <c:v>2.3453333333333335</c:v>
                </c:pt>
                <c:pt idx="14">
                  <c:v>2.4564444444444447</c:v>
                </c:pt>
                <c:pt idx="15">
                  <c:v>2.4942222222222217</c:v>
                </c:pt>
                <c:pt idx="16">
                  <c:v>2.532</c:v>
                </c:pt>
                <c:pt idx="17">
                  <c:v>2.6064444444444437</c:v>
                </c:pt>
                <c:pt idx="18">
                  <c:v>2.6797777777777778</c:v>
                </c:pt>
                <c:pt idx="19">
                  <c:v>2.7531111111111115</c:v>
                </c:pt>
                <c:pt idx="20">
                  <c:v>2.7531111111111115</c:v>
                </c:pt>
                <c:pt idx="21">
                  <c:v>2.7817777777777781</c:v>
                </c:pt>
                <c:pt idx="22">
                  <c:v>2.8077000000000001</c:v>
                </c:pt>
                <c:pt idx="23">
                  <c:v>2.8077000000000001</c:v>
                </c:pt>
                <c:pt idx="24">
                  <c:v>2.8536444444444444</c:v>
                </c:pt>
                <c:pt idx="25">
                  <c:v>2.8536444444444444</c:v>
                </c:pt>
              </c:numCache>
            </c:numRef>
          </c:val>
          <c:smooth val="0"/>
        </c:ser>
        <c:dLbls>
          <c:showLegendKey val="0"/>
          <c:showVal val="0"/>
          <c:showCatName val="0"/>
          <c:showSerName val="0"/>
          <c:showPercent val="0"/>
          <c:showBubbleSize val="0"/>
        </c:dLbls>
        <c:smooth val="0"/>
        <c:axId val="446496680"/>
        <c:axId val="446497072"/>
      </c:lineChart>
      <c:catAx>
        <c:axId val="446496680"/>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6497072"/>
        <c:crosses val="autoZero"/>
        <c:auto val="1"/>
        <c:lblAlgn val="ctr"/>
        <c:lblOffset val="100"/>
        <c:noMultiLvlLbl val="0"/>
      </c:catAx>
      <c:valAx>
        <c:axId val="446497072"/>
        <c:scaling>
          <c:orientation val="minMax"/>
          <c:max val="5"/>
          <c:min val="1"/>
        </c:scaling>
        <c:delete val="0"/>
        <c:axPos val="l"/>
        <c:majorGridlines>
          <c:spPr>
            <a:ln>
              <a:solidFill>
                <a:schemeClr val="bg1">
                  <a:lumMod val="85000"/>
                </a:schemeClr>
              </a:solidFill>
            </a:ln>
          </c:spPr>
        </c:majorGridlines>
        <c:title>
          <c:tx>
            <c:rich>
              <a:bodyPr rot="-5400000" vert="horz"/>
              <a:lstStyle/>
              <a:p>
                <a:pPr>
                  <a:defRPr/>
                </a:pPr>
                <a:r>
                  <a:rPr lang="en-US" dirty="0"/>
                  <a:t>1 to 5 </a:t>
                </a:r>
                <a:r>
                  <a:rPr lang="en-US" dirty="0" smtClean="0"/>
                  <a:t>Scale, with 5 the most advanced</a:t>
                </a:r>
                <a:endParaRPr lang="en-US" dirty="0"/>
              </a:p>
            </c:rich>
          </c:tx>
          <c:overlay val="0"/>
        </c:title>
        <c:numFmt formatCode="General" sourceLinked="0"/>
        <c:majorTickMark val="out"/>
        <c:minorTickMark val="out"/>
        <c:tickLblPos val="nextTo"/>
        <c:spPr>
          <a:ln>
            <a:solidFill>
              <a:schemeClr val="tx1"/>
            </a:solidFill>
          </a:ln>
        </c:spPr>
        <c:txPr>
          <a:bodyPr/>
          <a:lstStyle/>
          <a:p>
            <a:pPr>
              <a:defRPr b="1"/>
            </a:pPr>
            <a:endParaRPr lang="en-US"/>
          </a:p>
        </c:txPr>
        <c:crossAx val="446496680"/>
        <c:crosses val="autoZero"/>
        <c:crossBetween val="between"/>
        <c:majorUnit val="1"/>
        <c:minorUnit val="0.5"/>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217717247821701"/>
          <c:y val="0.1562862832818421"/>
          <c:w val="0.41171769175684592"/>
          <c:h val="0.72772644060441927"/>
        </c:manualLayout>
      </c:layout>
      <c:radarChart>
        <c:radarStyle val="filled"/>
        <c:varyColors val="0"/>
        <c:ser>
          <c:idx val="1"/>
          <c:order val="0"/>
          <c:tx>
            <c:strRef>
              <c:f>'2014 EBRD'!$B$32</c:f>
              <c:strCache>
                <c:ptCount val="1"/>
                <c:pt idx="0">
                  <c:v>E&amp;E Graduates</c:v>
                </c:pt>
              </c:strCache>
            </c:strRef>
          </c:tx>
          <c:spPr>
            <a:noFill/>
            <a:ln w="38100">
              <a:solidFill>
                <a:schemeClr val="tx2"/>
              </a:solidFill>
            </a:ln>
          </c:spPr>
          <c:cat>
            <c:strRef>
              <c:f>'2014 EBRD'!$C$1:$K$1</c:f>
              <c:strCache>
                <c:ptCount val="9"/>
                <c:pt idx="0">
                  <c:v>Small Scale 
Privatization</c:v>
                </c:pt>
                <c:pt idx="1">
                  <c:v>Trade and Foreign Exchange</c:v>
                </c:pt>
                <c:pt idx="2">
                  <c:v>Price 
Liberalization</c:v>
                </c:pt>
                <c:pt idx="3">
                  <c:v>Large Scale Privatization</c:v>
                </c:pt>
                <c:pt idx="4">
                  <c:v>Enterprise 
Restructuring</c:v>
                </c:pt>
                <c:pt idx="5">
                  <c:v>Competition Policy</c:v>
                </c:pt>
                <c:pt idx="6">
                  <c:v>Banking Reform</c:v>
                </c:pt>
                <c:pt idx="7">
                  <c:v>Non Bank Reform</c:v>
                </c:pt>
                <c:pt idx="8">
                  <c:v>Infrastructure 
Reforms</c:v>
                </c:pt>
              </c:strCache>
            </c:strRef>
          </c:cat>
          <c:val>
            <c:numRef>
              <c:f>'2014 EBRD'!$C$32:$K$32</c:f>
              <c:numCache>
                <c:formatCode>0.00</c:formatCode>
                <c:ptCount val="9"/>
                <c:pt idx="0">
                  <c:v>4.7670000000000003</c:v>
                </c:pt>
                <c:pt idx="1">
                  <c:v>4.8</c:v>
                </c:pt>
                <c:pt idx="2">
                  <c:v>4.7</c:v>
                </c:pt>
                <c:pt idx="3">
                  <c:v>3.7679999999999998</c:v>
                </c:pt>
                <c:pt idx="4">
                  <c:v>3.2680000000000007</c:v>
                </c:pt>
                <c:pt idx="5">
                  <c:v>3.3673000000000002</c:v>
                </c:pt>
                <c:pt idx="6">
                  <c:v>3.3</c:v>
                </c:pt>
                <c:pt idx="7">
                  <c:v>3.0246750000000002</c:v>
                </c:pt>
                <c:pt idx="8">
                  <c:v>3.40638</c:v>
                </c:pt>
              </c:numCache>
            </c:numRef>
          </c:val>
        </c:ser>
        <c:ser>
          <c:idx val="0"/>
          <c:order val="1"/>
          <c:tx>
            <c:strRef>
              <c:f>'2014 EBRD'!$B$6</c:f>
              <c:strCache>
                <c:ptCount val="1"/>
                <c:pt idx="0">
                  <c:v>Bosnia and Herzegovina</c:v>
                </c:pt>
              </c:strCache>
            </c:strRef>
          </c:tx>
          <c:spPr>
            <a:solidFill>
              <a:schemeClr val="accent2"/>
            </a:solidFill>
          </c:spPr>
          <c:dLbls>
            <c:dLbl>
              <c:idx val="0"/>
              <c:layout>
                <c:manualLayout>
                  <c:x val="7.4554045182558523E-2"/>
                  <c:y val="-0.17666280107109114"/>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0.11150354269667385"/>
                  <c:y val="-2.0377296587926509E-2"/>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0.10343681893380982"/>
                  <c:y val="-1.8175853018372703E-3"/>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0.14463107156285837"/>
                  <c:y val="3.9457170126461466E-2"/>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0.11447167326223305"/>
                  <c:y val="0.22202905034597947"/>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8.9324033660270252E-2"/>
                  <c:y val="0.21654020520162254"/>
                </c:manualLayout>
              </c:layout>
              <c:showLegendKey val="0"/>
              <c:showVal val="1"/>
              <c:showCatName val="1"/>
              <c:showSerName val="0"/>
              <c:showPercent val="0"/>
              <c:showBubbleSize val="0"/>
              <c:extLst>
                <c:ext xmlns:c15="http://schemas.microsoft.com/office/drawing/2012/chart" uri="{CE6537A1-D6FC-4f65-9D91-7224C49458BB}"/>
              </c:extLst>
            </c:dLbl>
            <c:dLbl>
              <c:idx val="6"/>
              <c:layout>
                <c:manualLayout>
                  <c:x val="-0.17653049779561886"/>
                  <c:y val="7.6125661200534295E-2"/>
                </c:manualLayout>
              </c:layout>
              <c:showLegendKey val="0"/>
              <c:showVal val="1"/>
              <c:showCatName val="1"/>
              <c:showSerName val="0"/>
              <c:showPercent val="0"/>
              <c:showBubbleSize val="0"/>
              <c:extLst>
                <c:ext xmlns:c15="http://schemas.microsoft.com/office/drawing/2012/chart" uri="{CE6537A1-D6FC-4f65-9D91-7224C49458BB}"/>
              </c:extLst>
            </c:dLbl>
            <c:dLbl>
              <c:idx val="7"/>
              <c:layout>
                <c:manualLayout>
                  <c:x val="-0.19246983967971146"/>
                  <c:y val="-5.1424481030780241E-2"/>
                </c:manualLayout>
              </c:layout>
              <c:tx>
                <c:rich>
                  <a:bodyPr/>
                  <a:lstStyle/>
                  <a:p>
                    <a:r>
                      <a:rPr lang="en-US" dirty="0"/>
                      <a:t>Non Bank </a:t>
                    </a:r>
                    <a:r>
                      <a:rPr lang="en-US" dirty="0" smtClean="0"/>
                      <a:t>Fin. Reform</a:t>
                    </a:r>
                    <a:r>
                      <a:rPr lang="en-US" dirty="0"/>
                      <a:t>, 2.1</a:t>
                    </a:r>
                  </a:p>
                </c:rich>
              </c:tx>
              <c:showLegendKey val="0"/>
              <c:showVal val="1"/>
              <c:showCatName val="1"/>
              <c:showSerName val="0"/>
              <c:showPercent val="0"/>
              <c:showBubbleSize val="0"/>
              <c:extLst>
                <c:ext xmlns:c15="http://schemas.microsoft.com/office/drawing/2012/chart" uri="{CE6537A1-D6FC-4f65-9D91-7224C49458BB}"/>
              </c:extLst>
            </c:dLbl>
            <c:dLbl>
              <c:idx val="8"/>
              <c:layout>
                <c:manualLayout>
                  <c:x val="-0.10146510585846212"/>
                  <c:y val="-0.1659126700071582"/>
                </c:manualLayout>
              </c:layout>
              <c:showLegendKey val="0"/>
              <c:showVal val="1"/>
              <c:showCatName val="1"/>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showLeaderLines val="0"/>
              </c:ext>
            </c:extLst>
          </c:dLbls>
          <c:cat>
            <c:strRef>
              <c:f>'2014 EBRD'!$C$1:$K$1</c:f>
              <c:strCache>
                <c:ptCount val="9"/>
                <c:pt idx="0">
                  <c:v>Small Scale 
Privatization</c:v>
                </c:pt>
                <c:pt idx="1">
                  <c:v>Trade and Foreign Exchange</c:v>
                </c:pt>
                <c:pt idx="2">
                  <c:v>Price 
Liberalization</c:v>
                </c:pt>
                <c:pt idx="3">
                  <c:v>Large Scale Privatization</c:v>
                </c:pt>
                <c:pt idx="4">
                  <c:v>Enterprise 
Restructuring</c:v>
                </c:pt>
                <c:pt idx="5">
                  <c:v>Competition Policy</c:v>
                </c:pt>
                <c:pt idx="6">
                  <c:v>Banking Reform</c:v>
                </c:pt>
                <c:pt idx="7">
                  <c:v>Non Bank Reform</c:v>
                </c:pt>
                <c:pt idx="8">
                  <c:v>Infrastructure 
Reforms</c:v>
                </c:pt>
              </c:strCache>
            </c:strRef>
          </c:cat>
          <c:val>
            <c:numRef>
              <c:f>'2014 EBRD'!$C$6:$K$6</c:f>
              <c:numCache>
                <c:formatCode>0.00</c:formatCode>
                <c:ptCount val="9"/>
                <c:pt idx="0">
                  <c:v>3</c:v>
                </c:pt>
                <c:pt idx="1">
                  <c:v>4</c:v>
                </c:pt>
                <c:pt idx="2">
                  <c:v>4</c:v>
                </c:pt>
                <c:pt idx="3">
                  <c:v>3</c:v>
                </c:pt>
                <c:pt idx="4">
                  <c:v>2</c:v>
                </c:pt>
                <c:pt idx="5">
                  <c:v>2.33</c:v>
                </c:pt>
                <c:pt idx="6">
                  <c:v>2.67</c:v>
                </c:pt>
                <c:pt idx="7">
                  <c:v>2.0830000000000002</c:v>
                </c:pt>
                <c:pt idx="8">
                  <c:v>2.5998000000000001</c:v>
                </c:pt>
              </c:numCache>
            </c:numRef>
          </c:val>
        </c:ser>
        <c:ser>
          <c:idx val="2"/>
          <c:order val="2"/>
          <c:tx>
            <c:strRef>
              <c:f>'2014 EBRD'!$B$33</c:f>
              <c:strCache>
                <c:ptCount val="1"/>
                <c:pt idx="0">
                  <c:v>RBC 2006 Threshold</c:v>
                </c:pt>
              </c:strCache>
            </c:strRef>
          </c:tx>
          <c:spPr>
            <a:noFill/>
            <a:ln w="38100">
              <a:solidFill>
                <a:schemeClr val="accent5"/>
              </a:solidFill>
            </a:ln>
          </c:spPr>
          <c:cat>
            <c:strRef>
              <c:f>'2014 EBRD'!$C$1:$K$1</c:f>
              <c:strCache>
                <c:ptCount val="9"/>
                <c:pt idx="0">
                  <c:v>Small Scale 
Privatization</c:v>
                </c:pt>
                <c:pt idx="1">
                  <c:v>Trade and Foreign Exchange</c:v>
                </c:pt>
                <c:pt idx="2">
                  <c:v>Price 
Liberalization</c:v>
                </c:pt>
                <c:pt idx="3">
                  <c:v>Large Scale Privatization</c:v>
                </c:pt>
                <c:pt idx="4">
                  <c:v>Enterprise 
Restructuring</c:v>
                </c:pt>
                <c:pt idx="5">
                  <c:v>Competition Policy</c:v>
                </c:pt>
                <c:pt idx="6">
                  <c:v>Banking Reform</c:v>
                </c:pt>
                <c:pt idx="7">
                  <c:v>Non Bank Reform</c:v>
                </c:pt>
                <c:pt idx="8">
                  <c:v>Infrastructure 
Reforms</c:v>
                </c:pt>
              </c:strCache>
            </c:strRef>
          </c:cat>
          <c:val>
            <c:numRef>
              <c:f>'2014 EBRD'!$C$33:$K$33</c:f>
              <c:numCache>
                <c:formatCode>0.00</c:formatCode>
                <c:ptCount val="9"/>
                <c:pt idx="0">
                  <c:v>4.2233333333333336</c:v>
                </c:pt>
                <c:pt idx="1">
                  <c:v>5</c:v>
                </c:pt>
                <c:pt idx="2">
                  <c:v>4.666666666666667</c:v>
                </c:pt>
                <c:pt idx="3">
                  <c:v>3.6666666666666665</c:v>
                </c:pt>
                <c:pt idx="4">
                  <c:v>2.78</c:v>
                </c:pt>
                <c:pt idx="5">
                  <c:v>2.5566666666666666</c:v>
                </c:pt>
                <c:pt idx="6">
                  <c:v>2.9990000000000001</c:v>
                </c:pt>
                <c:pt idx="7">
                  <c:v>2.5</c:v>
                </c:pt>
                <c:pt idx="8">
                  <c:v>3.3103333333333338</c:v>
                </c:pt>
              </c:numCache>
            </c:numRef>
          </c:val>
        </c:ser>
        <c:dLbls>
          <c:showLegendKey val="0"/>
          <c:showVal val="0"/>
          <c:showCatName val="0"/>
          <c:showSerName val="0"/>
          <c:showPercent val="0"/>
          <c:showBubbleSize val="0"/>
        </c:dLbls>
        <c:axId val="446497856"/>
        <c:axId val="446498248"/>
      </c:radarChart>
      <c:catAx>
        <c:axId val="446497856"/>
        <c:scaling>
          <c:orientation val="minMax"/>
        </c:scaling>
        <c:delete val="1"/>
        <c:axPos val="b"/>
        <c:majorGridlines/>
        <c:numFmt formatCode="General" sourceLinked="0"/>
        <c:majorTickMark val="out"/>
        <c:minorTickMark val="none"/>
        <c:tickLblPos val="nextTo"/>
        <c:crossAx val="446498248"/>
        <c:crosses val="autoZero"/>
        <c:auto val="1"/>
        <c:lblAlgn val="ctr"/>
        <c:lblOffset val="100"/>
        <c:noMultiLvlLbl val="0"/>
      </c:catAx>
      <c:valAx>
        <c:axId val="446498248"/>
        <c:scaling>
          <c:orientation val="minMax"/>
          <c:max val="5"/>
          <c:min val="1"/>
        </c:scaling>
        <c:delete val="0"/>
        <c:axPos val="l"/>
        <c:majorGridlines/>
        <c:numFmt formatCode="0" sourceLinked="0"/>
        <c:majorTickMark val="cross"/>
        <c:minorTickMark val="none"/>
        <c:tickLblPos val="nextTo"/>
        <c:crossAx val="44649785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Reform Progress in Privatization in E&amp;E in 2014</a:t>
            </a:r>
          </a:p>
        </c:rich>
      </c:tx>
      <c:overlay val="0"/>
    </c:title>
    <c:autoTitleDeleted val="0"/>
    <c:plotArea>
      <c:layout/>
      <c:barChart>
        <c:barDir val="col"/>
        <c:grouping val="clustered"/>
        <c:varyColors val="0"/>
        <c:ser>
          <c:idx val="0"/>
          <c:order val="0"/>
          <c:invertIfNegative val="0"/>
          <c:dPt>
            <c:idx val="9"/>
            <c:invertIfNegative val="0"/>
            <c:bubble3D val="0"/>
            <c:spPr>
              <a:solidFill>
                <a:schemeClr val="accent2"/>
              </a:solidFill>
              <a:ln>
                <a:solidFill>
                  <a:schemeClr val="accent2">
                    <a:lumMod val="50000"/>
                  </a:schemeClr>
                </a:solidFill>
              </a:ln>
            </c:spPr>
          </c:dPt>
          <c:dPt>
            <c:idx val="10"/>
            <c:invertIfNegative val="0"/>
            <c:bubble3D val="0"/>
            <c:spPr>
              <a:solidFill>
                <a:schemeClr val="accent3"/>
              </a:solidFill>
              <a:ln>
                <a:solidFill>
                  <a:schemeClr val="accent3">
                    <a:lumMod val="50000"/>
                  </a:schemeClr>
                </a:solidFill>
              </a:ln>
            </c:spPr>
          </c:dPt>
          <c:dPt>
            <c:idx val="11"/>
            <c:invertIfNegative val="0"/>
            <c:bubble3D val="0"/>
            <c:spPr>
              <a:solidFill>
                <a:schemeClr val="accent2"/>
              </a:solidFill>
              <a:ln>
                <a:solidFill>
                  <a:schemeClr val="accent2">
                    <a:lumMod val="50000"/>
                  </a:schemeClr>
                </a:solidFill>
              </a:ln>
            </c:spPr>
          </c:dPt>
          <c:dPt>
            <c:idx val="12"/>
            <c:invertIfNegative val="0"/>
            <c:bubble3D val="0"/>
            <c:spPr>
              <a:solidFill>
                <a:schemeClr val="accent4"/>
              </a:solidFill>
              <a:ln>
                <a:solidFill>
                  <a:schemeClr val="accent4">
                    <a:lumMod val="50000"/>
                  </a:schemeClr>
                </a:solidFill>
              </a:ln>
            </c:spPr>
          </c:dPt>
          <c:dPt>
            <c:idx val="14"/>
            <c:invertIfNegative val="0"/>
            <c:bubble3D val="0"/>
            <c:spPr>
              <a:solidFill>
                <a:schemeClr val="accent3"/>
              </a:solidFill>
              <a:ln>
                <a:solidFill>
                  <a:schemeClr val="accent3">
                    <a:lumMod val="50000"/>
                  </a:schemeClr>
                </a:solidFill>
              </a:ln>
            </c:spPr>
          </c:dPt>
          <c:dPt>
            <c:idx val="15"/>
            <c:invertIfNegative val="0"/>
            <c:bubble3D val="0"/>
            <c:spPr>
              <a:solidFill>
                <a:schemeClr val="accent3"/>
              </a:solidFill>
              <a:ln>
                <a:solidFill>
                  <a:schemeClr val="accent3">
                    <a:lumMod val="50000"/>
                  </a:schemeClr>
                </a:solidFill>
              </a:ln>
            </c:spPr>
          </c:dPt>
          <c:dPt>
            <c:idx val="16"/>
            <c:invertIfNegative val="0"/>
            <c:bubble3D val="0"/>
            <c:spPr>
              <a:solidFill>
                <a:schemeClr val="accent2"/>
              </a:solidFill>
              <a:ln>
                <a:solidFill>
                  <a:schemeClr val="accent2">
                    <a:lumMod val="50000"/>
                  </a:schemeClr>
                </a:solidFill>
              </a:ln>
            </c:spPr>
          </c:dPt>
          <c:dPt>
            <c:idx val="17"/>
            <c:invertIfNegative val="0"/>
            <c:bubble3D val="0"/>
            <c:spPr>
              <a:solidFill>
                <a:schemeClr val="accent2"/>
              </a:solidFill>
              <a:ln>
                <a:solidFill>
                  <a:schemeClr val="accent2">
                    <a:lumMod val="50000"/>
                  </a:schemeClr>
                </a:solidFill>
              </a:ln>
            </c:spPr>
          </c:dPt>
          <c:dPt>
            <c:idx val="18"/>
            <c:invertIfNegative val="0"/>
            <c:bubble3D val="0"/>
            <c:spPr>
              <a:solidFill>
                <a:schemeClr val="accent2"/>
              </a:solidFill>
              <a:ln>
                <a:solidFill>
                  <a:schemeClr val="accent2">
                    <a:lumMod val="50000"/>
                  </a:schemeClr>
                </a:solidFill>
              </a:ln>
            </c:spPr>
          </c:dPt>
          <c:dPt>
            <c:idx val="19"/>
            <c:invertIfNegative val="0"/>
            <c:bubble3D val="0"/>
            <c:spPr>
              <a:solidFill>
                <a:schemeClr val="accent4"/>
              </a:solidFill>
              <a:ln>
                <a:solidFill>
                  <a:schemeClr val="accent4">
                    <a:lumMod val="50000"/>
                  </a:schemeClr>
                </a:solidFill>
              </a:ln>
            </c:spPr>
          </c:dPt>
          <c:dPt>
            <c:idx val="20"/>
            <c:invertIfNegative val="0"/>
            <c:bubble3D val="0"/>
            <c:spPr>
              <a:solidFill>
                <a:schemeClr val="accent3"/>
              </a:solidFill>
              <a:ln>
                <a:solidFill>
                  <a:schemeClr val="accent3">
                    <a:lumMod val="50000"/>
                  </a:schemeClr>
                </a:solidFill>
              </a:ln>
            </c:spPr>
          </c:dPt>
          <c:dPt>
            <c:idx val="21"/>
            <c:invertIfNegative val="0"/>
            <c:bubble3D val="0"/>
            <c:spPr>
              <a:solidFill>
                <a:schemeClr val="accent4"/>
              </a:solidFill>
              <a:ln>
                <a:solidFill>
                  <a:schemeClr val="accent4">
                    <a:lumMod val="50000"/>
                  </a:schemeClr>
                </a:solidFill>
              </a:ln>
            </c:spPr>
          </c:dPt>
          <c:dPt>
            <c:idx val="22"/>
            <c:invertIfNegative val="0"/>
            <c:bubble3D val="0"/>
            <c:spPr>
              <a:solidFill>
                <a:schemeClr val="accent3"/>
              </a:solidFill>
              <a:ln>
                <a:solidFill>
                  <a:schemeClr val="accent3">
                    <a:lumMod val="50000"/>
                  </a:schemeClr>
                </a:solidFill>
              </a:ln>
            </c:spPr>
          </c:dPt>
          <c:dPt>
            <c:idx val="23"/>
            <c:invertIfNegative val="0"/>
            <c:bubble3D val="0"/>
            <c:spPr>
              <a:solidFill>
                <a:schemeClr val="accent4"/>
              </a:solidFill>
              <a:ln>
                <a:solidFill>
                  <a:schemeClr val="accent4">
                    <a:lumMod val="50000"/>
                  </a:schemeClr>
                </a:solidFill>
              </a:ln>
            </c:spPr>
          </c:dPt>
          <c:dPt>
            <c:idx val="24"/>
            <c:invertIfNegative val="0"/>
            <c:bubble3D val="0"/>
            <c:spPr>
              <a:solidFill>
                <a:schemeClr val="accent2"/>
              </a:solidFill>
              <a:ln>
                <a:solidFill>
                  <a:schemeClr val="accent2">
                    <a:lumMod val="50000"/>
                  </a:schemeClr>
                </a:solidFill>
              </a:ln>
            </c:spPr>
          </c:dPt>
          <c:dPt>
            <c:idx val="25"/>
            <c:invertIfNegative val="0"/>
            <c:bubble3D val="0"/>
            <c:spPr>
              <a:solidFill>
                <a:schemeClr val="accent3"/>
              </a:solidFill>
              <a:ln>
                <a:solidFill>
                  <a:schemeClr val="accent3">
                    <a:lumMod val="50000"/>
                  </a:schemeClr>
                </a:solidFill>
              </a:ln>
            </c:spPr>
          </c:dPt>
          <c:dPt>
            <c:idx val="26"/>
            <c:invertIfNegative val="0"/>
            <c:bubble3D val="0"/>
            <c:spPr>
              <a:solidFill>
                <a:schemeClr val="accent2"/>
              </a:solidFill>
              <a:ln>
                <a:solidFill>
                  <a:schemeClr val="accent2">
                    <a:lumMod val="50000"/>
                  </a:schemeClr>
                </a:solidFill>
              </a:ln>
            </c:spPr>
          </c:dPt>
          <c:dPt>
            <c:idx val="27"/>
            <c:invertIfNegative val="0"/>
            <c:bubble3D val="0"/>
            <c:spPr>
              <a:solidFill>
                <a:schemeClr val="accent4"/>
              </a:solidFill>
              <a:ln>
                <a:solidFill>
                  <a:schemeClr val="accent4">
                    <a:lumMod val="50000"/>
                  </a:schemeClr>
                </a:solidFill>
              </a:ln>
            </c:spPr>
          </c:dPt>
          <c:cat>
            <c:strRef>
              <c:f>Sheet1!$F$71:$F$98</c:f>
              <c:strCache>
                <c:ptCount val="28"/>
                <c:pt idx="0">
                  <c:v>Estonia</c:v>
                </c:pt>
                <c:pt idx="1">
                  <c:v>Hungary</c:v>
                </c:pt>
                <c:pt idx="2">
                  <c:v>Lithuania</c:v>
                </c:pt>
                <c:pt idx="3">
                  <c:v>Slovakia</c:v>
                </c:pt>
                <c:pt idx="4">
                  <c:v>Croatia</c:v>
                </c:pt>
                <c:pt idx="5">
                  <c:v>Latvia</c:v>
                </c:pt>
                <c:pt idx="6">
                  <c:v>Poland</c:v>
                </c:pt>
                <c:pt idx="7">
                  <c:v>Slovenia</c:v>
                </c:pt>
                <c:pt idx="8">
                  <c:v>Bulgaria</c:v>
                </c:pt>
                <c:pt idx="9">
                  <c:v>Georgia</c:v>
                </c:pt>
                <c:pt idx="10">
                  <c:v>Albania</c:v>
                </c:pt>
                <c:pt idx="11">
                  <c:v>Armenia</c:v>
                </c:pt>
                <c:pt idx="12">
                  <c:v>Kyrgyzstan</c:v>
                </c:pt>
                <c:pt idx="13">
                  <c:v>Romania</c:v>
                </c:pt>
                <c:pt idx="14">
                  <c:v>Macedonia</c:v>
                </c:pt>
                <c:pt idx="15">
                  <c:v>Montenegro</c:v>
                </c:pt>
                <c:pt idx="16">
                  <c:v>Moldova</c:v>
                </c:pt>
                <c:pt idx="17">
                  <c:v>Ukraine</c:v>
                </c:pt>
                <c:pt idx="18">
                  <c:v>Russia</c:v>
                </c:pt>
                <c:pt idx="19">
                  <c:v>Kazakhstan</c:v>
                </c:pt>
                <c:pt idx="20">
                  <c:v>Serbia</c:v>
                </c:pt>
                <c:pt idx="21">
                  <c:v>Tajikistan</c:v>
                </c:pt>
                <c:pt idx="22">
                  <c:v>Bosnia-H</c:v>
                </c:pt>
                <c:pt idx="23">
                  <c:v>Uzbekistan</c:v>
                </c:pt>
                <c:pt idx="24">
                  <c:v>Azerbaijan</c:v>
                </c:pt>
                <c:pt idx="25">
                  <c:v>Kosovo</c:v>
                </c:pt>
                <c:pt idx="26">
                  <c:v>Belarus</c:v>
                </c:pt>
                <c:pt idx="27">
                  <c:v>Turkmenistan</c:v>
                </c:pt>
              </c:strCache>
            </c:strRef>
          </c:cat>
          <c:val>
            <c:numRef>
              <c:f>Sheet1!$E$71:$E$98</c:f>
              <c:numCache>
                <c:formatCode>General</c:formatCode>
                <c:ptCount val="28"/>
                <c:pt idx="0">
                  <c:v>4.5</c:v>
                </c:pt>
                <c:pt idx="1">
                  <c:v>4.5</c:v>
                </c:pt>
                <c:pt idx="2">
                  <c:v>4.5</c:v>
                </c:pt>
                <c:pt idx="3">
                  <c:v>4.5</c:v>
                </c:pt>
                <c:pt idx="4">
                  <c:v>4.3499999999999996</c:v>
                </c:pt>
                <c:pt idx="5">
                  <c:v>4.3499999999999996</c:v>
                </c:pt>
                <c:pt idx="6">
                  <c:v>4.3499999999999996</c:v>
                </c:pt>
                <c:pt idx="7">
                  <c:v>4</c:v>
                </c:pt>
                <c:pt idx="8">
                  <c:v>4</c:v>
                </c:pt>
                <c:pt idx="9">
                  <c:v>4</c:v>
                </c:pt>
                <c:pt idx="10">
                  <c:v>3.85</c:v>
                </c:pt>
                <c:pt idx="11">
                  <c:v>3.85</c:v>
                </c:pt>
                <c:pt idx="12">
                  <c:v>3.85</c:v>
                </c:pt>
                <c:pt idx="13">
                  <c:v>3.7</c:v>
                </c:pt>
                <c:pt idx="14">
                  <c:v>3.65</c:v>
                </c:pt>
                <c:pt idx="15">
                  <c:v>3.5</c:v>
                </c:pt>
                <c:pt idx="16">
                  <c:v>3.5</c:v>
                </c:pt>
                <c:pt idx="17">
                  <c:v>3.5</c:v>
                </c:pt>
                <c:pt idx="18">
                  <c:v>3.5</c:v>
                </c:pt>
                <c:pt idx="19">
                  <c:v>3.5</c:v>
                </c:pt>
                <c:pt idx="20">
                  <c:v>3.2</c:v>
                </c:pt>
                <c:pt idx="21">
                  <c:v>3.15</c:v>
                </c:pt>
                <c:pt idx="22">
                  <c:v>3</c:v>
                </c:pt>
                <c:pt idx="23">
                  <c:v>3</c:v>
                </c:pt>
                <c:pt idx="24">
                  <c:v>2.85</c:v>
                </c:pt>
                <c:pt idx="25">
                  <c:v>2.5</c:v>
                </c:pt>
                <c:pt idx="26">
                  <c:v>2</c:v>
                </c:pt>
                <c:pt idx="27">
                  <c:v>1.65</c:v>
                </c:pt>
              </c:numCache>
            </c:numRef>
          </c:val>
        </c:ser>
        <c:dLbls>
          <c:showLegendKey val="0"/>
          <c:showVal val="0"/>
          <c:showCatName val="0"/>
          <c:showSerName val="0"/>
          <c:showPercent val="0"/>
          <c:showBubbleSize val="0"/>
        </c:dLbls>
        <c:gapWidth val="150"/>
        <c:axId val="446499032"/>
        <c:axId val="446499424"/>
      </c:barChart>
      <c:catAx>
        <c:axId val="446499032"/>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6499424"/>
        <c:crosses val="autoZero"/>
        <c:auto val="1"/>
        <c:lblAlgn val="ctr"/>
        <c:lblOffset val="100"/>
        <c:noMultiLvlLbl val="0"/>
      </c:catAx>
      <c:valAx>
        <c:axId val="446499424"/>
        <c:scaling>
          <c:orientation val="minMax"/>
          <c:min val="1"/>
        </c:scaling>
        <c:delete val="0"/>
        <c:axPos val="l"/>
        <c:majorGridlines>
          <c:spPr>
            <a:ln>
              <a:solidFill>
                <a:schemeClr val="bg1">
                  <a:lumMod val="50000"/>
                  <a:alpha val="35000"/>
                </a:schemeClr>
              </a:solidFill>
            </a:ln>
          </c:spPr>
        </c:majorGridlines>
        <c:numFmt formatCode="General" sourceLinked="1"/>
        <c:majorTickMark val="out"/>
        <c:minorTickMark val="none"/>
        <c:tickLblPos val="nextTo"/>
        <c:spPr>
          <a:ln>
            <a:solidFill>
              <a:schemeClr val="tx1"/>
            </a:solidFill>
          </a:ln>
        </c:spPr>
        <c:txPr>
          <a:bodyPr/>
          <a:lstStyle/>
          <a:p>
            <a:pPr>
              <a:defRPr b="1"/>
            </a:pPr>
            <a:endParaRPr lang="en-US"/>
          </a:p>
        </c:txPr>
        <c:crossAx val="446499032"/>
        <c:crosses val="autoZero"/>
        <c:crossBetween val="between"/>
        <c:majorUnit val="1"/>
        <c:minorUnit val="0.5"/>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effectLst/>
              </a:rPr>
              <a:t>Highest &amp; Lowest Business Environment Component Rankings in </a:t>
            </a:r>
            <a:endParaRPr lang="en-US" dirty="0">
              <a:effectLst/>
            </a:endParaRPr>
          </a:p>
          <a:p>
            <a:pPr>
              <a:defRPr/>
            </a:pPr>
            <a:r>
              <a:rPr lang="en-US" sz="1800" b="1" i="0" baseline="0" dirty="0">
                <a:effectLst/>
              </a:rPr>
              <a:t>Albania, Bosnia </a:t>
            </a:r>
            <a:r>
              <a:rPr lang="en-US" sz="1800" b="1" i="0" baseline="0" dirty="0" smtClean="0">
                <a:effectLst/>
              </a:rPr>
              <a:t>&amp; </a:t>
            </a:r>
            <a:r>
              <a:rPr lang="en-US" sz="1800" b="1" i="0" baseline="0" dirty="0">
                <a:effectLst/>
              </a:rPr>
              <a:t>Herzegovina, &amp; Kosovo (2015)</a:t>
            </a:r>
            <a:endParaRPr lang="en-US" dirty="0">
              <a:effectLst/>
            </a:endParaRPr>
          </a:p>
        </c:rich>
      </c:tx>
      <c:overlay val="0"/>
    </c:title>
    <c:autoTitleDeleted val="0"/>
    <c:plotArea>
      <c:layout/>
      <c:barChart>
        <c:barDir val="col"/>
        <c:grouping val="clustered"/>
        <c:varyColors val="0"/>
        <c:ser>
          <c:idx val="0"/>
          <c:order val="0"/>
          <c:invertIfNegative val="0"/>
          <c:dPt>
            <c:idx val="0"/>
            <c:invertIfNegative val="0"/>
            <c:bubble3D val="0"/>
            <c:spPr>
              <a:solidFill>
                <a:schemeClr val="accent3"/>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1"/>
              </a:solidFill>
            </c:spPr>
          </c:dPt>
          <c:dPt>
            <c:idx val="4"/>
            <c:invertIfNegative val="0"/>
            <c:bubble3D val="0"/>
            <c:spPr>
              <a:solidFill>
                <a:schemeClr val="accent3"/>
              </a:solidFill>
            </c:spPr>
          </c:dPt>
          <c:dPt>
            <c:idx val="6"/>
            <c:invertIfNegative val="0"/>
            <c:bubble3D val="0"/>
            <c:spPr>
              <a:solidFill>
                <a:schemeClr val="accent2"/>
              </a:solidFill>
            </c:spPr>
          </c:dPt>
          <c:dPt>
            <c:idx val="7"/>
            <c:invertIfNegative val="0"/>
            <c:bubble3D val="0"/>
            <c:spPr>
              <a:solidFill>
                <a:schemeClr val="accent3"/>
              </a:solidFill>
            </c:spPr>
          </c:dPt>
          <c:dPt>
            <c:idx val="8"/>
            <c:invertIfNegative val="0"/>
            <c:bubble3D val="0"/>
            <c:spPr>
              <a:solidFill>
                <a:schemeClr val="accent1"/>
              </a:solidFill>
              <a:ln>
                <a:noFill/>
              </a:ln>
            </c:spPr>
          </c:dPt>
          <c:dPt>
            <c:idx val="9"/>
            <c:invertIfNegative val="0"/>
            <c:bubble3D val="0"/>
            <c:spPr>
              <a:solidFill>
                <a:schemeClr val="accent2"/>
              </a:solidFill>
            </c:spPr>
          </c:dPt>
          <c:dPt>
            <c:idx val="11"/>
            <c:invertIfNegative val="0"/>
            <c:bubble3D val="0"/>
            <c:spPr>
              <a:solidFill>
                <a:schemeClr val="accent3"/>
              </a:solidFill>
            </c:spPr>
          </c:dPt>
          <c:dLbls>
            <c:dLbl>
              <c:idx val="0"/>
              <c:tx>
                <c:rich>
                  <a:bodyPr/>
                  <a:lstStyle/>
                  <a:p>
                    <a:r>
                      <a:rPr lang="en-US" b="1"/>
                      <a:t>189</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b="1"/>
                      <a:t>175</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en-US" b="1"/>
                      <a:t>171</a:t>
                    </a:r>
                    <a:r>
                      <a:rPr lang="en-US" b="1" baseline="30000"/>
                      <a:t>st</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en-US" b="1"/>
                      <a:t>163</a:t>
                    </a:r>
                    <a:r>
                      <a:rPr lang="en-US" b="1" baseline="30000"/>
                      <a:t>rd</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b="1"/>
                      <a:t>162</a:t>
                    </a:r>
                    <a:r>
                      <a:rPr lang="en-US" b="1" baseline="30000"/>
                      <a:t>nd</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5"/>
              <c:tx>
                <c:rich>
                  <a:bodyPr/>
                  <a:lstStyle/>
                  <a:p>
                    <a:r>
                      <a:rPr lang="en-US" b="1"/>
                      <a:t>136</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6"/>
              <c:tx>
                <c:rich>
                  <a:bodyPr/>
                  <a:lstStyle/>
                  <a:p>
                    <a:r>
                      <a:rPr lang="en-US" b="1"/>
                      <a:t>38</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7"/>
              <c:tx>
                <c:rich>
                  <a:bodyPr/>
                  <a:lstStyle/>
                  <a:p>
                    <a:r>
                      <a:rPr lang="en-US" b="1"/>
                      <a:t>37</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8"/>
              <c:tx>
                <c:rich>
                  <a:bodyPr/>
                  <a:lstStyle/>
                  <a:p>
                    <a:r>
                      <a:rPr lang="en-US" b="1"/>
                      <a:t>32</a:t>
                    </a:r>
                    <a:r>
                      <a:rPr lang="en-US" b="1" baseline="30000"/>
                      <a:t>nd</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9"/>
              <c:tx>
                <c:rich>
                  <a:bodyPr/>
                  <a:lstStyle/>
                  <a:p>
                    <a:r>
                      <a:rPr lang="en-US" b="1"/>
                      <a:t>28</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10"/>
              <c:tx>
                <c:rich>
                  <a:bodyPr/>
                  <a:lstStyle/>
                  <a:p>
                    <a:r>
                      <a:rPr lang="en-US" b="1"/>
                      <a:t>28</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dLbl>
              <c:idx val="11"/>
              <c:tx>
                <c:rich>
                  <a:bodyPr/>
                  <a:lstStyle/>
                  <a:p>
                    <a:r>
                      <a:rPr lang="en-US" b="1" baseline="0"/>
                      <a:t>8</a:t>
                    </a:r>
                    <a:r>
                      <a:rPr lang="en-US" b="1" baseline="30000"/>
                      <a:t>th</a:t>
                    </a:r>
                    <a:endParaRPr lang="en-US" baseline="30000"/>
                  </a:p>
                </c:rich>
              </c:tx>
              <c:showLegendKey val="0"/>
              <c:showVal val="1"/>
              <c:showCatName val="0"/>
              <c:showSerName val="0"/>
              <c:showPercent val="0"/>
              <c:showBubbleSize val="0"/>
              <c:extLst>
                <c:ext xmlns:c15="http://schemas.microsoft.com/office/drawing/2012/chart" uri="{CE6537A1-D6FC-4f65-9D91-7224C49458BB}"/>
              </c:extLst>
            </c:dLbl>
            <c:numFmt formatCode="General" sourceLinked="0"/>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'2016 (MS)'!$G$5:$G$16</c:f>
              <c:strCache>
                <c:ptCount val="12"/>
                <c:pt idx="0">
                  <c:v>Albania: Dealing w/ Construction Permits</c:v>
                </c:pt>
                <c:pt idx="1">
                  <c:v>Bosnia-H: Starting a Business</c:v>
                </c:pt>
                <c:pt idx="2">
                  <c:v>Bosnia-H: Dealing w/ Construction Permits</c:v>
                </c:pt>
                <c:pt idx="3">
                  <c:v>Kosovo: Resolving Insolvency</c:v>
                </c:pt>
                <c:pt idx="4">
                  <c:v>Albania: Getting Electricity</c:v>
                </c:pt>
                <c:pt idx="5">
                  <c:v>Kosovo: Dealing w/ Construction Permits</c:v>
                </c:pt>
                <c:pt idx="6">
                  <c:v>Bosnia-H: Resolving Insolvency</c:v>
                </c:pt>
                <c:pt idx="7">
                  <c:v>Albania: Trading Across Borders</c:v>
                </c:pt>
                <c:pt idx="8">
                  <c:v>Kosovo: Registering Property</c:v>
                </c:pt>
                <c:pt idx="9">
                  <c:v>Bosnia-H: Trading Across Borders</c:v>
                </c:pt>
                <c:pt idx="10">
                  <c:v>Kosovo: Getting Credit</c:v>
                </c:pt>
                <c:pt idx="11">
                  <c:v>Albania: Protecting Minority Investors</c:v>
                </c:pt>
              </c:strCache>
            </c:strRef>
          </c:cat>
          <c:val>
            <c:numRef>
              <c:f>'2016 (MS)'!$H$5:$H$16</c:f>
              <c:numCache>
                <c:formatCode>General</c:formatCode>
                <c:ptCount val="12"/>
                <c:pt idx="0">
                  <c:v>189</c:v>
                </c:pt>
                <c:pt idx="1">
                  <c:v>175</c:v>
                </c:pt>
                <c:pt idx="2">
                  <c:v>171</c:v>
                </c:pt>
                <c:pt idx="3">
                  <c:v>163</c:v>
                </c:pt>
                <c:pt idx="4">
                  <c:v>162</c:v>
                </c:pt>
                <c:pt idx="5">
                  <c:v>136</c:v>
                </c:pt>
                <c:pt idx="6">
                  <c:v>38</c:v>
                </c:pt>
                <c:pt idx="7">
                  <c:v>37</c:v>
                </c:pt>
                <c:pt idx="8">
                  <c:v>32</c:v>
                </c:pt>
                <c:pt idx="9">
                  <c:v>28</c:v>
                </c:pt>
                <c:pt idx="10">
                  <c:v>28</c:v>
                </c:pt>
                <c:pt idx="11">
                  <c:v>8</c:v>
                </c:pt>
              </c:numCache>
            </c:numRef>
          </c:val>
        </c:ser>
        <c:dLbls>
          <c:showLegendKey val="0"/>
          <c:showVal val="0"/>
          <c:showCatName val="0"/>
          <c:showSerName val="0"/>
          <c:showPercent val="0"/>
          <c:showBubbleSize val="0"/>
        </c:dLbls>
        <c:gapWidth val="150"/>
        <c:axId val="446500208"/>
        <c:axId val="446935928"/>
      </c:barChart>
      <c:catAx>
        <c:axId val="446500208"/>
        <c:scaling>
          <c:orientation val="minMax"/>
        </c:scaling>
        <c:delete val="0"/>
        <c:axPos val="b"/>
        <c:numFmt formatCode="General" sourceLinked="0"/>
        <c:majorTickMark val="out"/>
        <c:minorTickMark val="none"/>
        <c:tickLblPos val="nextTo"/>
        <c:spPr>
          <a:ln>
            <a:solidFill>
              <a:schemeClr val="tx1"/>
            </a:solidFill>
          </a:ln>
        </c:spPr>
        <c:crossAx val="446935928"/>
        <c:crosses val="autoZero"/>
        <c:auto val="1"/>
        <c:lblAlgn val="ctr"/>
        <c:lblOffset val="100"/>
        <c:noMultiLvlLbl val="0"/>
      </c:catAx>
      <c:valAx>
        <c:axId val="446935928"/>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Global Rank</a:t>
                </a:r>
              </a:p>
            </c:rich>
          </c:tx>
          <c:layout>
            <c:manualLayout>
              <c:xMode val="edge"/>
              <c:yMode val="edge"/>
              <c:x val="8.5034013605442185E-3"/>
              <c:y val="0.44277861901877652"/>
            </c:manualLayout>
          </c:layout>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6500208"/>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Getting Electricity in the World (2015)</a:t>
            </a:r>
          </a:p>
        </c:rich>
      </c:tx>
      <c:overlay val="0"/>
    </c:title>
    <c:autoTitleDeleted val="0"/>
    <c:plotArea>
      <c:layout>
        <c:manualLayout>
          <c:layoutTarget val="inner"/>
          <c:xMode val="edge"/>
          <c:yMode val="edge"/>
          <c:x val="7.974726265664249E-2"/>
          <c:y val="8.9909314220337849E-2"/>
          <c:w val="0.90482062908360306"/>
          <c:h val="0.79876051551248406"/>
        </c:manualLayout>
      </c:layout>
      <c:barChart>
        <c:barDir val="col"/>
        <c:grouping val="clustered"/>
        <c:varyColors val="0"/>
        <c:ser>
          <c:idx val="0"/>
          <c:order val="0"/>
          <c:tx>
            <c:strRef>
              <c:f>'file (10)'!$B$3</c:f>
              <c:strCache>
                <c:ptCount val="1"/>
                <c:pt idx="0">
                  <c:v>DTF</c:v>
                </c:pt>
              </c:strCache>
            </c:strRef>
          </c:tx>
          <c:spPr>
            <a:solidFill>
              <a:schemeClr val="bg2">
                <a:lumMod val="75000"/>
              </a:schemeClr>
            </a:solidFill>
            <a:ln>
              <a:noFill/>
            </a:ln>
          </c:spPr>
          <c:invertIfNegative val="0"/>
          <c:dPt>
            <c:idx val="4"/>
            <c:invertIfNegative val="0"/>
            <c:bubble3D val="0"/>
          </c:dPt>
          <c:dPt>
            <c:idx val="11"/>
            <c:invertIfNegative val="0"/>
            <c:bubble3D val="0"/>
          </c:dPt>
          <c:dPt>
            <c:idx val="12"/>
            <c:invertIfNegative val="0"/>
            <c:bubble3D val="0"/>
            <c:spPr>
              <a:solidFill>
                <a:schemeClr val="accent4"/>
              </a:solidFill>
              <a:ln>
                <a:solidFill>
                  <a:schemeClr val="accent4">
                    <a:lumMod val="75000"/>
                  </a:schemeClr>
                </a:solidFill>
              </a:ln>
            </c:spPr>
          </c:dPt>
          <c:dPt>
            <c:idx val="18"/>
            <c:invertIfNegative val="0"/>
            <c:bubble3D val="0"/>
          </c:dPt>
          <c:dPt>
            <c:idx val="21"/>
            <c:invertIfNegative val="0"/>
            <c:bubble3D val="0"/>
          </c:dPt>
          <c:dPt>
            <c:idx val="26"/>
            <c:invertIfNegative val="0"/>
            <c:bubble3D val="0"/>
            <c:spPr>
              <a:solidFill>
                <a:schemeClr val="accent3"/>
              </a:solidFill>
              <a:ln>
                <a:solidFill>
                  <a:schemeClr val="accent3"/>
                </a:solidFill>
              </a:ln>
            </c:spPr>
          </c:dPt>
          <c:dPt>
            <c:idx val="27"/>
            <c:invertIfNegative val="0"/>
            <c:bubble3D val="0"/>
            <c:spPr>
              <a:solidFill>
                <a:schemeClr val="accent3"/>
              </a:solidFill>
              <a:ln>
                <a:solidFill>
                  <a:schemeClr val="accent3">
                    <a:lumMod val="75000"/>
                  </a:schemeClr>
                </a:solidFill>
              </a:ln>
            </c:spPr>
          </c:dPt>
          <c:dPt>
            <c:idx val="29"/>
            <c:invertIfNegative val="0"/>
            <c:bubble3D val="0"/>
            <c:spPr>
              <a:solidFill>
                <a:schemeClr val="accent4"/>
              </a:solidFill>
              <a:ln>
                <a:solidFill>
                  <a:schemeClr val="accent4"/>
                </a:solidFill>
              </a:ln>
            </c:spPr>
          </c:dPt>
          <c:dPt>
            <c:idx val="30"/>
            <c:invertIfNegative val="0"/>
            <c:bubble3D val="0"/>
          </c:dPt>
          <c:dPt>
            <c:idx val="37"/>
            <c:invertIfNegative val="0"/>
            <c:bubble3D val="0"/>
          </c:dPt>
          <c:dPt>
            <c:idx val="40"/>
            <c:invertIfNegative val="0"/>
            <c:bubble3D val="0"/>
          </c:dPt>
          <c:dPt>
            <c:idx val="41"/>
            <c:invertIfNegative val="0"/>
            <c:bubble3D val="0"/>
          </c:dPt>
          <c:dPt>
            <c:idx val="44"/>
            <c:invertIfNegative val="0"/>
            <c:bubble3D val="0"/>
          </c:dPt>
          <c:dPt>
            <c:idx val="46"/>
            <c:invertIfNegative val="0"/>
            <c:bubble3D val="0"/>
          </c:dPt>
          <c:dPt>
            <c:idx val="52"/>
            <c:invertIfNegative val="0"/>
            <c:bubble3D val="0"/>
            <c:spPr>
              <a:solidFill>
                <a:schemeClr val="accent2"/>
              </a:solidFill>
              <a:ln>
                <a:solidFill>
                  <a:schemeClr val="accent2">
                    <a:lumMod val="75000"/>
                  </a:schemeClr>
                </a:solidFill>
              </a:ln>
            </c:spPr>
          </c:dPt>
          <c:dPt>
            <c:idx val="56"/>
            <c:invertIfNegative val="0"/>
            <c:bubble3D val="0"/>
            <c:spPr>
              <a:solidFill>
                <a:schemeClr val="accent1"/>
              </a:solidFill>
              <a:ln>
                <a:solidFill>
                  <a:schemeClr val="accent1">
                    <a:lumMod val="75000"/>
                  </a:schemeClr>
                </a:solidFill>
              </a:ln>
            </c:spPr>
          </c:dPt>
          <c:dPt>
            <c:idx val="58"/>
            <c:invertIfNegative val="0"/>
            <c:bubble3D val="0"/>
          </c:dPt>
          <c:dPt>
            <c:idx val="64"/>
            <c:invertIfNegative val="0"/>
            <c:bubble3D val="0"/>
          </c:dPt>
          <c:dPt>
            <c:idx val="65"/>
            <c:invertIfNegative val="0"/>
            <c:bubble3D val="0"/>
            <c:spPr>
              <a:solidFill>
                <a:schemeClr val="accent3"/>
              </a:solidFill>
              <a:ln>
                <a:solidFill>
                  <a:schemeClr val="accent3">
                    <a:lumMod val="75000"/>
                  </a:schemeClr>
                </a:solidFill>
              </a:ln>
            </c:spPr>
          </c:dPt>
          <c:dPt>
            <c:idx val="66"/>
            <c:invertIfNegative val="0"/>
            <c:bubble3D val="0"/>
          </c:dPt>
          <c:dPt>
            <c:idx val="70"/>
            <c:invertIfNegative val="0"/>
            <c:bubble3D val="0"/>
            <c:spPr>
              <a:solidFill>
                <a:schemeClr val="accent3"/>
              </a:solidFill>
              <a:ln>
                <a:solidFill>
                  <a:schemeClr val="accent3"/>
                </a:solidFill>
              </a:ln>
            </c:spPr>
          </c:dPt>
          <c:dPt>
            <c:idx val="72"/>
            <c:invertIfNegative val="0"/>
            <c:bubble3D val="0"/>
            <c:spPr>
              <a:solidFill>
                <a:schemeClr val="accent1"/>
              </a:solidFill>
              <a:ln>
                <a:solidFill>
                  <a:schemeClr val="accent1">
                    <a:lumMod val="75000"/>
                  </a:schemeClr>
                </a:solidFill>
              </a:ln>
            </c:spPr>
          </c:dPt>
          <c:dPt>
            <c:idx val="77"/>
            <c:invertIfNegative val="0"/>
            <c:bubble3D val="0"/>
            <c:spPr>
              <a:solidFill>
                <a:schemeClr val="accent4"/>
              </a:solidFill>
              <a:ln>
                <a:solidFill>
                  <a:schemeClr val="accent4">
                    <a:lumMod val="75000"/>
                  </a:schemeClr>
                </a:solidFill>
              </a:ln>
            </c:spPr>
          </c:dPt>
          <c:dPt>
            <c:idx val="79"/>
            <c:invertIfNegative val="0"/>
            <c:bubble3D val="0"/>
            <c:spPr>
              <a:solidFill>
                <a:schemeClr val="accent2"/>
              </a:solidFill>
              <a:ln>
                <a:solidFill>
                  <a:schemeClr val="accent2">
                    <a:lumMod val="75000"/>
                  </a:schemeClr>
                </a:solidFill>
              </a:ln>
            </c:spPr>
          </c:dPt>
          <c:dPt>
            <c:idx val="84"/>
            <c:invertIfNegative val="0"/>
            <c:bubble3D val="0"/>
          </c:dPt>
          <c:dPt>
            <c:idx val="85"/>
            <c:invertIfNegative val="0"/>
            <c:bubble3D val="0"/>
            <c:spPr>
              <a:solidFill>
                <a:schemeClr val="accent2"/>
              </a:solidFill>
              <a:ln>
                <a:solidFill>
                  <a:schemeClr val="accent2">
                    <a:lumMod val="75000"/>
                  </a:schemeClr>
                </a:solidFill>
              </a:ln>
            </c:spPr>
          </c:dPt>
          <c:dPt>
            <c:idx val="88"/>
            <c:invertIfNegative val="0"/>
            <c:bubble3D val="0"/>
          </c:dPt>
          <c:dPt>
            <c:idx val="89"/>
            <c:invertIfNegative val="0"/>
            <c:bubble3D val="0"/>
            <c:spPr>
              <a:solidFill>
                <a:schemeClr val="accent1"/>
              </a:solidFill>
              <a:ln>
                <a:solidFill>
                  <a:schemeClr val="accent1">
                    <a:lumMod val="75000"/>
                  </a:schemeClr>
                </a:solidFill>
              </a:ln>
            </c:spPr>
          </c:dPt>
          <c:dPt>
            <c:idx val="90"/>
            <c:invertIfNegative val="0"/>
            <c:bubble3D val="0"/>
            <c:spPr>
              <a:solidFill>
                <a:schemeClr val="accent2"/>
              </a:solidFill>
              <a:ln>
                <a:solidFill>
                  <a:schemeClr val="accent2">
                    <a:lumMod val="75000"/>
                  </a:schemeClr>
                </a:solidFill>
              </a:ln>
            </c:spPr>
          </c:dPt>
          <c:dPt>
            <c:idx val="92"/>
            <c:invertIfNegative val="0"/>
            <c:bubble3D val="0"/>
          </c:dPt>
          <c:dPt>
            <c:idx val="100"/>
            <c:invertIfNegative val="0"/>
            <c:bubble3D val="0"/>
            <c:spPr>
              <a:solidFill>
                <a:schemeClr val="accent2"/>
              </a:solidFill>
              <a:ln>
                <a:solidFill>
                  <a:schemeClr val="accent2">
                    <a:lumMod val="75000"/>
                  </a:schemeClr>
                </a:solidFill>
              </a:ln>
            </c:spPr>
          </c:dPt>
          <c:dPt>
            <c:idx val="101"/>
            <c:invertIfNegative val="0"/>
            <c:bubble3D val="0"/>
          </c:dPt>
          <c:dPt>
            <c:idx val="105"/>
            <c:invertIfNegative val="0"/>
            <c:bubble3D val="0"/>
          </c:dPt>
          <c:dPt>
            <c:idx val="118"/>
            <c:invertIfNegative val="0"/>
            <c:bubble3D val="0"/>
            <c:spPr>
              <a:solidFill>
                <a:schemeClr val="accent4"/>
              </a:solidFill>
              <a:ln>
                <a:solidFill>
                  <a:schemeClr val="accent4">
                    <a:lumMod val="75000"/>
                  </a:schemeClr>
                </a:solidFill>
              </a:ln>
            </c:spPr>
          </c:dPt>
          <c:dPt>
            <c:idx val="123"/>
            <c:invertIfNegative val="0"/>
            <c:bubble3D val="0"/>
            <c:spPr>
              <a:solidFill>
                <a:schemeClr val="accent1"/>
              </a:solidFill>
              <a:ln>
                <a:solidFill>
                  <a:schemeClr val="accent1">
                    <a:lumMod val="75000"/>
                  </a:schemeClr>
                </a:solidFill>
              </a:ln>
            </c:spPr>
          </c:dPt>
          <c:dPt>
            <c:idx val="124"/>
            <c:invertIfNegative val="0"/>
            <c:bubble3D val="0"/>
            <c:spPr>
              <a:solidFill>
                <a:schemeClr val="accent1"/>
              </a:solidFill>
              <a:ln>
                <a:solidFill>
                  <a:schemeClr val="accent1">
                    <a:lumMod val="75000"/>
                  </a:schemeClr>
                </a:solidFill>
              </a:ln>
            </c:spPr>
          </c:dPt>
          <c:dPt>
            <c:idx val="125"/>
            <c:invertIfNegative val="0"/>
            <c:bubble3D val="0"/>
          </c:dPt>
          <c:dPt>
            <c:idx val="126"/>
            <c:invertIfNegative val="0"/>
            <c:bubble3D val="0"/>
            <c:spPr>
              <a:solidFill>
                <a:schemeClr val="accent3"/>
              </a:solidFill>
              <a:ln>
                <a:solidFill>
                  <a:schemeClr val="accent3">
                    <a:lumMod val="75000"/>
                  </a:schemeClr>
                </a:solidFill>
              </a:ln>
            </c:spPr>
          </c:dPt>
          <c:dPt>
            <c:idx val="127"/>
            <c:invertIfNegative val="0"/>
            <c:bubble3D val="0"/>
            <c:spPr>
              <a:solidFill>
                <a:schemeClr val="accent2"/>
              </a:solidFill>
              <a:ln>
                <a:solidFill>
                  <a:schemeClr val="accent2">
                    <a:lumMod val="75000"/>
                  </a:schemeClr>
                </a:solidFill>
              </a:ln>
            </c:spPr>
          </c:dPt>
          <c:dPt>
            <c:idx val="130"/>
            <c:invertIfNegative val="0"/>
            <c:bubble3D val="0"/>
          </c:dPt>
          <c:dPt>
            <c:idx val="133"/>
            <c:invertIfNegative val="0"/>
            <c:bubble3D val="0"/>
          </c:dPt>
          <c:dPt>
            <c:idx val="135"/>
            <c:invertIfNegative val="0"/>
            <c:bubble3D val="0"/>
            <c:spPr>
              <a:solidFill>
                <a:schemeClr val="accent1"/>
              </a:solidFill>
              <a:ln>
                <a:solidFill>
                  <a:schemeClr val="accent1">
                    <a:lumMod val="75000"/>
                  </a:schemeClr>
                </a:solidFill>
              </a:ln>
            </c:spPr>
          </c:dPt>
          <c:dPt>
            <c:idx val="140"/>
            <c:invertIfNegative val="0"/>
            <c:bubble3D val="0"/>
            <c:spPr>
              <a:solidFill>
                <a:schemeClr val="accent1"/>
              </a:solidFill>
              <a:ln>
                <a:solidFill>
                  <a:schemeClr val="accent1">
                    <a:lumMod val="75000"/>
                  </a:schemeClr>
                </a:solidFill>
              </a:ln>
            </c:spPr>
          </c:dPt>
          <c:dPt>
            <c:idx val="141"/>
            <c:invertIfNegative val="0"/>
            <c:bubble3D val="0"/>
            <c:spPr>
              <a:solidFill>
                <a:schemeClr val="accent1"/>
              </a:solidFill>
              <a:ln>
                <a:solidFill>
                  <a:schemeClr val="accent1">
                    <a:lumMod val="75000"/>
                  </a:schemeClr>
                </a:solidFill>
              </a:ln>
            </c:spPr>
          </c:dPt>
          <c:dPt>
            <c:idx val="144"/>
            <c:invertIfNegative val="0"/>
            <c:bubble3D val="0"/>
            <c:spPr>
              <a:solidFill>
                <a:schemeClr val="accent3"/>
              </a:solidFill>
              <a:ln>
                <a:solidFill>
                  <a:schemeClr val="accent3">
                    <a:lumMod val="75000"/>
                  </a:schemeClr>
                </a:solidFill>
              </a:ln>
            </c:spPr>
          </c:dPt>
          <c:dPt>
            <c:idx val="147"/>
            <c:invertIfNegative val="0"/>
            <c:bubble3D val="0"/>
            <c:spPr>
              <a:solidFill>
                <a:schemeClr val="accent1"/>
              </a:solidFill>
              <a:ln>
                <a:solidFill>
                  <a:schemeClr val="accent1">
                    <a:lumMod val="75000"/>
                  </a:schemeClr>
                </a:solidFill>
              </a:ln>
            </c:spPr>
          </c:dPt>
          <c:dPt>
            <c:idx val="152"/>
            <c:invertIfNegative val="0"/>
            <c:bubble3D val="0"/>
          </c:dPt>
          <c:dPt>
            <c:idx val="154"/>
            <c:invertIfNegative val="0"/>
            <c:bubble3D val="0"/>
            <c:spPr>
              <a:solidFill>
                <a:schemeClr val="accent1"/>
              </a:solidFill>
              <a:ln>
                <a:solidFill>
                  <a:schemeClr val="accent1">
                    <a:lumMod val="75000"/>
                  </a:schemeClr>
                </a:solidFill>
              </a:ln>
            </c:spPr>
          </c:dPt>
          <c:dPt>
            <c:idx val="155"/>
            <c:invertIfNegative val="0"/>
            <c:bubble3D val="0"/>
            <c:spPr>
              <a:solidFill>
                <a:schemeClr val="accent1"/>
              </a:solidFill>
              <a:ln>
                <a:solidFill>
                  <a:schemeClr val="accent1">
                    <a:lumMod val="75000"/>
                  </a:schemeClr>
                </a:solidFill>
              </a:ln>
            </c:spPr>
          </c:dPt>
          <c:dPt>
            <c:idx val="158"/>
            <c:invertIfNegative val="0"/>
            <c:bubble3D val="0"/>
          </c:dPt>
          <c:dPt>
            <c:idx val="160"/>
            <c:invertIfNegative val="0"/>
            <c:bubble3D val="0"/>
            <c:spPr>
              <a:solidFill>
                <a:schemeClr val="accent2"/>
              </a:solidFill>
              <a:ln>
                <a:solidFill>
                  <a:schemeClr val="accent2">
                    <a:lumMod val="75000"/>
                  </a:schemeClr>
                </a:solidFill>
              </a:ln>
            </c:spPr>
          </c:dPt>
          <c:cat>
            <c:strRef>
              <c:f>'file (10)'!$A$4:$A$192</c:f>
              <c:strCache>
                <c:ptCount val="189"/>
                <c:pt idx="0">
                  <c:v>Bangladesh</c:v>
                </c:pt>
                <c:pt idx="1">
                  <c:v>Madagascar</c:v>
                </c:pt>
                <c:pt idx="2">
                  <c:v>South Sudan</c:v>
                </c:pt>
                <c:pt idx="3">
                  <c:v>Central African Republic</c:v>
                </c:pt>
                <c:pt idx="4">
                  <c:v>Burundi</c:v>
                </c:pt>
                <c:pt idx="5">
                  <c:v>Guinea-Bissau</c:v>
                </c:pt>
                <c:pt idx="6">
                  <c:v>Burkina Faso</c:v>
                </c:pt>
                <c:pt idx="7">
                  <c:v>Nigeria</c:v>
                </c:pt>
                <c:pt idx="8">
                  <c:v>Chad</c:v>
                </c:pt>
                <c:pt idx="9">
                  <c:v>Liberia</c:v>
                </c:pt>
                <c:pt idx="10">
                  <c:v>Benin</c:v>
                </c:pt>
                <c:pt idx="11">
                  <c:v>Sierra Leone</c:v>
                </c:pt>
                <c:pt idx="12">
                  <c:v>Tajikistan</c:v>
                </c:pt>
                <c:pt idx="13">
                  <c:v>Congo, Rep.</c:v>
                </c:pt>
                <c:pt idx="14">
                  <c:v>Malawi</c:v>
                </c:pt>
                <c:pt idx="15">
                  <c:v>Congo, Dem. Rep.</c:v>
                </c:pt>
                <c:pt idx="16">
                  <c:v>Kiribati</c:v>
                </c:pt>
                <c:pt idx="17">
                  <c:v>Djibouti</c:v>
                </c:pt>
                <c:pt idx="18">
                  <c:v>Venezuela, RB</c:v>
                </c:pt>
                <c:pt idx="19">
                  <c:v>Senegal</c:v>
                </c:pt>
                <c:pt idx="20">
                  <c:v>Niger</c:v>
                </c:pt>
                <c:pt idx="21">
                  <c:v>South Africa</c:v>
                </c:pt>
                <c:pt idx="22">
                  <c:v>Uganda</c:v>
                </c:pt>
                <c:pt idx="23">
                  <c:v>Angola</c:v>
                </c:pt>
                <c:pt idx="24">
                  <c:v>Guyana</c:v>
                </c:pt>
                <c:pt idx="25">
                  <c:v>Mozambique</c:v>
                </c:pt>
                <c:pt idx="26">
                  <c:v>Montenegro</c:v>
                </c:pt>
                <c:pt idx="27">
                  <c:v>Albania</c:v>
                </c:pt>
                <c:pt idx="28">
                  <c:v>Zimbabwe</c:v>
                </c:pt>
                <c:pt idx="29">
                  <c:v>Kyrgyz Republic</c:v>
                </c:pt>
                <c:pt idx="30">
                  <c:v>Guinea</c:v>
                </c:pt>
                <c:pt idx="31">
                  <c:v>Lao PDR</c:v>
                </c:pt>
                <c:pt idx="32">
                  <c:v>Pakistan</c:v>
                </c:pt>
                <c:pt idx="33">
                  <c:v>Afghanistan</c:v>
                </c:pt>
                <c:pt idx="34">
                  <c:v>Swaziland</c:v>
                </c:pt>
                <c:pt idx="35">
                  <c:v>Gabon</c:v>
                </c:pt>
                <c:pt idx="36">
                  <c:v>Gambia, The</c:v>
                </c:pt>
                <c:pt idx="37">
                  <c:v>Mauritania</c:v>
                </c:pt>
                <c:pt idx="38">
                  <c:v>Mali</c:v>
                </c:pt>
                <c:pt idx="39">
                  <c:v>Yemen, Rep.</c:v>
                </c:pt>
                <c:pt idx="40">
                  <c:v>Dominican Republic</c:v>
                </c:pt>
                <c:pt idx="41">
                  <c:v>Myanmar</c:v>
                </c:pt>
                <c:pt idx="42">
                  <c:v>Lesotho</c:v>
                </c:pt>
                <c:pt idx="43">
                  <c:v>Côte d'Ivoire</c:v>
                </c:pt>
                <c:pt idx="44">
                  <c:v>Cambodia</c:v>
                </c:pt>
                <c:pt idx="45">
                  <c:v>Egypt, Arab Rep.</c:v>
                </c:pt>
                <c:pt idx="46">
                  <c:v>Honduras</c:v>
                </c:pt>
                <c:pt idx="47">
                  <c:v>Eritrea</c:v>
                </c:pt>
                <c:pt idx="48">
                  <c:v>Maldives</c:v>
                </c:pt>
                <c:pt idx="49">
                  <c:v>Cabo Verde</c:v>
                </c:pt>
                <c:pt idx="50">
                  <c:v>Seychelles</c:v>
                </c:pt>
                <c:pt idx="51">
                  <c:v>Palau</c:v>
                </c:pt>
                <c:pt idx="52">
                  <c:v>Ukraine</c:v>
                </c:pt>
                <c:pt idx="53">
                  <c:v>Haiti</c:v>
                </c:pt>
                <c:pt idx="54">
                  <c:v>Equatorial Guinea</c:v>
                </c:pt>
                <c:pt idx="55">
                  <c:v>Mongolia</c:v>
                </c:pt>
                <c:pt idx="56">
                  <c:v>Romania</c:v>
                </c:pt>
                <c:pt idx="57">
                  <c:v>Comoros</c:v>
                </c:pt>
                <c:pt idx="58">
                  <c:v>Nepal</c:v>
                </c:pt>
                <c:pt idx="59">
                  <c:v>Algeria</c:v>
                </c:pt>
                <c:pt idx="60">
                  <c:v>Ethiopia</c:v>
                </c:pt>
                <c:pt idx="61">
                  <c:v>Kuwait</c:v>
                </c:pt>
                <c:pt idx="62">
                  <c:v>Kenya</c:v>
                </c:pt>
                <c:pt idx="63">
                  <c:v>Libya</c:v>
                </c:pt>
                <c:pt idx="64">
                  <c:v>Marshall Islands</c:v>
                </c:pt>
                <c:pt idx="65">
                  <c:v>Kosovo</c:v>
                </c:pt>
                <c:pt idx="66">
                  <c:v>Zambia</c:v>
                </c:pt>
                <c:pt idx="67">
                  <c:v>Botswana</c:v>
                </c:pt>
                <c:pt idx="68">
                  <c:v>Ghana</c:v>
                </c:pt>
                <c:pt idx="69">
                  <c:v>Syrian Arab Republic</c:v>
                </c:pt>
                <c:pt idx="70">
                  <c:v>Bosnia and Herzegovina</c:v>
                </c:pt>
                <c:pt idx="71">
                  <c:v>Rwanda</c:v>
                </c:pt>
                <c:pt idx="72">
                  <c:v>Hungary</c:v>
                </c:pt>
                <c:pt idx="73">
                  <c:v>Lebanon</c:v>
                </c:pt>
                <c:pt idx="74">
                  <c:v>São Tomé and Príncipe</c:v>
                </c:pt>
                <c:pt idx="75">
                  <c:v>Bahamas, The</c:v>
                </c:pt>
                <c:pt idx="76">
                  <c:v>Cameroon</c:v>
                </c:pt>
                <c:pt idx="77">
                  <c:v>Uzbekistan</c:v>
                </c:pt>
                <c:pt idx="78">
                  <c:v>Qatar</c:v>
                </c:pt>
                <c:pt idx="79">
                  <c:v>Azerbaijan</c:v>
                </c:pt>
                <c:pt idx="80">
                  <c:v>Togo</c:v>
                </c:pt>
                <c:pt idx="81">
                  <c:v>Vietnam</c:v>
                </c:pt>
                <c:pt idx="82">
                  <c:v>El Salvador</c:v>
                </c:pt>
                <c:pt idx="83">
                  <c:v>Iraq</c:v>
                </c:pt>
                <c:pt idx="84">
                  <c:v>Canada</c:v>
                </c:pt>
                <c:pt idx="85">
                  <c:v>Moldova</c:v>
                </c:pt>
                <c:pt idx="86">
                  <c:v>Micronesia, Fed. Sts.</c:v>
                </c:pt>
                <c:pt idx="87">
                  <c:v>Sudan</c:v>
                </c:pt>
                <c:pt idx="88">
                  <c:v>Bolivia</c:v>
                </c:pt>
                <c:pt idx="89">
                  <c:v>Bulgaria</c:v>
                </c:pt>
                <c:pt idx="90">
                  <c:v>Armenia</c:v>
                </c:pt>
                <c:pt idx="91">
                  <c:v>Papua New Guinea</c:v>
                </c:pt>
                <c:pt idx="92">
                  <c:v>Ecuador</c:v>
                </c:pt>
                <c:pt idx="93">
                  <c:v>Paraguay</c:v>
                </c:pt>
                <c:pt idx="94">
                  <c:v>Timor-Leste</c:v>
                </c:pt>
                <c:pt idx="95">
                  <c:v>Nicaragua</c:v>
                </c:pt>
                <c:pt idx="96">
                  <c:v>Suriname</c:v>
                </c:pt>
                <c:pt idx="97">
                  <c:v>China</c:v>
                </c:pt>
                <c:pt idx="98">
                  <c:v>Israel</c:v>
                </c:pt>
                <c:pt idx="99">
                  <c:v>Solomon Islands</c:v>
                </c:pt>
                <c:pt idx="100">
                  <c:v>Belarus</c:v>
                </c:pt>
                <c:pt idx="101">
                  <c:v>Iran, Islamic Rep.</c:v>
                </c:pt>
                <c:pt idx="102">
                  <c:v>Barbados</c:v>
                </c:pt>
                <c:pt idx="103">
                  <c:v>Malta</c:v>
                </c:pt>
                <c:pt idx="104">
                  <c:v>Argentina</c:v>
                </c:pt>
                <c:pt idx="105">
                  <c:v>St. Kitts and Nevis</c:v>
                </c:pt>
                <c:pt idx="106">
                  <c:v>Tanzania</c:v>
                </c:pt>
                <c:pt idx="107">
                  <c:v>Vanuatu</c:v>
                </c:pt>
                <c:pt idx="108">
                  <c:v>Sri Lanka</c:v>
                </c:pt>
                <c:pt idx="109">
                  <c:v>Jamaica</c:v>
                </c:pt>
                <c:pt idx="110">
                  <c:v>St. Vincent and the Grenadines</c:v>
                </c:pt>
                <c:pt idx="111">
                  <c:v>Fiji</c:v>
                </c:pt>
                <c:pt idx="112">
                  <c:v>Bahrain</c:v>
                </c:pt>
                <c:pt idx="113">
                  <c:v>Namibia</c:v>
                </c:pt>
                <c:pt idx="114">
                  <c:v>West Bank and Gaza</c:v>
                </c:pt>
                <c:pt idx="115">
                  <c:v>Spain</c:v>
                </c:pt>
                <c:pt idx="116">
                  <c:v>Belize</c:v>
                </c:pt>
                <c:pt idx="117">
                  <c:v>Mexico</c:v>
                </c:pt>
                <c:pt idx="118">
                  <c:v>Kazakhstan</c:v>
                </c:pt>
                <c:pt idx="119">
                  <c:v>India</c:v>
                </c:pt>
                <c:pt idx="120">
                  <c:v>Colombia</c:v>
                </c:pt>
                <c:pt idx="121">
                  <c:v>Brunei Darussalam</c:v>
                </c:pt>
                <c:pt idx="122">
                  <c:v>Cyprus</c:v>
                </c:pt>
                <c:pt idx="123">
                  <c:v>Croatia</c:v>
                </c:pt>
                <c:pt idx="124">
                  <c:v>Latvia</c:v>
                </c:pt>
                <c:pt idx="125">
                  <c:v>Peru</c:v>
                </c:pt>
                <c:pt idx="126">
                  <c:v>Serbia</c:v>
                </c:pt>
                <c:pt idx="127">
                  <c:v>Georgia</c:v>
                </c:pt>
                <c:pt idx="128">
                  <c:v>Tonga</c:v>
                </c:pt>
                <c:pt idx="129">
                  <c:v>Oman</c:v>
                </c:pt>
                <c:pt idx="130">
                  <c:v>Italy</c:v>
                </c:pt>
                <c:pt idx="131">
                  <c:v>Grenada</c:v>
                </c:pt>
                <c:pt idx="132">
                  <c:v>Puerto Rico (U.S.)</c:v>
                </c:pt>
                <c:pt idx="133">
                  <c:v>Jordan</c:v>
                </c:pt>
                <c:pt idx="134">
                  <c:v>Morocco</c:v>
                </c:pt>
                <c:pt idx="135">
                  <c:v>Lithuania</c:v>
                </c:pt>
                <c:pt idx="136">
                  <c:v>Belgium</c:v>
                </c:pt>
                <c:pt idx="137">
                  <c:v>Samoa</c:v>
                </c:pt>
                <c:pt idx="138">
                  <c:v>Chile</c:v>
                </c:pt>
                <c:pt idx="139">
                  <c:v>Bhutan</c:v>
                </c:pt>
                <c:pt idx="140">
                  <c:v>Poland</c:v>
                </c:pt>
                <c:pt idx="141">
                  <c:v>Slovak Republic</c:v>
                </c:pt>
                <c:pt idx="142">
                  <c:v>Greece</c:v>
                </c:pt>
                <c:pt idx="143">
                  <c:v>Indonesia</c:v>
                </c:pt>
                <c:pt idx="144">
                  <c:v>Macedonia, FYR</c:v>
                </c:pt>
                <c:pt idx="145">
                  <c:v>United States</c:v>
                </c:pt>
                <c:pt idx="146">
                  <c:v>Netherlands</c:v>
                </c:pt>
                <c:pt idx="147">
                  <c:v>Czech Republic</c:v>
                </c:pt>
                <c:pt idx="148">
                  <c:v>Mauritius</c:v>
                </c:pt>
                <c:pt idx="149">
                  <c:v>Uruguay</c:v>
                </c:pt>
                <c:pt idx="150">
                  <c:v>Australia</c:v>
                </c:pt>
                <c:pt idx="151">
                  <c:v>Tunisia</c:v>
                </c:pt>
                <c:pt idx="152">
                  <c:v>Dominica</c:v>
                </c:pt>
                <c:pt idx="153">
                  <c:v>Turkey</c:v>
                </c:pt>
                <c:pt idx="154">
                  <c:v>Slovenia</c:v>
                </c:pt>
                <c:pt idx="155">
                  <c:v>Estonia</c:v>
                </c:pt>
                <c:pt idx="156">
                  <c:v>Antigua and Barbuda</c:v>
                </c:pt>
                <c:pt idx="157">
                  <c:v>Panama</c:v>
                </c:pt>
                <c:pt idx="158">
                  <c:v>New Zealand</c:v>
                </c:pt>
                <c:pt idx="159">
                  <c:v>Ireland</c:v>
                </c:pt>
                <c:pt idx="160">
                  <c:v>Russian Federation</c:v>
                </c:pt>
                <c:pt idx="161">
                  <c:v>Luxembourg</c:v>
                </c:pt>
                <c:pt idx="162">
                  <c:v>Trinidad and Tobago</c:v>
                </c:pt>
                <c:pt idx="163">
                  <c:v>St. Lucia</c:v>
                </c:pt>
                <c:pt idx="164">
                  <c:v>Portugal</c:v>
                </c:pt>
                <c:pt idx="165">
                  <c:v>Saudi Arabia</c:v>
                </c:pt>
                <c:pt idx="166">
                  <c:v>Costa Rica</c:v>
                </c:pt>
                <c:pt idx="167">
                  <c:v>Brazil</c:v>
                </c:pt>
                <c:pt idx="168">
                  <c:v>Guatemala</c:v>
                </c:pt>
                <c:pt idx="169">
                  <c:v>France</c:v>
                </c:pt>
                <c:pt idx="170">
                  <c:v>Philippines</c:v>
                </c:pt>
                <c:pt idx="171">
                  <c:v>Norway</c:v>
                </c:pt>
                <c:pt idx="172">
                  <c:v>Austria</c:v>
                </c:pt>
                <c:pt idx="173">
                  <c:v>Finland</c:v>
                </c:pt>
                <c:pt idx="174">
                  <c:v>United Kingdom</c:v>
                </c:pt>
                <c:pt idx="175">
                  <c:v>Japan</c:v>
                </c:pt>
                <c:pt idx="176">
                  <c:v>Malaysia</c:v>
                </c:pt>
                <c:pt idx="177">
                  <c:v>Denmark</c:v>
                </c:pt>
                <c:pt idx="178">
                  <c:v>Thailand</c:v>
                </c:pt>
                <c:pt idx="179">
                  <c:v>San Marino</c:v>
                </c:pt>
                <c:pt idx="180">
                  <c:v>Hong Kong SAR, China</c:v>
                </c:pt>
                <c:pt idx="181">
                  <c:v>Iceland</c:v>
                </c:pt>
                <c:pt idx="182">
                  <c:v>Sweden</c:v>
                </c:pt>
                <c:pt idx="183">
                  <c:v>Singapore</c:v>
                </c:pt>
                <c:pt idx="184">
                  <c:v>Switzerland</c:v>
                </c:pt>
                <c:pt idx="185">
                  <c:v>United Arab Emirates</c:v>
                </c:pt>
                <c:pt idx="186">
                  <c:v>Germany</c:v>
                </c:pt>
                <c:pt idx="187">
                  <c:v>Taiwan, China</c:v>
                </c:pt>
                <c:pt idx="188">
                  <c:v>Korea, Rep.</c:v>
                </c:pt>
              </c:strCache>
            </c:strRef>
          </c:cat>
          <c:val>
            <c:numRef>
              <c:f>'file (10)'!$B$4:$B$192</c:f>
              <c:numCache>
                <c:formatCode>General</c:formatCode>
                <c:ptCount val="189"/>
                <c:pt idx="0">
                  <c:v>15.31</c:v>
                </c:pt>
                <c:pt idx="1">
                  <c:v>18.27</c:v>
                </c:pt>
                <c:pt idx="2">
                  <c:v>22.64</c:v>
                </c:pt>
                <c:pt idx="3">
                  <c:v>24.64</c:v>
                </c:pt>
                <c:pt idx="4">
                  <c:v>26.45</c:v>
                </c:pt>
                <c:pt idx="5">
                  <c:v>27.86</c:v>
                </c:pt>
                <c:pt idx="6">
                  <c:v>30.62</c:v>
                </c:pt>
                <c:pt idx="7">
                  <c:v>30.91</c:v>
                </c:pt>
                <c:pt idx="8">
                  <c:v>33.53</c:v>
                </c:pt>
                <c:pt idx="9">
                  <c:v>33.81</c:v>
                </c:pt>
                <c:pt idx="10">
                  <c:v>33.840000000000003</c:v>
                </c:pt>
                <c:pt idx="11">
                  <c:v>34.659999999999997</c:v>
                </c:pt>
                <c:pt idx="12">
                  <c:v>34.79</c:v>
                </c:pt>
                <c:pt idx="13">
                  <c:v>35.35</c:v>
                </c:pt>
                <c:pt idx="14">
                  <c:v>36.15</c:v>
                </c:pt>
                <c:pt idx="15">
                  <c:v>36.49</c:v>
                </c:pt>
                <c:pt idx="16">
                  <c:v>37.96</c:v>
                </c:pt>
                <c:pt idx="17">
                  <c:v>38.9</c:v>
                </c:pt>
                <c:pt idx="18">
                  <c:v>39.6</c:v>
                </c:pt>
                <c:pt idx="19">
                  <c:v>40.18</c:v>
                </c:pt>
                <c:pt idx="20">
                  <c:v>40.89</c:v>
                </c:pt>
                <c:pt idx="21">
                  <c:v>41.99</c:v>
                </c:pt>
                <c:pt idx="22">
                  <c:v>42.61</c:v>
                </c:pt>
                <c:pt idx="23">
                  <c:v>42.63</c:v>
                </c:pt>
                <c:pt idx="24">
                  <c:v>43</c:v>
                </c:pt>
                <c:pt idx="25">
                  <c:v>43.37</c:v>
                </c:pt>
                <c:pt idx="26">
                  <c:v>43.42</c:v>
                </c:pt>
                <c:pt idx="27">
                  <c:v>43.7</c:v>
                </c:pt>
                <c:pt idx="28">
                  <c:v>43.91</c:v>
                </c:pt>
                <c:pt idx="29">
                  <c:v>43.95</c:v>
                </c:pt>
                <c:pt idx="30">
                  <c:v>44.41</c:v>
                </c:pt>
                <c:pt idx="31">
                  <c:v>45.19</c:v>
                </c:pt>
                <c:pt idx="32">
                  <c:v>45.47</c:v>
                </c:pt>
                <c:pt idx="33">
                  <c:v>45.52</c:v>
                </c:pt>
                <c:pt idx="34">
                  <c:v>46.35</c:v>
                </c:pt>
                <c:pt idx="35">
                  <c:v>46.88</c:v>
                </c:pt>
                <c:pt idx="36">
                  <c:v>47.4</c:v>
                </c:pt>
                <c:pt idx="37">
                  <c:v>47.56</c:v>
                </c:pt>
                <c:pt idx="38">
                  <c:v>48.95</c:v>
                </c:pt>
                <c:pt idx="39">
                  <c:v>49.77</c:v>
                </c:pt>
                <c:pt idx="40">
                  <c:v>50.58</c:v>
                </c:pt>
                <c:pt idx="41">
                  <c:v>50.92</c:v>
                </c:pt>
                <c:pt idx="42">
                  <c:v>51.21</c:v>
                </c:pt>
                <c:pt idx="43">
                  <c:v>51.54</c:v>
                </c:pt>
                <c:pt idx="44">
                  <c:v>52.37</c:v>
                </c:pt>
                <c:pt idx="45">
                  <c:v>52.49</c:v>
                </c:pt>
                <c:pt idx="46">
                  <c:v>53.39</c:v>
                </c:pt>
                <c:pt idx="47">
                  <c:v>53.43</c:v>
                </c:pt>
                <c:pt idx="48">
                  <c:v>53.65</c:v>
                </c:pt>
                <c:pt idx="49">
                  <c:v>54.01</c:v>
                </c:pt>
                <c:pt idx="50">
                  <c:v>54.63</c:v>
                </c:pt>
                <c:pt idx="51">
                  <c:v>54.81</c:v>
                </c:pt>
                <c:pt idx="52">
                  <c:v>54.84</c:v>
                </c:pt>
                <c:pt idx="53">
                  <c:v>55.04</c:v>
                </c:pt>
                <c:pt idx="54">
                  <c:v>55.2</c:v>
                </c:pt>
                <c:pt idx="55">
                  <c:v>55.31</c:v>
                </c:pt>
                <c:pt idx="56">
                  <c:v>56.44</c:v>
                </c:pt>
                <c:pt idx="57">
                  <c:v>57.1</c:v>
                </c:pt>
                <c:pt idx="58">
                  <c:v>57.51</c:v>
                </c:pt>
                <c:pt idx="59">
                  <c:v>57.56</c:v>
                </c:pt>
                <c:pt idx="60">
                  <c:v>58.1</c:v>
                </c:pt>
                <c:pt idx="61">
                  <c:v>58.38</c:v>
                </c:pt>
                <c:pt idx="62">
                  <c:v>58.57</c:v>
                </c:pt>
                <c:pt idx="63">
                  <c:v>58.88</c:v>
                </c:pt>
                <c:pt idx="64">
                  <c:v>59.1</c:v>
                </c:pt>
                <c:pt idx="65">
                  <c:v>59.11</c:v>
                </c:pt>
                <c:pt idx="66">
                  <c:v>59.13</c:v>
                </c:pt>
                <c:pt idx="67">
                  <c:v>59.34</c:v>
                </c:pt>
                <c:pt idx="68">
                  <c:v>59.48</c:v>
                </c:pt>
                <c:pt idx="69">
                  <c:v>59.86</c:v>
                </c:pt>
                <c:pt idx="70">
                  <c:v>60</c:v>
                </c:pt>
                <c:pt idx="71">
                  <c:v>60.04</c:v>
                </c:pt>
                <c:pt idx="72">
                  <c:v>60.11</c:v>
                </c:pt>
                <c:pt idx="73">
                  <c:v>60.18</c:v>
                </c:pt>
                <c:pt idx="74">
                  <c:v>60.32</c:v>
                </c:pt>
                <c:pt idx="75">
                  <c:v>60.88</c:v>
                </c:pt>
                <c:pt idx="76">
                  <c:v>60.95</c:v>
                </c:pt>
                <c:pt idx="77">
                  <c:v>61.94</c:v>
                </c:pt>
                <c:pt idx="78">
                  <c:v>62.98</c:v>
                </c:pt>
                <c:pt idx="79">
                  <c:v>63.01</c:v>
                </c:pt>
                <c:pt idx="80">
                  <c:v>63.18</c:v>
                </c:pt>
                <c:pt idx="81">
                  <c:v>63.34</c:v>
                </c:pt>
                <c:pt idx="82">
                  <c:v>63.46</c:v>
                </c:pt>
                <c:pt idx="83">
                  <c:v>63.68</c:v>
                </c:pt>
                <c:pt idx="84">
                  <c:v>63.76</c:v>
                </c:pt>
                <c:pt idx="85">
                  <c:v>64.36</c:v>
                </c:pt>
                <c:pt idx="86">
                  <c:v>64.400000000000006</c:v>
                </c:pt>
                <c:pt idx="87">
                  <c:v>64.739999999999995</c:v>
                </c:pt>
                <c:pt idx="88">
                  <c:v>64.88</c:v>
                </c:pt>
                <c:pt idx="89">
                  <c:v>64.97</c:v>
                </c:pt>
                <c:pt idx="90">
                  <c:v>65.459999999999994</c:v>
                </c:pt>
                <c:pt idx="91">
                  <c:v>65.47</c:v>
                </c:pt>
                <c:pt idx="92">
                  <c:v>66.02</c:v>
                </c:pt>
                <c:pt idx="93">
                  <c:v>67.11</c:v>
                </c:pt>
                <c:pt idx="94">
                  <c:v>67.849999999999994</c:v>
                </c:pt>
                <c:pt idx="95">
                  <c:v>68.02</c:v>
                </c:pt>
                <c:pt idx="96">
                  <c:v>68.44</c:v>
                </c:pt>
                <c:pt idx="97">
                  <c:v>68.66</c:v>
                </c:pt>
                <c:pt idx="98">
                  <c:v>68.959999999999994</c:v>
                </c:pt>
                <c:pt idx="99">
                  <c:v>69.010000000000005</c:v>
                </c:pt>
                <c:pt idx="100">
                  <c:v>69.08</c:v>
                </c:pt>
                <c:pt idx="101">
                  <c:v>69.17</c:v>
                </c:pt>
                <c:pt idx="102">
                  <c:v>69.400000000000006</c:v>
                </c:pt>
                <c:pt idx="103">
                  <c:v>69.78</c:v>
                </c:pt>
                <c:pt idx="104">
                  <c:v>70</c:v>
                </c:pt>
                <c:pt idx="105">
                  <c:v>70.02</c:v>
                </c:pt>
                <c:pt idx="106">
                  <c:v>70.290000000000006</c:v>
                </c:pt>
                <c:pt idx="107">
                  <c:v>70.5</c:v>
                </c:pt>
                <c:pt idx="108">
                  <c:v>70.819999999999993</c:v>
                </c:pt>
                <c:pt idx="109">
                  <c:v>71.09</c:v>
                </c:pt>
                <c:pt idx="110">
                  <c:v>71.13</c:v>
                </c:pt>
                <c:pt idx="111">
                  <c:v>71.260000000000005</c:v>
                </c:pt>
                <c:pt idx="112">
                  <c:v>71.739999999999995</c:v>
                </c:pt>
                <c:pt idx="113">
                  <c:v>71.89</c:v>
                </c:pt>
                <c:pt idx="114">
                  <c:v>72.88</c:v>
                </c:pt>
                <c:pt idx="115">
                  <c:v>72.959999999999994</c:v>
                </c:pt>
                <c:pt idx="116">
                  <c:v>73.010000000000005</c:v>
                </c:pt>
                <c:pt idx="117">
                  <c:v>73.27</c:v>
                </c:pt>
                <c:pt idx="118">
                  <c:v>74.03</c:v>
                </c:pt>
                <c:pt idx="119">
                  <c:v>74.56</c:v>
                </c:pt>
                <c:pt idx="120">
                  <c:v>74.819999999999993</c:v>
                </c:pt>
                <c:pt idx="121">
                  <c:v>74.91</c:v>
                </c:pt>
                <c:pt idx="122">
                  <c:v>75.180000000000007</c:v>
                </c:pt>
                <c:pt idx="123">
                  <c:v>75.66</c:v>
                </c:pt>
                <c:pt idx="124">
                  <c:v>75.87</c:v>
                </c:pt>
                <c:pt idx="125">
                  <c:v>75.959999999999994</c:v>
                </c:pt>
                <c:pt idx="126">
                  <c:v>75.98</c:v>
                </c:pt>
                <c:pt idx="127">
                  <c:v>76.150000000000006</c:v>
                </c:pt>
                <c:pt idx="128">
                  <c:v>76.260000000000005</c:v>
                </c:pt>
                <c:pt idx="129">
                  <c:v>76.27</c:v>
                </c:pt>
                <c:pt idx="130">
                  <c:v>76.37</c:v>
                </c:pt>
                <c:pt idx="131">
                  <c:v>76.39</c:v>
                </c:pt>
                <c:pt idx="132">
                  <c:v>76.58</c:v>
                </c:pt>
                <c:pt idx="133">
                  <c:v>77.88</c:v>
                </c:pt>
                <c:pt idx="134">
                  <c:v>78.27</c:v>
                </c:pt>
                <c:pt idx="135">
                  <c:v>78.97</c:v>
                </c:pt>
                <c:pt idx="136">
                  <c:v>79.58</c:v>
                </c:pt>
                <c:pt idx="137">
                  <c:v>79.67</c:v>
                </c:pt>
                <c:pt idx="138">
                  <c:v>79.709999999999994</c:v>
                </c:pt>
                <c:pt idx="139">
                  <c:v>80.09</c:v>
                </c:pt>
                <c:pt idx="140">
                  <c:v>80.150000000000006</c:v>
                </c:pt>
                <c:pt idx="141">
                  <c:v>80.3</c:v>
                </c:pt>
                <c:pt idx="142">
                  <c:v>80.569999999999993</c:v>
                </c:pt>
                <c:pt idx="143">
                  <c:v>80.73</c:v>
                </c:pt>
                <c:pt idx="144">
                  <c:v>81.33</c:v>
                </c:pt>
                <c:pt idx="145">
                  <c:v>81.52</c:v>
                </c:pt>
                <c:pt idx="146">
                  <c:v>81.569999999999993</c:v>
                </c:pt>
                <c:pt idx="147">
                  <c:v>81.58</c:v>
                </c:pt>
                <c:pt idx="148">
                  <c:v>81.93</c:v>
                </c:pt>
                <c:pt idx="149">
                  <c:v>82.12</c:v>
                </c:pt>
                <c:pt idx="150">
                  <c:v>82.32</c:v>
                </c:pt>
                <c:pt idx="151">
                  <c:v>82.38</c:v>
                </c:pt>
                <c:pt idx="152">
                  <c:v>82.44</c:v>
                </c:pt>
                <c:pt idx="153">
                  <c:v>82.84</c:v>
                </c:pt>
                <c:pt idx="154">
                  <c:v>82.89</c:v>
                </c:pt>
                <c:pt idx="155">
                  <c:v>83.25</c:v>
                </c:pt>
                <c:pt idx="156">
                  <c:v>83.48</c:v>
                </c:pt>
                <c:pt idx="157">
                  <c:v>83.54</c:v>
                </c:pt>
                <c:pt idx="158">
                  <c:v>83.96</c:v>
                </c:pt>
                <c:pt idx="159">
                  <c:v>84.17</c:v>
                </c:pt>
                <c:pt idx="160">
                  <c:v>84.22</c:v>
                </c:pt>
                <c:pt idx="161">
                  <c:v>84.29</c:v>
                </c:pt>
                <c:pt idx="162">
                  <c:v>84.3</c:v>
                </c:pt>
                <c:pt idx="163">
                  <c:v>84.7</c:v>
                </c:pt>
                <c:pt idx="164">
                  <c:v>84.73</c:v>
                </c:pt>
                <c:pt idx="165">
                  <c:v>84.83</c:v>
                </c:pt>
                <c:pt idx="166">
                  <c:v>85.01</c:v>
                </c:pt>
                <c:pt idx="167">
                  <c:v>85.5</c:v>
                </c:pt>
                <c:pt idx="168">
                  <c:v>85.76</c:v>
                </c:pt>
                <c:pt idx="169">
                  <c:v>85.78</c:v>
                </c:pt>
                <c:pt idx="170">
                  <c:v>86.89</c:v>
                </c:pt>
                <c:pt idx="171">
                  <c:v>87.46</c:v>
                </c:pt>
                <c:pt idx="172">
                  <c:v>87.7</c:v>
                </c:pt>
                <c:pt idx="173">
                  <c:v>88.97</c:v>
                </c:pt>
                <c:pt idx="174">
                  <c:v>89.12</c:v>
                </c:pt>
                <c:pt idx="175">
                  <c:v>89.88</c:v>
                </c:pt>
                <c:pt idx="176">
                  <c:v>90.05</c:v>
                </c:pt>
                <c:pt idx="177">
                  <c:v>90.19</c:v>
                </c:pt>
                <c:pt idx="178">
                  <c:v>90.5</c:v>
                </c:pt>
                <c:pt idx="179">
                  <c:v>90.63</c:v>
                </c:pt>
                <c:pt idx="180">
                  <c:v>91.62</c:v>
                </c:pt>
                <c:pt idx="181">
                  <c:v>92.24</c:v>
                </c:pt>
                <c:pt idx="182">
                  <c:v>93.08</c:v>
                </c:pt>
                <c:pt idx="183">
                  <c:v>94.34</c:v>
                </c:pt>
                <c:pt idx="184">
                  <c:v>94.42</c:v>
                </c:pt>
                <c:pt idx="185">
                  <c:v>95.28</c:v>
                </c:pt>
                <c:pt idx="186">
                  <c:v>98.78</c:v>
                </c:pt>
                <c:pt idx="187">
                  <c:v>99.43</c:v>
                </c:pt>
                <c:pt idx="188">
                  <c:v>99.88</c:v>
                </c:pt>
              </c:numCache>
            </c:numRef>
          </c:val>
        </c:ser>
        <c:dLbls>
          <c:showLegendKey val="0"/>
          <c:showVal val="0"/>
          <c:showCatName val="0"/>
          <c:showSerName val="0"/>
          <c:showPercent val="0"/>
          <c:showBubbleSize val="0"/>
        </c:dLbls>
        <c:gapWidth val="150"/>
        <c:axId val="446936712"/>
        <c:axId val="446937104"/>
      </c:barChart>
      <c:catAx>
        <c:axId val="446936712"/>
        <c:scaling>
          <c:orientation val="minMax"/>
        </c:scaling>
        <c:delete val="0"/>
        <c:axPos val="b"/>
        <c:numFmt formatCode="General" sourceLinked="1"/>
        <c:majorTickMark val="out"/>
        <c:minorTickMark val="none"/>
        <c:tickLblPos val="nextTo"/>
        <c:spPr>
          <a:noFill/>
          <a:ln>
            <a:solidFill>
              <a:schemeClr val="tx1"/>
            </a:solidFill>
          </a:ln>
        </c:spPr>
        <c:txPr>
          <a:bodyPr/>
          <a:lstStyle/>
          <a:p>
            <a:pPr>
              <a:defRPr>
                <a:solidFill>
                  <a:schemeClr val="bg1"/>
                </a:solidFill>
              </a:defRPr>
            </a:pPr>
            <a:endParaRPr lang="en-US"/>
          </a:p>
        </c:txPr>
        <c:crossAx val="446937104"/>
        <c:crosses val="autoZero"/>
        <c:auto val="1"/>
        <c:lblAlgn val="ctr"/>
        <c:lblOffset val="100"/>
        <c:noMultiLvlLbl val="0"/>
      </c:catAx>
      <c:valAx>
        <c:axId val="446937104"/>
        <c:scaling>
          <c:orientation val="minMax"/>
          <c:max val="100"/>
        </c:scaling>
        <c:delete val="0"/>
        <c:axPos val="l"/>
        <c:majorGridlines>
          <c:spPr>
            <a:ln>
              <a:solidFill>
                <a:schemeClr val="bg1">
                  <a:lumMod val="50000"/>
                  <a:alpha val="35000"/>
                </a:schemeClr>
              </a:solidFill>
            </a:ln>
          </c:spPr>
        </c:majorGridlines>
        <c:title>
          <c:tx>
            <c:rich>
              <a:bodyPr rot="-5400000" vert="horz"/>
              <a:lstStyle/>
              <a:p>
                <a:pPr>
                  <a:defRPr/>
                </a:pPr>
                <a:r>
                  <a:rPr lang="en-US"/>
                  <a:t>Distance</a:t>
                </a:r>
                <a:r>
                  <a:rPr lang="en-US" baseline="0"/>
                  <a:t> to Frontier Scores</a:t>
                </a:r>
              </a:p>
              <a:p>
                <a:pPr>
                  <a:defRPr/>
                </a:pPr>
                <a:r>
                  <a:rPr lang="en-US" baseline="0"/>
                  <a:t>(the higher the score, the better the environment)</a:t>
                </a:r>
                <a:endParaRPr lang="en-US"/>
              </a:p>
            </c:rich>
          </c:tx>
          <c:overlay val="0"/>
        </c:title>
        <c:numFmt formatCode="#,##0" sourceLinked="0"/>
        <c:majorTickMark val="out"/>
        <c:minorTickMark val="none"/>
        <c:tickLblPos val="nextTo"/>
        <c:spPr>
          <a:ln>
            <a:solidFill>
              <a:schemeClr val="tx1"/>
            </a:solidFill>
          </a:ln>
        </c:spPr>
        <c:crossAx val="446936712"/>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Real GDP </a:t>
            </a:r>
            <a:r>
              <a:rPr lang="en-US" dirty="0" smtClean="0"/>
              <a:t>relative to </a:t>
            </a:r>
            <a:r>
              <a:rPr lang="en-US" dirty="0"/>
              <a:t>1989</a:t>
            </a:r>
            <a:r>
              <a:rPr lang="en-US" baseline="0" dirty="0"/>
              <a:t> GDP in the Balkans</a:t>
            </a:r>
            <a:endParaRPr lang="en-US" dirty="0"/>
          </a:p>
        </c:rich>
      </c:tx>
      <c:layout>
        <c:manualLayout>
          <c:xMode val="edge"/>
          <c:yMode val="edge"/>
          <c:x val="0.30049300087489061"/>
          <c:y val="1.282051282051282E-2"/>
        </c:manualLayout>
      </c:layout>
      <c:overlay val="0"/>
    </c:title>
    <c:autoTitleDeleted val="0"/>
    <c:plotArea>
      <c:layout/>
      <c:lineChart>
        <c:grouping val="standard"/>
        <c:varyColors val="0"/>
        <c:ser>
          <c:idx val="4"/>
          <c:order val="0"/>
          <c:tx>
            <c:strRef>
              <c:f>Charts!$B$37</c:f>
              <c:strCache>
                <c:ptCount val="1"/>
                <c:pt idx="0">
                  <c:v>Threshold</c:v>
                </c:pt>
              </c:strCache>
            </c:strRef>
          </c:tx>
          <c:spPr>
            <a:ln>
              <a:solidFill>
                <a:sysClr val="windowText" lastClr="000000"/>
              </a:solidFill>
            </a:ln>
          </c:spPr>
          <c:marker>
            <c:symbol val="none"/>
          </c:marker>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Charts!$C$37:$AC$37</c:f>
              <c:numCache>
                <c:formatCode>General</c:formatCode>
                <c:ptCount val="27"/>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numCache>
            </c:numRef>
          </c:val>
          <c:smooth val="0"/>
        </c:ser>
        <c:ser>
          <c:idx val="1"/>
          <c:order val="1"/>
          <c:tx>
            <c:strRef>
              <c:f>Charts!$B$6</c:f>
              <c:strCache>
                <c:ptCount val="1"/>
                <c:pt idx="0">
                  <c:v>Bosnia and Herzegovina</c:v>
                </c:pt>
              </c:strCache>
            </c:strRef>
          </c:tx>
          <c:spPr>
            <a:ln>
              <a:solidFill>
                <a:schemeClr val="accent3"/>
              </a:solidFill>
            </a:ln>
          </c:spPr>
          <c:marker>
            <c:symbol val="none"/>
          </c:marker>
          <c:dLbls>
            <c:dLbl>
              <c:idx val="25"/>
              <c:layout>
                <c:manualLayout>
                  <c:x val="-2.6388888888888889E-2"/>
                  <c:y val="2.7777777777777776E-2"/>
                </c:manualLayout>
              </c:layout>
              <c:tx>
                <c:rich>
                  <a:bodyPr/>
                  <a:lstStyle/>
                  <a:p>
                    <a:r>
                      <a:rPr lang="en-US" dirty="0">
                        <a:solidFill>
                          <a:schemeClr val="accent3">
                            <a:lumMod val="75000"/>
                          </a:schemeClr>
                        </a:solidFill>
                      </a:rPr>
                      <a:t>Bosnia</a:t>
                    </a:r>
                    <a:r>
                      <a:rPr lang="en-US" baseline="0" dirty="0">
                        <a:solidFill>
                          <a:schemeClr val="accent3">
                            <a:lumMod val="75000"/>
                          </a:schemeClr>
                        </a:solidFill>
                      </a:rPr>
                      <a:t> </a:t>
                    </a:r>
                    <a:r>
                      <a:rPr lang="en-US" baseline="0" dirty="0" smtClean="0">
                        <a:solidFill>
                          <a:schemeClr val="accent3">
                            <a:lumMod val="75000"/>
                          </a:schemeClr>
                        </a:solidFill>
                      </a:rPr>
                      <a:t>&amp; Herzegovina</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3">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Charts!$C$6:$AC$6</c:f>
              <c:numCache>
                <c:formatCode>0.00</c:formatCode>
                <c:ptCount val="27"/>
                <c:pt idx="0">
                  <c:v>100</c:v>
                </c:pt>
                <c:pt idx="1">
                  <c:v>76.8</c:v>
                </c:pt>
                <c:pt idx="2">
                  <c:v>67.507199999999997</c:v>
                </c:pt>
                <c:pt idx="3">
                  <c:v>13.501439999999995</c:v>
                </c:pt>
                <c:pt idx="4">
                  <c:v>12.151295999999995</c:v>
                </c:pt>
                <c:pt idx="5">
                  <c:v>12.151295999999995</c:v>
                </c:pt>
                <c:pt idx="6">
                  <c:v>14.678765567999994</c:v>
                </c:pt>
                <c:pt idx="7">
                  <c:v>27.302503956479988</c:v>
                </c:pt>
                <c:pt idx="8">
                  <c:v>37.404430420377579</c:v>
                </c:pt>
                <c:pt idx="9">
                  <c:v>43.23952156595648</c:v>
                </c:pt>
                <c:pt idx="10">
                  <c:v>47.887770134296801</c:v>
                </c:pt>
                <c:pt idx="11">
                  <c:v>50.014944883662267</c:v>
                </c:pt>
                <c:pt idx="12">
                  <c:v>51.196297881814367</c:v>
                </c:pt>
                <c:pt idx="13">
                  <c:v>53.783246813782448</c:v>
                </c:pt>
                <c:pt idx="14">
                  <c:v>55.858204475858173</c:v>
                </c:pt>
                <c:pt idx="15">
                  <c:v>59.353252329912621</c:v>
                </c:pt>
                <c:pt idx="16">
                  <c:v>61.649036130033643</c:v>
                </c:pt>
                <c:pt idx="17">
                  <c:v>65.157482776193859</c:v>
                </c:pt>
                <c:pt idx="18">
                  <c:v>69.053248671382491</c:v>
                </c:pt>
                <c:pt idx="19">
                  <c:v>72.916087402059631</c:v>
                </c:pt>
                <c:pt idx="20">
                  <c:v>70.933498985597623</c:v>
                </c:pt>
                <c:pt idx="21">
                  <c:v>71.53075904705635</c:v>
                </c:pt>
                <c:pt idx="22">
                  <c:v>72.216023718727143</c:v>
                </c:pt>
                <c:pt idx="23">
                  <c:v>71.344376312442108</c:v>
                </c:pt>
                <c:pt idx="24">
                  <c:v>73.112289957464426</c:v>
                </c:pt>
                <c:pt idx="25">
                  <c:v>73.697188277124141</c:v>
                </c:pt>
                <c:pt idx="26">
                  <c:v>75.392223607497996</c:v>
                </c:pt>
              </c:numCache>
            </c:numRef>
          </c:val>
          <c:smooth val="0"/>
        </c:ser>
        <c:ser>
          <c:idx val="5"/>
          <c:order val="2"/>
          <c:tx>
            <c:strRef>
              <c:f>Charts!$B$24</c:f>
              <c:strCache>
                <c:ptCount val="1"/>
                <c:pt idx="0">
                  <c:v>Serbia</c:v>
                </c:pt>
              </c:strCache>
            </c:strRef>
          </c:tx>
          <c:marker>
            <c:symbol val="none"/>
          </c:marker>
          <c:dLbls>
            <c:dLbl>
              <c:idx val="25"/>
              <c:layout>
                <c:manualLayout>
                  <c:x val="-2.5000000000000001E-2"/>
                  <c:y val="-1.709418534221684E-2"/>
                </c:manualLayout>
              </c:layout>
              <c:tx>
                <c:rich>
                  <a:bodyPr/>
                  <a:lstStyle/>
                  <a:p>
                    <a:r>
                      <a:rPr lang="en-US">
                        <a:solidFill>
                          <a:schemeClr val="accent6"/>
                        </a:solidFill>
                      </a:rPr>
                      <a:t>Serbia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6"/>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Charts!$C$24:$AC$24</c:f>
              <c:numCache>
                <c:formatCode>0.00</c:formatCode>
                <c:ptCount val="27"/>
                <c:pt idx="0">
                  <c:v>100</c:v>
                </c:pt>
                <c:pt idx="1">
                  <c:v>92.1</c:v>
                </c:pt>
                <c:pt idx="2">
                  <c:v>81.416399999999996</c:v>
                </c:pt>
                <c:pt idx="3">
                  <c:v>58.701224400000001</c:v>
                </c:pt>
                <c:pt idx="4">
                  <c:v>40.621247284800006</c:v>
                </c:pt>
                <c:pt idx="5">
                  <c:v>41.636778466920006</c:v>
                </c:pt>
                <c:pt idx="6">
                  <c:v>44.176621953402126</c:v>
                </c:pt>
                <c:pt idx="7">
                  <c:v>47.622398465767489</c:v>
                </c:pt>
                <c:pt idx="8">
                  <c:v>52.432260710810006</c:v>
                </c:pt>
                <c:pt idx="9">
                  <c:v>53.428473664315398</c:v>
                </c:pt>
                <c:pt idx="10">
                  <c:v>47.458910301801438</c:v>
                </c:pt>
                <c:pt idx="11">
                  <c:v>49.952401449058087</c:v>
                </c:pt>
                <c:pt idx="12">
                  <c:v>52.446524853409556</c:v>
                </c:pt>
                <c:pt idx="13">
                  <c:v>56.178619561978181</c:v>
                </c:pt>
                <c:pt idx="14">
                  <c:v>58.658905615639519</c:v>
                </c:pt>
                <c:pt idx="15">
                  <c:v>63.965776806686428</c:v>
                </c:pt>
                <c:pt idx="16">
                  <c:v>67.509480841776849</c:v>
                </c:pt>
                <c:pt idx="17">
                  <c:v>70.820145782257583</c:v>
                </c:pt>
                <c:pt idx="18">
                  <c:v>74.990744167374729</c:v>
                </c:pt>
                <c:pt idx="19">
                  <c:v>79.015497406837724</c:v>
                </c:pt>
                <c:pt idx="20">
                  <c:v>76.553374507640655</c:v>
                </c:pt>
                <c:pt idx="21">
                  <c:v>77.000446214765276</c:v>
                </c:pt>
                <c:pt idx="22">
                  <c:v>78.079222466234143</c:v>
                </c:pt>
                <c:pt idx="23">
                  <c:v>77.286718358201867</c:v>
                </c:pt>
                <c:pt idx="24">
                  <c:v>79.274532754374818</c:v>
                </c:pt>
                <c:pt idx="25">
                  <c:v>77.837285475537996</c:v>
                </c:pt>
                <c:pt idx="26">
                  <c:v>77.448099048160302</c:v>
                </c:pt>
              </c:numCache>
            </c:numRef>
          </c:val>
          <c:smooth val="0"/>
        </c:ser>
        <c:ser>
          <c:idx val="3"/>
          <c:order val="3"/>
          <c:tx>
            <c:strRef>
              <c:f>Charts!$B$20</c:f>
              <c:strCache>
                <c:ptCount val="1"/>
                <c:pt idx="0">
                  <c:v>Montenegro</c:v>
                </c:pt>
              </c:strCache>
            </c:strRef>
          </c:tx>
          <c:marker>
            <c:symbol val="none"/>
          </c:marker>
          <c:dLbls>
            <c:dLbl>
              <c:idx val="25"/>
              <c:layout>
                <c:manualLayout>
                  <c:x val="-6.296296296296286E-2"/>
                  <c:y val="-1.4957264957264958E-2"/>
                </c:manualLayout>
              </c:layout>
              <c:tx>
                <c:rich>
                  <a:bodyPr/>
                  <a:lstStyle/>
                  <a:p>
                    <a:pPr>
                      <a:defRPr>
                        <a:solidFill>
                          <a:schemeClr val="accent4"/>
                        </a:solidFill>
                      </a:defRPr>
                    </a:pPr>
                    <a:r>
                      <a:rPr lang="en-US"/>
                      <a:t>Montenegro</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Charts!$C$20:$AC$20</c:f>
              <c:numCache>
                <c:formatCode>0.00</c:formatCode>
                <c:ptCount val="27"/>
                <c:pt idx="0">
                  <c:v>100</c:v>
                </c:pt>
                <c:pt idx="1">
                  <c:v>92.1</c:v>
                </c:pt>
                <c:pt idx="2">
                  <c:v>82.153199999999998</c:v>
                </c:pt>
                <c:pt idx="3">
                  <c:v>64.901027999999997</c:v>
                </c:pt>
                <c:pt idx="4">
                  <c:v>48.740672027999999</c:v>
                </c:pt>
                <c:pt idx="5">
                  <c:v>49.081856732196002</c:v>
                </c:pt>
                <c:pt idx="6">
                  <c:v>52.124931849592151</c:v>
                </c:pt>
                <c:pt idx="7">
                  <c:v>59.370297376685464</c:v>
                </c:pt>
                <c:pt idx="8">
                  <c:v>61.863849866506257</c:v>
                </c:pt>
                <c:pt idx="9">
                  <c:v>64.338403861166512</c:v>
                </c:pt>
                <c:pt idx="10">
                  <c:v>60.027730802468355</c:v>
                </c:pt>
                <c:pt idx="11">
                  <c:v>61.888590457344876</c:v>
                </c:pt>
                <c:pt idx="12">
                  <c:v>62.569364952375672</c:v>
                </c:pt>
                <c:pt idx="13">
                  <c:v>63.758182886470813</c:v>
                </c:pt>
                <c:pt idx="14">
                  <c:v>65.352137458632583</c:v>
                </c:pt>
                <c:pt idx="15">
                  <c:v>68.227631506812415</c:v>
                </c:pt>
                <c:pt idx="16">
                  <c:v>71.093192030098535</c:v>
                </c:pt>
                <c:pt idx="17">
                  <c:v>77.207206544687011</c:v>
                </c:pt>
                <c:pt idx="18">
                  <c:v>85.468377644968527</c:v>
                </c:pt>
                <c:pt idx="19">
                  <c:v>91.365695702471356</c:v>
                </c:pt>
                <c:pt idx="20">
                  <c:v>86.157851047430484</c:v>
                </c:pt>
                <c:pt idx="21">
                  <c:v>88.280780497239164</c:v>
                </c:pt>
                <c:pt idx="22">
                  <c:v>91.13048409169005</c:v>
                </c:pt>
                <c:pt idx="23">
                  <c:v>88.810301966715627</c:v>
                </c:pt>
                <c:pt idx="24">
                  <c:v>91.774789846364598</c:v>
                </c:pt>
                <c:pt idx="25">
                  <c:v>92.810927223730062</c:v>
                </c:pt>
                <c:pt idx="26">
                  <c:v>97.14519752507826</c:v>
                </c:pt>
              </c:numCache>
            </c:numRef>
          </c:val>
          <c:smooth val="0"/>
        </c:ser>
        <c:ser>
          <c:idx val="2"/>
          <c:order val="4"/>
          <c:tx>
            <c:strRef>
              <c:f>Charts!$B$11</c:f>
              <c:strCache>
                <c:ptCount val="1"/>
                <c:pt idx="0">
                  <c:v>FYR Macedonia</c:v>
                </c:pt>
              </c:strCache>
            </c:strRef>
          </c:tx>
          <c:spPr>
            <a:ln>
              <a:solidFill>
                <a:schemeClr val="accent2"/>
              </a:solidFill>
            </a:ln>
          </c:spPr>
          <c:marker>
            <c:symbol val="none"/>
          </c:marker>
          <c:dLbls>
            <c:dLbl>
              <c:idx val="25"/>
              <c:layout>
                <c:manualLayout>
                  <c:x val="-3.759820426487083E-2"/>
                  <c:y val="-1.9230769230769232E-2"/>
                </c:manualLayout>
              </c:layout>
              <c:tx>
                <c:rich>
                  <a:bodyPr/>
                  <a:lstStyle/>
                  <a:p>
                    <a:r>
                      <a:rPr lang="en-US"/>
                      <a:t>Macedonia</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Charts!$C$11:$AC$11</c:f>
              <c:numCache>
                <c:formatCode>0.00</c:formatCode>
                <c:ptCount val="27"/>
                <c:pt idx="0">
                  <c:v>100</c:v>
                </c:pt>
                <c:pt idx="1">
                  <c:v>90.1</c:v>
                </c:pt>
                <c:pt idx="2">
                  <c:v>83.792999999999992</c:v>
                </c:pt>
                <c:pt idx="3">
                  <c:v>77.089559999999992</c:v>
                </c:pt>
                <c:pt idx="4">
                  <c:v>71.307842999999991</c:v>
                </c:pt>
                <c:pt idx="5">
                  <c:v>70.024301825999984</c:v>
                </c:pt>
                <c:pt idx="6">
                  <c:v>69.254034505913978</c:v>
                </c:pt>
                <c:pt idx="7">
                  <c:v>70.085082919984941</c:v>
                </c:pt>
                <c:pt idx="8">
                  <c:v>71.031932390233933</c:v>
                </c:pt>
                <c:pt idx="9">
                  <c:v>73.433522024347738</c:v>
                </c:pt>
                <c:pt idx="10">
                  <c:v>76.626411561966378</c:v>
                </c:pt>
                <c:pt idx="11">
                  <c:v>80.104484382764028</c:v>
                </c:pt>
                <c:pt idx="12">
                  <c:v>76.479756464443952</c:v>
                </c:pt>
                <c:pt idx="13">
                  <c:v>77.132128787085662</c:v>
                </c:pt>
                <c:pt idx="14">
                  <c:v>79.307254818881475</c:v>
                </c:pt>
                <c:pt idx="15">
                  <c:v>82.976801499351126</c:v>
                </c:pt>
                <c:pt idx="16">
                  <c:v>86.896625602180478</c:v>
                </c:pt>
                <c:pt idx="17">
                  <c:v>91.360505259364487</c:v>
                </c:pt>
                <c:pt idx="18">
                  <c:v>97.274270764803148</c:v>
                </c:pt>
                <c:pt idx="19">
                  <c:v>102.59711886105318</c:v>
                </c:pt>
                <c:pt idx="20">
                  <c:v>102.22879520434199</c:v>
                </c:pt>
                <c:pt idx="21">
                  <c:v>105.66266043525584</c:v>
                </c:pt>
                <c:pt idx="22">
                  <c:v>108.13516668944084</c:v>
                </c:pt>
                <c:pt idx="23">
                  <c:v>107.64207032933699</c:v>
                </c:pt>
                <c:pt idx="24">
                  <c:v>110.51073150361381</c:v>
                </c:pt>
                <c:pt idx="25">
                  <c:v>114.67477586666998</c:v>
                </c:pt>
                <c:pt idx="26">
                  <c:v>119.03241734960343</c:v>
                </c:pt>
              </c:numCache>
            </c:numRef>
          </c:val>
          <c:smooth val="0"/>
        </c:ser>
        <c:ser>
          <c:idx val="0"/>
          <c:order val="5"/>
          <c:tx>
            <c:strRef>
              <c:f>Charts!$B$2</c:f>
              <c:strCache>
                <c:ptCount val="1"/>
                <c:pt idx="0">
                  <c:v>Albania</c:v>
                </c:pt>
              </c:strCache>
            </c:strRef>
          </c:tx>
          <c:spPr>
            <a:ln>
              <a:solidFill>
                <a:srgbClr val="00B0F0"/>
              </a:solidFill>
            </a:ln>
          </c:spPr>
          <c:marker>
            <c:symbol val="none"/>
          </c:marker>
          <c:dLbls>
            <c:dLbl>
              <c:idx val="25"/>
              <c:layout>
                <c:manualLayout>
                  <c:x val="-4.0404040404040407E-2"/>
                  <c:y val="-2.1367689615721112E-2"/>
                </c:manualLayout>
              </c:layout>
              <c:tx>
                <c:rich>
                  <a:bodyPr/>
                  <a:lstStyle/>
                  <a:p>
                    <a:pPr>
                      <a:defRPr>
                        <a:solidFill>
                          <a:schemeClr val="accent5">
                            <a:lumMod val="75000"/>
                          </a:schemeClr>
                        </a:solidFill>
                      </a:defRPr>
                    </a:pPr>
                    <a:r>
                      <a:rPr lang="en-US">
                        <a:solidFill>
                          <a:schemeClr val="accent5">
                            <a:lumMod val="75000"/>
                          </a:schemeClr>
                        </a:solidFill>
                      </a:rPr>
                      <a:t>Albania</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Charts!$C$1:$AC$1</c:f>
              <c:numCache>
                <c:formatCode>General</c:formatCode>
                <c:ptCount val="27"/>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numCache>
            </c:numRef>
          </c:cat>
          <c:val>
            <c:numRef>
              <c:f>Charts!$C$2:$AC$2</c:f>
              <c:numCache>
                <c:formatCode>0.00</c:formatCode>
                <c:ptCount val="27"/>
                <c:pt idx="0">
                  <c:v>100</c:v>
                </c:pt>
                <c:pt idx="1">
                  <c:v>90</c:v>
                </c:pt>
                <c:pt idx="2">
                  <c:v>64.8</c:v>
                </c:pt>
                <c:pt idx="3">
                  <c:v>60.134399999999999</c:v>
                </c:pt>
                <c:pt idx="4">
                  <c:v>65.907302400000006</c:v>
                </c:pt>
                <c:pt idx="5">
                  <c:v>72.102588825600009</c:v>
                </c:pt>
                <c:pt idx="6">
                  <c:v>78.519719231078412</c:v>
                </c:pt>
                <c:pt idx="7">
                  <c:v>85.665013681106544</c:v>
                </c:pt>
                <c:pt idx="8">
                  <c:v>76.927182285633677</c:v>
                </c:pt>
                <c:pt idx="9">
                  <c:v>86.696934435909156</c:v>
                </c:pt>
                <c:pt idx="10">
                  <c:v>95.453324813935978</c:v>
                </c:pt>
                <c:pt idx="11">
                  <c:v>102.42141752535331</c:v>
                </c:pt>
                <c:pt idx="12">
                  <c:v>110.55367807686636</c:v>
                </c:pt>
                <c:pt idx="13">
                  <c:v>115.23120419629858</c:v>
                </c:pt>
                <c:pt idx="14">
                  <c:v>121.84547531716612</c:v>
                </c:pt>
                <c:pt idx="15">
                  <c:v>128.75776913190896</c:v>
                </c:pt>
                <c:pt idx="16">
                  <c:v>136.19095514389406</c:v>
                </c:pt>
                <c:pt idx="17">
                  <c:v>143.58748591775895</c:v>
                </c:pt>
                <c:pt idx="18">
                  <c:v>152.06632696120263</c:v>
                </c:pt>
                <c:pt idx="19">
                  <c:v>163.52604536099886</c:v>
                </c:pt>
                <c:pt idx="20">
                  <c:v>169.01070892240676</c:v>
                </c:pt>
                <c:pt idx="21">
                  <c:v>175.27593590216037</c:v>
                </c:pt>
                <c:pt idx="22">
                  <c:v>179.73670847087035</c:v>
                </c:pt>
                <c:pt idx="23">
                  <c:v>182.65563261643729</c:v>
                </c:pt>
                <c:pt idx="24">
                  <c:v>185.20002557878425</c:v>
                </c:pt>
                <c:pt idx="25">
                  <c:v>189.0929301164503</c:v>
                </c:pt>
                <c:pt idx="26">
                  <c:v>194.82055496967757</c:v>
                </c:pt>
              </c:numCache>
            </c:numRef>
          </c:val>
          <c:smooth val="0"/>
        </c:ser>
        <c:dLbls>
          <c:showLegendKey val="0"/>
          <c:showVal val="0"/>
          <c:showCatName val="0"/>
          <c:showSerName val="0"/>
          <c:showPercent val="0"/>
          <c:showBubbleSize val="0"/>
        </c:dLbls>
        <c:smooth val="0"/>
        <c:axId val="446937496"/>
        <c:axId val="446938672"/>
      </c:lineChart>
      <c:catAx>
        <c:axId val="446937496"/>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6938672"/>
        <c:crosses val="autoZero"/>
        <c:auto val="1"/>
        <c:lblAlgn val="ctr"/>
        <c:lblOffset val="100"/>
        <c:noMultiLvlLbl val="0"/>
      </c:catAx>
      <c:valAx>
        <c:axId val="446938672"/>
        <c:scaling>
          <c:orientation val="minMax"/>
          <c:max val="240"/>
          <c:min val="0"/>
        </c:scaling>
        <c:delete val="0"/>
        <c:axPos val="l"/>
        <c:majorGridlines>
          <c:spPr>
            <a:ln>
              <a:solidFill>
                <a:schemeClr val="bg1">
                  <a:lumMod val="50000"/>
                  <a:alpha val="35000"/>
                </a:schemeClr>
              </a:solidFill>
            </a:ln>
          </c:spPr>
        </c:majorGridlines>
        <c:title>
          <c:tx>
            <c:rich>
              <a:bodyPr rot="-5400000" vert="horz"/>
              <a:lstStyle/>
              <a:p>
                <a:pPr>
                  <a:defRPr/>
                </a:pPr>
                <a:r>
                  <a:rPr lang="en-US" dirty="0" smtClean="0"/>
                  <a:t>1989 GDP = 100</a:t>
                </a:r>
                <a:endParaRPr lang="en-US" dirty="0"/>
              </a:p>
            </c:rich>
          </c:tx>
          <c:overlay val="0"/>
        </c:title>
        <c:numFmt formatCode="0" sourceLinked="0"/>
        <c:majorTickMark val="out"/>
        <c:minorTickMark val="out"/>
        <c:tickLblPos val="nextTo"/>
        <c:spPr>
          <a:ln>
            <a:solidFill>
              <a:schemeClr val="tx1"/>
            </a:solidFill>
          </a:ln>
        </c:spPr>
        <c:txPr>
          <a:bodyPr/>
          <a:lstStyle/>
          <a:p>
            <a:pPr>
              <a:defRPr b="1"/>
            </a:pPr>
            <a:endParaRPr lang="en-US"/>
          </a:p>
        </c:txPr>
        <c:crossAx val="446937496"/>
        <c:crossesAt val="1"/>
        <c:crossBetween val="midCat"/>
        <c:majorUnit val="20"/>
        <c:minorUnit val="10"/>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Real GDP </a:t>
            </a:r>
            <a:r>
              <a:rPr lang="en-US" dirty="0" smtClean="0"/>
              <a:t>relative</a:t>
            </a:r>
            <a:r>
              <a:rPr lang="en-US" baseline="0" dirty="0" smtClean="0"/>
              <a:t> to </a:t>
            </a:r>
            <a:r>
              <a:rPr lang="en-US" dirty="0" smtClean="0"/>
              <a:t>2000</a:t>
            </a:r>
            <a:r>
              <a:rPr lang="en-US" baseline="0" dirty="0" smtClean="0"/>
              <a:t> </a:t>
            </a:r>
            <a:r>
              <a:rPr lang="en-US" baseline="0" dirty="0"/>
              <a:t>GDP in the Balkans</a:t>
            </a:r>
            <a:endParaRPr lang="en-US" dirty="0"/>
          </a:p>
        </c:rich>
      </c:tx>
      <c:layout>
        <c:manualLayout>
          <c:xMode val="edge"/>
          <c:yMode val="edge"/>
          <c:x val="0.30049300087489061"/>
          <c:y val="1.282051282051282E-2"/>
        </c:manualLayout>
      </c:layout>
      <c:overlay val="0"/>
    </c:title>
    <c:autoTitleDeleted val="0"/>
    <c:plotArea>
      <c:layout/>
      <c:lineChart>
        <c:grouping val="standard"/>
        <c:varyColors val="0"/>
        <c:ser>
          <c:idx val="4"/>
          <c:order val="0"/>
          <c:tx>
            <c:strRef>
              <c:f>Charts!$B$37</c:f>
              <c:strCache>
                <c:ptCount val="1"/>
                <c:pt idx="0">
                  <c:v>Threshold</c:v>
                </c:pt>
              </c:strCache>
            </c:strRef>
          </c:tx>
          <c:spPr>
            <a:ln>
              <a:solidFill>
                <a:sysClr val="windowText" lastClr="000000"/>
              </a:solidFill>
            </a:ln>
          </c:spPr>
          <c:marker>
            <c:symbol val="none"/>
          </c:marker>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Charts!$N$37:$AC$37</c:f>
              <c:numCache>
                <c:formatCode>General</c:formatCode>
                <c:ptCount val="16"/>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numCache>
            </c:numRef>
          </c:val>
          <c:smooth val="0"/>
        </c:ser>
        <c:ser>
          <c:idx val="2"/>
          <c:order val="1"/>
          <c:tx>
            <c:strRef>
              <c:f>Charts!$B$11</c:f>
              <c:strCache>
                <c:ptCount val="1"/>
                <c:pt idx="0">
                  <c:v>Macedonia</c:v>
                </c:pt>
              </c:strCache>
            </c:strRef>
          </c:tx>
          <c:spPr>
            <a:ln>
              <a:solidFill>
                <a:schemeClr val="accent2"/>
              </a:solidFill>
            </a:ln>
          </c:spPr>
          <c:marker>
            <c:symbol val="none"/>
          </c:marker>
          <c:dLbls>
            <c:dLbl>
              <c:idx val="14"/>
              <c:layout>
                <c:manualLayout>
                  <c:x val="4.1493697216420412E-3"/>
                  <c:y val="6.41025641025641E-3"/>
                </c:manualLayout>
              </c:layout>
              <c:showLegendKey val="0"/>
              <c:showVal val="0"/>
              <c:showCatName val="0"/>
              <c:showSerName val="1"/>
              <c:showPercent val="0"/>
              <c:showBubbleSize val="0"/>
              <c:extLst>
                <c:ext xmlns:c15="http://schemas.microsoft.com/office/drawing/2012/chart" uri="{CE6537A1-D6FC-4f65-9D91-7224C49458BB}"/>
              </c:extLst>
            </c:dLbl>
            <c:dLbl>
              <c:idx val="25"/>
              <c:layout>
                <c:manualLayout>
                  <c:x val="-3.759820426487083E-2"/>
                  <c:y val="-1.9230769230769232E-2"/>
                </c:manualLayout>
              </c:layout>
              <c:tx>
                <c:rich>
                  <a:bodyPr/>
                  <a:lstStyle/>
                  <a:p>
                    <a:r>
                      <a:rPr lang="en-US"/>
                      <a:t>Macedonia</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Charts!$N$11:$AC$11</c:f>
              <c:numCache>
                <c:formatCode>0.00</c:formatCode>
                <c:ptCount val="16"/>
                <c:pt idx="0">
                  <c:v>100</c:v>
                </c:pt>
                <c:pt idx="1">
                  <c:v>95.474999999999994</c:v>
                </c:pt>
                <c:pt idx="2">
                  <c:v>96.289401749999996</c:v>
                </c:pt>
                <c:pt idx="3">
                  <c:v>99.004762879349997</c:v>
                </c:pt>
                <c:pt idx="4">
                  <c:v>103.58571325777753</c:v>
                </c:pt>
                <c:pt idx="5">
                  <c:v>108.47910235207493</c:v>
                </c:pt>
                <c:pt idx="6">
                  <c:v>114.05167383990101</c:v>
                </c:pt>
                <c:pt idx="7">
                  <c:v>121.43423868755781</c:v>
                </c:pt>
                <c:pt idx="8">
                  <c:v>128.07912022854097</c:v>
                </c:pt>
                <c:pt idx="9">
                  <c:v>127.61931618692051</c:v>
                </c:pt>
                <c:pt idx="10">
                  <c:v>131.90604901763916</c:v>
                </c:pt>
                <c:pt idx="11">
                  <c:v>134.99265056465191</c:v>
                </c:pt>
                <c:pt idx="12">
                  <c:v>134.3770840780771</c:v>
                </c:pt>
                <c:pt idx="13">
                  <c:v>137.95823336875785</c:v>
                </c:pt>
                <c:pt idx="14">
                  <c:v>143.15649960209265</c:v>
                </c:pt>
                <c:pt idx="15">
                  <c:v>148.59644658697218</c:v>
                </c:pt>
              </c:numCache>
            </c:numRef>
          </c:val>
          <c:smooth val="0"/>
        </c:ser>
        <c:ser>
          <c:idx val="1"/>
          <c:order val="2"/>
          <c:tx>
            <c:strRef>
              <c:f>Charts!$B$6</c:f>
              <c:strCache>
                <c:ptCount val="1"/>
                <c:pt idx="0">
                  <c:v>Bosnia and Herzegovina</c:v>
                </c:pt>
              </c:strCache>
            </c:strRef>
          </c:tx>
          <c:spPr>
            <a:ln>
              <a:solidFill>
                <a:schemeClr val="accent3"/>
              </a:solidFill>
            </a:ln>
          </c:spPr>
          <c:marker>
            <c:symbol val="none"/>
          </c:marker>
          <c:dLbls>
            <c:dLbl>
              <c:idx val="14"/>
              <c:layout>
                <c:manualLayout>
                  <c:x val="-0.1628322129376685"/>
                  <c:y val="4.05982905982906E-2"/>
                </c:manualLayout>
              </c:layout>
              <c:tx>
                <c:rich>
                  <a:bodyPr/>
                  <a:lstStyle/>
                  <a:p>
                    <a:r>
                      <a:rPr lang="en-US" dirty="0"/>
                      <a:t>Bosnia </a:t>
                    </a:r>
                    <a:r>
                      <a:rPr lang="en-US" dirty="0" smtClean="0"/>
                      <a:t>&amp; </a:t>
                    </a:r>
                    <a:r>
                      <a:rPr lang="en-US" dirty="0"/>
                      <a:t>Herzegovina</a:t>
                    </a:r>
                  </a:p>
                </c:rich>
              </c:tx>
              <c:showLegendKey val="0"/>
              <c:showVal val="0"/>
              <c:showCatName val="0"/>
              <c:showSerName val="1"/>
              <c:showPercent val="0"/>
              <c:showBubbleSize val="0"/>
              <c:extLst>
                <c:ext xmlns:c15="http://schemas.microsoft.com/office/drawing/2012/chart" uri="{CE6537A1-D6FC-4f65-9D91-7224C49458BB}"/>
              </c:extLst>
            </c:dLbl>
            <c:dLbl>
              <c:idx val="25"/>
              <c:layout>
                <c:manualLayout>
                  <c:x val="-2.6388888888888889E-2"/>
                  <c:y val="2.7777777777777776E-2"/>
                </c:manualLayout>
              </c:layout>
              <c:tx>
                <c:rich>
                  <a:bodyPr/>
                  <a:lstStyle/>
                  <a:p>
                    <a:r>
                      <a:rPr lang="en-US">
                        <a:solidFill>
                          <a:schemeClr val="accent3">
                            <a:lumMod val="75000"/>
                          </a:schemeClr>
                        </a:solidFill>
                      </a:rPr>
                      <a:t>Bosnia</a:t>
                    </a:r>
                    <a:r>
                      <a:rPr lang="en-US" baseline="0">
                        <a:solidFill>
                          <a:schemeClr val="accent3">
                            <a:lumMod val="75000"/>
                          </a:schemeClr>
                        </a:solidFill>
                      </a:rPr>
                      <a:t> and Herzegovia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3">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Charts!$N$6:$AC$6</c:f>
              <c:numCache>
                <c:formatCode>0.00</c:formatCode>
                <c:ptCount val="16"/>
                <c:pt idx="0">
                  <c:v>100</c:v>
                </c:pt>
                <c:pt idx="1">
                  <c:v>102.36199999999999</c:v>
                </c:pt>
                <c:pt idx="2">
                  <c:v>107.53435186</c:v>
                </c:pt>
                <c:pt idx="3">
                  <c:v>111.6830271547588</c:v>
                </c:pt>
                <c:pt idx="4">
                  <c:v>118.67103416383206</c:v>
                </c:pt>
                <c:pt idx="5">
                  <c:v>123.26122976528909</c:v>
                </c:pt>
                <c:pt idx="6">
                  <c:v>130.27602635123168</c:v>
                </c:pt>
                <c:pt idx="7">
                  <c:v>138.06522996677182</c:v>
                </c:pt>
                <c:pt idx="8">
                  <c:v>145.78859893111303</c:v>
                </c:pt>
                <c:pt idx="9">
                  <c:v>141.82460692617607</c:v>
                </c:pt>
                <c:pt idx="10">
                  <c:v>143.01877011649447</c:v>
                </c:pt>
                <c:pt idx="11">
                  <c:v>144.38888993421048</c:v>
                </c:pt>
                <c:pt idx="12">
                  <c:v>142.64611603270455</c:v>
                </c:pt>
                <c:pt idx="13">
                  <c:v>146.18088678799498</c:v>
                </c:pt>
                <c:pt idx="14">
                  <c:v>147.35033388229894</c:v>
                </c:pt>
                <c:pt idx="15">
                  <c:v>150.73939156159182</c:v>
                </c:pt>
              </c:numCache>
            </c:numRef>
          </c:val>
          <c:smooth val="0"/>
        </c:ser>
        <c:ser>
          <c:idx val="3"/>
          <c:order val="3"/>
          <c:tx>
            <c:strRef>
              <c:f>Charts!$B$20</c:f>
              <c:strCache>
                <c:ptCount val="1"/>
                <c:pt idx="0">
                  <c:v>Montenegro</c:v>
                </c:pt>
              </c:strCache>
            </c:strRef>
          </c:tx>
          <c:marker>
            <c:symbol val="none"/>
          </c:marker>
          <c:dLbls>
            <c:dLbl>
              <c:idx val="14"/>
              <c:layout>
                <c:manualLayout>
                  <c:x val="-3.0419188672844467E-3"/>
                  <c:y val="-6.1965811965811968E-2"/>
                </c:manualLayout>
              </c:layout>
              <c:spPr/>
              <c:txPr>
                <a:bodyPr/>
                <a:lstStyle/>
                <a:p>
                  <a:pPr>
                    <a:defRPr>
                      <a:solidFill>
                        <a:schemeClr val="accent4">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dLbl>
              <c:idx val="25"/>
              <c:layout>
                <c:manualLayout>
                  <c:x val="-6.296296296296286E-2"/>
                  <c:y val="-1.4957264957264958E-2"/>
                </c:manualLayout>
              </c:layout>
              <c:tx>
                <c:rich>
                  <a:bodyPr/>
                  <a:lstStyle/>
                  <a:p>
                    <a:pPr>
                      <a:defRPr>
                        <a:solidFill>
                          <a:schemeClr val="accent4"/>
                        </a:solidFill>
                      </a:defRPr>
                    </a:pPr>
                    <a:r>
                      <a:rPr lang="en-US"/>
                      <a:t>Montenegro</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Charts!$N$20:$AC$20</c:f>
              <c:numCache>
                <c:formatCode>0.00</c:formatCode>
                <c:ptCount val="16"/>
                <c:pt idx="0">
                  <c:v>100</c:v>
                </c:pt>
                <c:pt idx="1">
                  <c:v>101.1</c:v>
                </c:pt>
                <c:pt idx="2">
                  <c:v>103.0209</c:v>
                </c:pt>
                <c:pt idx="3">
                  <c:v>105.5964225</c:v>
                </c:pt>
                <c:pt idx="4">
                  <c:v>110.24266509</c:v>
                </c:pt>
                <c:pt idx="5">
                  <c:v>114.87285702378</c:v>
                </c:pt>
                <c:pt idx="6">
                  <c:v>124.75192272782508</c:v>
                </c:pt>
                <c:pt idx="7">
                  <c:v>138.10037845970237</c:v>
                </c:pt>
                <c:pt idx="8">
                  <c:v>147.62930457342185</c:v>
                </c:pt>
                <c:pt idx="9">
                  <c:v>139.21443421273679</c:v>
                </c:pt>
                <c:pt idx="10">
                  <c:v>142.64467787173862</c:v>
                </c:pt>
                <c:pt idx="11">
                  <c:v>147.24924807343834</c:v>
                </c:pt>
                <c:pt idx="12">
                  <c:v>143.5002822174886</c:v>
                </c:pt>
                <c:pt idx="13">
                  <c:v>148.29032163790836</c:v>
                </c:pt>
                <c:pt idx="14">
                  <c:v>149.96451936920036</c:v>
                </c:pt>
                <c:pt idx="15">
                  <c:v>156.96786242374202</c:v>
                </c:pt>
              </c:numCache>
            </c:numRef>
          </c:val>
          <c:smooth val="0"/>
        </c:ser>
        <c:ser>
          <c:idx val="5"/>
          <c:order val="4"/>
          <c:tx>
            <c:strRef>
              <c:f>Charts!$B$24</c:f>
              <c:strCache>
                <c:ptCount val="1"/>
                <c:pt idx="0">
                  <c:v>Serbia</c:v>
                </c:pt>
              </c:strCache>
            </c:strRef>
          </c:tx>
          <c:marker>
            <c:symbol val="none"/>
          </c:marker>
          <c:dLbls>
            <c:dLbl>
              <c:idx val="14"/>
              <c:layout>
                <c:manualLayout>
                  <c:x val="-0.30999886174942409"/>
                  <c:y val="-4.2735042735042739E-3"/>
                </c:manualLayout>
              </c:layout>
              <c:showLegendKey val="0"/>
              <c:showVal val="0"/>
              <c:showCatName val="0"/>
              <c:showSerName val="1"/>
              <c:showPercent val="0"/>
              <c:showBubbleSize val="0"/>
              <c:extLst>
                <c:ext xmlns:c15="http://schemas.microsoft.com/office/drawing/2012/chart" uri="{CE6537A1-D6FC-4f65-9D91-7224C49458BB}"/>
              </c:extLst>
            </c:dLbl>
            <c:dLbl>
              <c:idx val="25"/>
              <c:layout>
                <c:manualLayout>
                  <c:x val="-2.5000000000000001E-2"/>
                  <c:y val="-1.709418534221684E-2"/>
                </c:manualLayout>
              </c:layout>
              <c:tx>
                <c:rich>
                  <a:bodyPr/>
                  <a:lstStyle/>
                  <a:p>
                    <a:r>
                      <a:rPr lang="en-US">
                        <a:solidFill>
                          <a:schemeClr val="accent6"/>
                        </a:solidFill>
                      </a:rPr>
                      <a:t>Serbia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6"/>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Charts!$N$24:$AC$24</c:f>
              <c:numCache>
                <c:formatCode>0.00</c:formatCode>
                <c:ptCount val="16"/>
                <c:pt idx="0">
                  <c:v>100</c:v>
                </c:pt>
                <c:pt idx="1">
                  <c:v>104.99299999999999</c:v>
                </c:pt>
                <c:pt idx="2">
                  <c:v>112.46430187999999</c:v>
                </c:pt>
                <c:pt idx="3">
                  <c:v>117.42960080800199</c:v>
                </c:pt>
                <c:pt idx="4">
                  <c:v>128.05345679310193</c:v>
                </c:pt>
                <c:pt idx="5">
                  <c:v>135.14761829943978</c:v>
                </c:pt>
                <c:pt idx="6">
                  <c:v>141.7752575008443</c:v>
                </c:pt>
                <c:pt idx="7">
                  <c:v>150.12440241506903</c:v>
                </c:pt>
                <c:pt idx="8">
                  <c:v>158.18157909268578</c:v>
                </c:pt>
                <c:pt idx="9">
                  <c:v>153.2526410881577</c:v>
                </c:pt>
                <c:pt idx="10">
                  <c:v>154.14763651211254</c:v>
                </c:pt>
                <c:pt idx="11">
                  <c:v>156.30724489964723</c:v>
                </c:pt>
                <c:pt idx="12">
                  <c:v>154.72072636391582</c:v>
                </c:pt>
                <c:pt idx="13">
                  <c:v>158.70014344599574</c:v>
                </c:pt>
                <c:pt idx="14">
                  <c:v>155.82290984531983</c:v>
                </c:pt>
                <c:pt idx="15">
                  <c:v>155.04379529609324</c:v>
                </c:pt>
              </c:numCache>
            </c:numRef>
          </c:val>
          <c:smooth val="0"/>
        </c:ser>
        <c:ser>
          <c:idx val="0"/>
          <c:order val="5"/>
          <c:tx>
            <c:strRef>
              <c:f>Charts!$B$2</c:f>
              <c:strCache>
                <c:ptCount val="1"/>
                <c:pt idx="0">
                  <c:v>Albania</c:v>
                </c:pt>
              </c:strCache>
            </c:strRef>
          </c:tx>
          <c:spPr>
            <a:ln>
              <a:solidFill>
                <a:srgbClr val="00B0F0"/>
              </a:solidFill>
            </a:ln>
          </c:spPr>
          <c:marker>
            <c:symbol val="none"/>
          </c:marker>
          <c:dLbls>
            <c:dLbl>
              <c:idx val="15"/>
              <c:layout>
                <c:manualLayout>
                  <c:x val="-2.8105861767278986E-2"/>
                  <c:y val="-1.9230769230769232E-2"/>
                </c:manualLayout>
              </c:layout>
              <c:spPr/>
              <c:txPr>
                <a:bodyPr/>
                <a:lstStyle/>
                <a:p>
                  <a:pPr>
                    <a:defRPr>
                      <a:solidFill>
                        <a:schemeClr val="accent5">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dLbl>
              <c:idx val="25"/>
              <c:layout>
                <c:manualLayout>
                  <c:x val="-4.0404040404040407E-2"/>
                  <c:y val="-2.1367689615721112E-2"/>
                </c:manualLayout>
              </c:layout>
              <c:tx>
                <c:rich>
                  <a:bodyPr/>
                  <a:lstStyle/>
                  <a:p>
                    <a:pPr>
                      <a:defRPr>
                        <a:solidFill>
                          <a:schemeClr val="accent5">
                            <a:lumMod val="75000"/>
                          </a:schemeClr>
                        </a:solidFill>
                      </a:defRPr>
                    </a:pPr>
                    <a:r>
                      <a:rPr lang="en-US">
                        <a:solidFill>
                          <a:schemeClr val="accent5">
                            <a:lumMod val="75000"/>
                          </a:schemeClr>
                        </a:solidFill>
                      </a:rPr>
                      <a:t>Albania</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Charts!$N$2:$AC$2</c:f>
              <c:numCache>
                <c:formatCode>0.00</c:formatCode>
                <c:ptCount val="16"/>
                <c:pt idx="0">
                  <c:v>100</c:v>
                </c:pt>
                <c:pt idx="1">
                  <c:v>107.94</c:v>
                </c:pt>
                <c:pt idx="2">
                  <c:v>112.5069414</c:v>
                </c:pt>
                <c:pt idx="3">
                  <c:v>118.96483983636</c:v>
                </c:pt>
                <c:pt idx="4">
                  <c:v>125.71371520027671</c:v>
                </c:pt>
                <c:pt idx="5">
                  <c:v>132.97116797878869</c:v>
                </c:pt>
                <c:pt idx="6">
                  <c:v>140.19283211171671</c:v>
                </c:pt>
                <c:pt idx="7">
                  <c:v>148.47121884791358</c:v>
                </c:pt>
                <c:pt idx="8">
                  <c:v>159.66000990029235</c:v>
                </c:pt>
                <c:pt idx="9">
                  <c:v>165.01500663234816</c:v>
                </c:pt>
                <c:pt idx="10">
                  <c:v>171.1321129282093</c:v>
                </c:pt>
                <c:pt idx="11">
                  <c:v>175.48742520223223</c:v>
                </c:pt>
                <c:pt idx="12">
                  <c:v>178.33734098751648</c:v>
                </c:pt>
                <c:pt idx="13">
                  <c:v>180.82158014747259</c:v>
                </c:pt>
                <c:pt idx="14">
                  <c:v>184.62244976217247</c:v>
                </c:pt>
                <c:pt idx="15">
                  <c:v>190.21466376546866</c:v>
                </c:pt>
              </c:numCache>
            </c:numRef>
          </c:val>
          <c:smooth val="0"/>
        </c:ser>
        <c:ser>
          <c:idx val="6"/>
          <c:order val="6"/>
          <c:tx>
            <c:strRef>
              <c:f>Charts!$B$15</c:f>
              <c:strCache>
                <c:ptCount val="1"/>
                <c:pt idx="0">
                  <c:v>Kosovo</c:v>
                </c:pt>
              </c:strCache>
            </c:strRef>
          </c:tx>
          <c:spPr>
            <a:ln>
              <a:solidFill>
                <a:schemeClr val="tx2"/>
              </a:solidFill>
            </a:ln>
          </c:spPr>
          <c:marker>
            <c:symbol val="none"/>
          </c:marker>
          <c:dLbls>
            <c:dLbl>
              <c:idx val="15"/>
              <c:layout>
                <c:manualLayout>
                  <c:x val="-2.6620333172639135E-2"/>
                  <c:y val="-1.9230769230769232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Charts!$N$1:$AC$1</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Charts!$N$15:$AC$15</c:f>
              <c:numCache>
                <c:formatCode>0.00</c:formatCode>
                <c:ptCount val="16"/>
                <c:pt idx="0">
                  <c:v>100</c:v>
                </c:pt>
                <c:pt idx="1">
                  <c:v>105.123</c:v>
                </c:pt>
                <c:pt idx="2">
                  <c:v>104.38503654</c:v>
                </c:pt>
                <c:pt idx="3">
                  <c:v>110.0416616701026</c:v>
                </c:pt>
                <c:pt idx="4">
                  <c:v>112.91594987292568</c:v>
                </c:pt>
                <c:pt idx="5">
                  <c:v>117.26773058102823</c:v>
                </c:pt>
                <c:pt idx="6">
                  <c:v>121.26421483922968</c:v>
                </c:pt>
                <c:pt idx="7">
                  <c:v>131.32914467088574</c:v>
                </c:pt>
                <c:pt idx="8">
                  <c:v>137.22713655805521</c:v>
                </c:pt>
                <c:pt idx="9">
                  <c:v>142.15633530322054</c:v>
                </c:pt>
                <c:pt idx="10">
                  <c:v>146.86171000175713</c:v>
                </c:pt>
                <c:pt idx="11">
                  <c:v>153.29278428273409</c:v>
                </c:pt>
                <c:pt idx="12">
                  <c:v>157.59877859323609</c:v>
                </c:pt>
                <c:pt idx="13">
                  <c:v>162.93980119976086</c:v>
                </c:pt>
                <c:pt idx="14">
                  <c:v>167.40109295661031</c:v>
                </c:pt>
                <c:pt idx="15">
                  <c:v>173.00065951600894</c:v>
                </c:pt>
              </c:numCache>
            </c:numRef>
          </c:val>
          <c:smooth val="0"/>
        </c:ser>
        <c:dLbls>
          <c:showLegendKey val="0"/>
          <c:showVal val="0"/>
          <c:showCatName val="0"/>
          <c:showSerName val="0"/>
          <c:showPercent val="0"/>
          <c:showBubbleSize val="0"/>
        </c:dLbls>
        <c:smooth val="0"/>
        <c:axId val="446939456"/>
        <c:axId val="447553536"/>
      </c:lineChart>
      <c:catAx>
        <c:axId val="446939456"/>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7553536"/>
        <c:crosses val="autoZero"/>
        <c:auto val="1"/>
        <c:lblAlgn val="ctr"/>
        <c:lblOffset val="100"/>
        <c:noMultiLvlLbl val="0"/>
      </c:catAx>
      <c:valAx>
        <c:axId val="447553536"/>
        <c:scaling>
          <c:orientation val="minMax"/>
          <c:max val="200"/>
          <c:min val="60"/>
        </c:scaling>
        <c:delete val="0"/>
        <c:axPos val="l"/>
        <c:majorGridlines>
          <c:spPr>
            <a:ln>
              <a:solidFill>
                <a:schemeClr val="bg1">
                  <a:lumMod val="50000"/>
                  <a:alpha val="35000"/>
                </a:schemeClr>
              </a:solidFill>
            </a:ln>
          </c:spPr>
        </c:majorGridlines>
        <c:title>
          <c:tx>
            <c:rich>
              <a:bodyPr rot="-5400000" vert="horz"/>
              <a:lstStyle/>
              <a:p>
                <a:pPr>
                  <a:defRPr/>
                </a:pPr>
                <a:r>
                  <a:rPr lang="en-US" dirty="0" smtClean="0"/>
                  <a:t>2000 GDP = 100</a:t>
                </a:r>
                <a:endParaRPr lang="en-US" dirty="0"/>
              </a:p>
            </c:rich>
          </c:tx>
          <c:layout>
            <c:manualLayout>
              <c:xMode val="edge"/>
              <c:yMode val="edge"/>
              <c:x val="8.5034013605442185E-3"/>
              <c:y val="0.44032152230971128"/>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6939456"/>
        <c:crossesAt val="1"/>
        <c:crossBetween val="midCat"/>
        <c:majorUnit val="20"/>
        <c:minorUnit val="1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1998</a:t>
            </a:r>
          </a:p>
        </c:rich>
      </c:tx>
      <c:layout>
        <c:manualLayout>
          <c:xMode val="edge"/>
          <c:yMode val="edge"/>
          <c:x val="0.47174924406324065"/>
          <c:y val="1.5229331938758172E-2"/>
        </c:manualLayout>
      </c:layout>
      <c:overlay val="0"/>
    </c:title>
    <c:autoTitleDeleted val="0"/>
    <c:plotArea>
      <c:layout>
        <c:manualLayout>
          <c:layoutTarget val="inner"/>
          <c:xMode val="edge"/>
          <c:yMode val="edge"/>
          <c:x val="0.1168079615048119"/>
          <c:y val="0.10952517903942174"/>
          <c:w val="0.85948381452318456"/>
          <c:h val="0.76476179607623218"/>
        </c:manualLayout>
      </c:layout>
      <c:scatterChart>
        <c:scatterStyle val="lineMarker"/>
        <c:varyColors val="0"/>
        <c:ser>
          <c:idx val="0"/>
          <c:order val="0"/>
          <c:tx>
            <c:strRef>
              <c:f>ER19982014DR19982014!$A$48</c:f>
              <c:strCache>
                <c:ptCount val="1"/>
                <c:pt idx="0">
                  <c:v>E&amp;E Graduates</c:v>
                </c:pt>
              </c:strCache>
            </c:strRef>
          </c:tx>
          <c:spPr>
            <a:ln w="28575">
              <a:noFill/>
            </a:ln>
          </c:spPr>
          <c:marker>
            <c:spPr>
              <a:solidFill>
                <a:schemeClr val="tx2"/>
              </a:solidFill>
              <a:ln>
                <a:solidFill>
                  <a:schemeClr val="tx2"/>
                </a:solidFill>
              </a:ln>
            </c:spPr>
          </c:marker>
          <c:dLbls>
            <c:dLbl>
              <c:idx val="0"/>
              <c:layout>
                <c:manualLayout>
                  <c:x val="-8.3028079835094463E-3"/>
                  <c:y val="2.7777777777777779E-3"/>
                </c:manualLayout>
              </c:layout>
              <c:tx>
                <c:rich>
                  <a:bodyPr/>
                  <a:lstStyle/>
                  <a:p>
                    <a:r>
                      <a:rPr lang="en-US" sz="800">
                        <a:solidFill>
                          <a:srgbClr val="0070C0"/>
                        </a:solidFill>
                      </a:rPr>
                      <a:t>BUL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6.6727771846681785E-2"/>
                  <c:y val="-2.5213692038495189E-2"/>
                </c:manualLayout>
              </c:layout>
              <c:tx>
                <c:rich>
                  <a:bodyPr/>
                  <a:lstStyle/>
                  <a:p>
                    <a:r>
                      <a:rPr lang="en-US" sz="800">
                        <a:solidFill>
                          <a:srgbClr val="0070C0"/>
                        </a:solidFill>
                      </a:rPr>
                      <a:t>CRO</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7.6597435195058239E-2"/>
                  <c:y val="-1.1538495188101487E-2"/>
                </c:manualLayout>
              </c:layout>
              <c:tx>
                <c:rich>
                  <a:bodyPr/>
                  <a:lstStyle/>
                  <a:p>
                    <a:r>
                      <a:rPr lang="en-US" sz="800">
                        <a:solidFill>
                          <a:srgbClr val="0070C0"/>
                        </a:solidFill>
                      </a:rPr>
                      <a:t>CZE</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6.603587118138933E-2"/>
                  <c:y val="-1.2820428696412948E-2"/>
                </c:manualLayout>
              </c:layout>
              <c:tx>
                <c:rich>
                  <a:bodyPr/>
                  <a:lstStyle/>
                  <a:p>
                    <a:r>
                      <a:rPr lang="en-US" sz="800">
                        <a:solidFill>
                          <a:srgbClr val="0070C0"/>
                        </a:solidFill>
                      </a:rPr>
                      <a:t>EST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2.7289433925011916E-2"/>
                  <c:y val="-2.0726596675415574E-2"/>
                </c:manualLayout>
              </c:layout>
              <c:tx>
                <c:rich>
                  <a:bodyPr/>
                  <a:lstStyle/>
                  <a:p>
                    <a:r>
                      <a:rPr lang="en-US" sz="800">
                        <a:solidFill>
                          <a:srgbClr val="0070C0"/>
                        </a:solidFill>
                      </a:rPr>
                      <a:t>HUN</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2.2140821289358424E-2"/>
                  <c:y val="-2.2222222222222223E-2"/>
                </c:manualLayout>
              </c:layout>
              <c:tx>
                <c:rich>
                  <a:bodyPr/>
                  <a:lstStyle/>
                  <a:p>
                    <a:r>
                      <a:rPr lang="en-US" sz="800">
                        <a:solidFill>
                          <a:srgbClr val="0070C0"/>
                        </a:solidFill>
                      </a:rPr>
                      <a:t>LAT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6.3654861206905652E-2"/>
                  <c:y val="1.3888888888888888E-2"/>
                </c:manualLayout>
              </c:layout>
              <c:tx>
                <c:rich>
                  <a:bodyPr/>
                  <a:lstStyle/>
                  <a:p>
                    <a:r>
                      <a:rPr lang="en-US" sz="800">
                        <a:solidFill>
                          <a:srgbClr val="0070C0"/>
                        </a:solidFill>
                      </a:rPr>
                      <a:t>LIT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7"/>
              <c:layout>
                <c:manualLayout>
                  <c:x val="-1.9373218628188707E-2"/>
                  <c:y val="-1.9444444444444445E-2"/>
                </c:manualLayout>
              </c:layout>
              <c:tx>
                <c:rich>
                  <a:bodyPr/>
                  <a:lstStyle/>
                  <a:p>
                    <a:r>
                      <a:rPr lang="en-US" sz="800">
                        <a:solidFill>
                          <a:srgbClr val="0070C0"/>
                        </a:solidFill>
                      </a:rPr>
                      <a:t>POL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8"/>
              <c:layout>
                <c:manualLayout>
                  <c:x val="-1.6605615967018893E-2"/>
                  <c:y val="-1.388888888888894E-2"/>
                </c:manualLayout>
              </c:layout>
              <c:tx>
                <c:rich>
                  <a:bodyPr/>
                  <a:lstStyle/>
                  <a:p>
                    <a:r>
                      <a:rPr lang="en-US" sz="800">
                        <a:solidFill>
                          <a:srgbClr val="0070C0"/>
                        </a:solidFill>
                      </a:rPr>
                      <a:t>ROM</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9"/>
              <c:layout>
                <c:manualLayout>
                  <c:x val="-7.0573867859830303E-2"/>
                  <c:y val="-2.0726596675415574E-2"/>
                </c:manualLayout>
              </c:layout>
              <c:tx>
                <c:rich>
                  <a:bodyPr/>
                  <a:lstStyle/>
                  <a:p>
                    <a:r>
                      <a:rPr lang="en-US" sz="800">
                        <a:solidFill>
                          <a:srgbClr val="0070C0"/>
                        </a:solidFill>
                      </a:rPr>
                      <a:t>SLK</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0"/>
              <c:layout>
                <c:manualLayout>
                  <c:x val="-1.9373218628188707E-2"/>
                  <c:y val="-1.9444444444444445E-2"/>
                </c:manualLayout>
              </c:layout>
              <c:tx>
                <c:rich>
                  <a:bodyPr/>
                  <a:lstStyle/>
                  <a:p>
                    <a:r>
                      <a:rPr lang="en-US" sz="800">
                        <a:solidFill>
                          <a:srgbClr val="0070C0"/>
                        </a:solidFill>
                      </a:rPr>
                      <a:t>SLV</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0070C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ER19982014DR19982014!$B$56:$B$66</c:f>
              <c:numCache>
                <c:formatCode>0.00</c:formatCode>
                <c:ptCount val="11"/>
                <c:pt idx="0">
                  <c:v>3.2777777777777777</c:v>
                </c:pt>
                <c:pt idx="1">
                  <c:v>2.6944444444444446</c:v>
                </c:pt>
                <c:pt idx="2">
                  <c:v>4.2777777777777777</c:v>
                </c:pt>
                <c:pt idx="3">
                  <c:v>4.166666666666667</c:v>
                </c:pt>
                <c:pt idx="4">
                  <c:v>4.416666666666667</c:v>
                </c:pt>
                <c:pt idx="5">
                  <c:v>4.1388888888888893</c:v>
                </c:pt>
                <c:pt idx="6">
                  <c:v>4.1388888888888893</c:v>
                </c:pt>
                <c:pt idx="7">
                  <c:v>4.6111111111111107</c:v>
                </c:pt>
                <c:pt idx="8">
                  <c:v>3.3055555555555554</c:v>
                </c:pt>
                <c:pt idx="9">
                  <c:v>3.8611111111111107</c:v>
                </c:pt>
                <c:pt idx="10">
                  <c:v>4.416666666666667</c:v>
                </c:pt>
              </c:numCache>
            </c:numRef>
          </c:xVal>
          <c:yVal>
            <c:numRef>
              <c:f>ER19982014DR19982014!$C$56:$C$66</c:f>
              <c:numCache>
                <c:formatCode>0.00</c:formatCode>
                <c:ptCount val="11"/>
                <c:pt idx="0">
                  <c:v>2.7606111111111109</c:v>
                </c:pt>
                <c:pt idx="1">
                  <c:v>3.0311111111111106</c:v>
                </c:pt>
                <c:pt idx="2">
                  <c:v>3.7411111111111115</c:v>
                </c:pt>
                <c:pt idx="3">
                  <c:v>3.5329999999999995</c:v>
                </c:pt>
                <c:pt idx="4">
                  <c:v>3.8832222222222219</c:v>
                </c:pt>
                <c:pt idx="5">
                  <c:v>3.1757777777777774</c:v>
                </c:pt>
                <c:pt idx="6">
                  <c:v>3.0186666666666664</c:v>
                </c:pt>
                <c:pt idx="7">
                  <c:v>3.6820555555555554</c:v>
                </c:pt>
                <c:pt idx="8">
                  <c:v>2.9958333333333331</c:v>
                </c:pt>
                <c:pt idx="9">
                  <c:v>3.4071666666666669</c:v>
                </c:pt>
                <c:pt idx="10">
                  <c:v>3.3223888888888893</c:v>
                </c:pt>
              </c:numCache>
            </c:numRef>
          </c:yVal>
          <c:smooth val="0"/>
        </c:ser>
        <c:ser>
          <c:idx val="1"/>
          <c:order val="1"/>
          <c:tx>
            <c:strRef>
              <c:f>ER19982014DR19982014!$A$49</c:f>
              <c:strCache>
                <c:ptCount val="1"/>
                <c:pt idx="0">
                  <c:v>The Balkans</c:v>
                </c:pt>
              </c:strCache>
            </c:strRef>
          </c:tx>
          <c:spPr>
            <a:ln w="28575">
              <a:noFill/>
            </a:ln>
          </c:spPr>
          <c:marker>
            <c:symbol val="square"/>
            <c:size val="7"/>
            <c:spPr>
              <a:solidFill>
                <a:srgbClr val="00B050"/>
              </a:solidFill>
              <a:ln>
                <a:solidFill>
                  <a:schemeClr val="accent3"/>
                </a:solidFill>
              </a:ln>
            </c:spPr>
          </c:marker>
          <c:dLbls>
            <c:dLbl>
              <c:idx val="0"/>
              <c:layout>
                <c:manualLayout>
                  <c:x val="-7.6393896542654091E-2"/>
                  <c:y val="-2.1872265966754156E-7"/>
                </c:manualLayout>
              </c:layout>
              <c:tx>
                <c:rich>
                  <a:bodyPr/>
                  <a:lstStyle/>
                  <a:p>
                    <a:r>
                      <a:rPr lang="en-US" sz="800">
                        <a:solidFill>
                          <a:srgbClr val="00B050"/>
                        </a:solidFill>
                      </a:rPr>
                      <a:t>ALB</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8.3028079835094463E-3"/>
                  <c:y val="0"/>
                </c:manualLayout>
              </c:layout>
              <c:tx>
                <c:rich>
                  <a:bodyPr/>
                  <a:lstStyle/>
                  <a:p>
                    <a:r>
                      <a:rPr lang="en-US" sz="800">
                        <a:solidFill>
                          <a:srgbClr val="00B050"/>
                        </a:solidFill>
                      </a:rPr>
                      <a:t>B-H</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1.2332175952409439E-2"/>
                  <c:y val="1.7094050743657042E-2"/>
                </c:manualLayout>
              </c:layout>
              <c:tx>
                <c:rich>
                  <a:bodyPr/>
                  <a:lstStyle/>
                  <a:p>
                    <a:r>
                      <a:rPr lang="en-US" sz="800">
                        <a:solidFill>
                          <a:srgbClr val="00B050"/>
                        </a:solidFill>
                      </a:rPr>
                      <a:t>MAC</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tx>
                <c:strRef>
                  <c:f>ER19982014DR19982014!$A$70</c:f>
                  <c:strCache>
                    <c:ptCount val="1"/>
                    <c:pt idx="0">
                      <c:v>Kosovo</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{20C5D8D9-DA05-421F-970F-569FB38FF53C}</c15:txfldGUID>
                      <c15:f>ER19982014DR19982014!$A$70</c15:f>
                      <c15:dlblFieldTableCache>
                        <c:ptCount val="1"/>
                        <c:pt idx="0">
                          <c:v>Kosovo</c:v>
                        </c:pt>
                      </c15:dlblFieldTableCache>
                    </c15:dlblFTEntry>
                  </c15:dlblFieldTable>
                  <c15:showDataLabelsRange val="0"/>
                </c:ext>
              </c:extLst>
            </c:dLbl>
            <c:dLbl>
              <c:idx val="4"/>
              <c:layout>
                <c:manualLayout>
                  <c:x val="-6.7969706300698065E-3"/>
                  <c:y val="-4.2736220472440944E-3"/>
                </c:manualLayout>
              </c:layout>
              <c:tx>
                <c:rich>
                  <a:bodyPr/>
                  <a:lstStyle/>
                  <a:p>
                    <a:r>
                      <a:rPr lang="en-US" sz="800">
                        <a:solidFill>
                          <a:srgbClr val="00B050"/>
                        </a:solidFill>
                      </a:rPr>
                      <a:t>S-M</a:t>
                    </a:r>
                    <a:endParaRPr lang="en-US" sz="80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00B05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ER19982014DR19982014!$B$67:$B$71</c:f>
              <c:numCache>
                <c:formatCode>0.00</c:formatCode>
                <c:ptCount val="5"/>
                <c:pt idx="0">
                  <c:v>2.5</c:v>
                </c:pt>
                <c:pt idx="1">
                  <c:v>2.0555555555555554</c:v>
                </c:pt>
                <c:pt idx="2">
                  <c:v>3.1111111111111107</c:v>
                </c:pt>
                <c:pt idx="3">
                  <c:v>1.8</c:v>
                </c:pt>
                <c:pt idx="4">
                  <c:v>2</c:v>
                </c:pt>
              </c:numCache>
            </c:numRef>
          </c:xVal>
          <c:yVal>
            <c:numRef>
              <c:f>ER19982014DR19982014!$C$67:$C$71</c:f>
              <c:numCache>
                <c:formatCode>0.00</c:formatCode>
                <c:ptCount val="5"/>
                <c:pt idx="0">
                  <c:v>2.5125555555555561</c:v>
                </c:pt>
                <c:pt idx="1">
                  <c:v>2.012</c:v>
                </c:pt>
                <c:pt idx="2">
                  <c:v>2.5522777777777774</c:v>
                </c:pt>
                <c:pt idx="3">
                  <c:v>1.37</c:v>
                </c:pt>
                <c:pt idx="4">
                  <c:v>2.25</c:v>
                </c:pt>
              </c:numCache>
            </c:numRef>
          </c:yVal>
          <c:smooth val="0"/>
        </c:ser>
        <c:ser>
          <c:idx val="2"/>
          <c:order val="2"/>
          <c:tx>
            <c:strRef>
              <c:f>ER19982014DR19982014!$A$50</c:f>
              <c:strCache>
                <c:ptCount val="1"/>
                <c:pt idx="0">
                  <c:v>E&amp;E Eurasia</c:v>
                </c:pt>
              </c:strCache>
            </c:strRef>
          </c:tx>
          <c:spPr>
            <a:ln w="28575">
              <a:noFill/>
            </a:ln>
          </c:spPr>
          <c:marker>
            <c:spPr>
              <a:solidFill>
                <a:srgbClr val="FF0000"/>
              </a:solidFill>
              <a:ln>
                <a:solidFill>
                  <a:schemeClr val="accent2"/>
                </a:solidFill>
              </a:ln>
            </c:spPr>
          </c:marker>
          <c:dLbls>
            <c:dLbl>
              <c:idx val="0"/>
              <c:layout>
                <c:manualLayout>
                  <c:x val="-3.6325111810057903E-2"/>
                  <c:y val="-2.2649606299212598E-2"/>
                </c:manualLayout>
              </c:layout>
              <c:tx>
                <c:rich>
                  <a:bodyPr/>
                  <a:lstStyle/>
                  <a:p>
                    <a:r>
                      <a:rPr lang="en-US" sz="800">
                        <a:solidFill>
                          <a:srgbClr val="FF0000"/>
                        </a:solidFill>
                      </a:rPr>
                      <a:t>ARM</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6.7569558877561137E-2"/>
                  <c:y val="-1.8162292213473315E-2"/>
                </c:manualLayout>
              </c:layout>
              <c:tx>
                <c:rich>
                  <a:bodyPr/>
                  <a:lstStyle/>
                  <a:p>
                    <a:r>
                      <a:rPr lang="en-US" sz="800">
                        <a:solidFill>
                          <a:srgbClr val="FF0000"/>
                        </a:solidFill>
                      </a:rPr>
                      <a:t>AZE</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tx>
                <c:strRef>
                  <c:f>ER19982014DR19982014!$A$75</c:f>
                  <c:strCache>
                    <c:ptCount val="1"/>
                    <c:pt idx="0">
                      <c:v>Belarus</c:v>
                    </c:pt>
                  </c:strCache>
                </c:strRef>
              </c:tx>
              <c:showLegendKey val="0"/>
              <c:showVal val="1"/>
              <c:showCatName val="0"/>
              <c:showSerName val="0"/>
              <c:showPercent val="0"/>
              <c:showBubbleSize val="0"/>
              <c:extLst>
                <c:ext xmlns:c15="http://schemas.microsoft.com/office/drawing/2012/chart" uri="{CE6537A1-D6FC-4f65-9D91-7224C49458BB}">
                  <c15:dlblFieldTable>
                    <c15:dlblFTEntry>
                      <c15:txfldGUID>{318F141B-4B0E-468E-9772-77497355BBB3}</c15:txfldGUID>
                      <c15:f>ER19982014DR19982014!$A$75</c15:f>
                      <c15:dlblFieldTableCache>
                        <c:ptCount val="1"/>
                        <c:pt idx="0">
                          <c:v>Belarus</c:v>
                        </c:pt>
                      </c15:dlblFieldTableCache>
                    </c15:dlblFTEntry>
                  </c15:dlblFieldTable>
                  <c15:showDataLabelsRange val="0"/>
                </c:ext>
              </c:extLst>
            </c:dLbl>
            <c:dLbl>
              <c:idx val="3"/>
              <c:layout>
                <c:manualLayout>
                  <c:x val="-1.9373218628188707E-2"/>
                  <c:y val="-2.5000000000000001E-2"/>
                </c:manualLayout>
              </c:layout>
              <c:tx>
                <c:rich>
                  <a:bodyPr/>
                  <a:lstStyle/>
                  <a:p>
                    <a:r>
                      <a:rPr lang="en-US" sz="800">
                        <a:solidFill>
                          <a:srgbClr val="FF0000"/>
                        </a:solidFill>
                      </a:rPr>
                      <a:t>GEO</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1.9373218628188707E-2"/>
                  <c:y val="-1.1111111111111112E-2"/>
                </c:manualLayout>
              </c:layout>
              <c:tx>
                <c:rich>
                  <a:bodyPr/>
                  <a:lstStyle/>
                  <a:p>
                    <a:r>
                      <a:rPr lang="en-US" sz="800">
                        <a:solidFill>
                          <a:srgbClr val="FF0000"/>
                        </a:solidFill>
                      </a:rPr>
                      <a:t>MOL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1.0683817957993022E-2"/>
                  <c:y val="9.4017935258092732E-3"/>
                </c:manualLayout>
              </c:layout>
              <c:tx>
                <c:rich>
                  <a:bodyPr/>
                  <a:lstStyle/>
                  <a:p>
                    <a:r>
                      <a:rPr lang="en-US" sz="800">
                        <a:solidFill>
                          <a:srgbClr val="FF0000"/>
                        </a:solidFill>
                      </a:rPr>
                      <a:t>RUS</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2.8408678591765314E-2"/>
                  <c:y val="2.3076990376202974E-2"/>
                </c:manualLayout>
              </c:layout>
              <c:tx>
                <c:rich>
                  <a:bodyPr/>
                  <a:lstStyle/>
                  <a:p>
                    <a:r>
                      <a:rPr lang="en-US" sz="800">
                        <a:solidFill>
                          <a:srgbClr val="FF0000"/>
                        </a:solidFill>
                      </a:rPr>
                      <a:t>UKR</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ER19982014DR19982014!$B$73:$B$79</c:f>
              <c:numCache>
                <c:formatCode>0.00</c:formatCode>
                <c:ptCount val="7"/>
                <c:pt idx="0">
                  <c:v>2.4722222222222219</c:v>
                </c:pt>
                <c:pt idx="1">
                  <c:v>1.9444444444444446</c:v>
                </c:pt>
                <c:pt idx="2">
                  <c:v>1.5</c:v>
                </c:pt>
                <c:pt idx="3">
                  <c:v>2.8888888888888888</c:v>
                </c:pt>
                <c:pt idx="4">
                  <c:v>2.8333333333333335</c:v>
                </c:pt>
                <c:pt idx="5">
                  <c:v>2.6111111111111112</c:v>
                </c:pt>
                <c:pt idx="6">
                  <c:v>2.5833333333333335</c:v>
                </c:pt>
              </c:numCache>
            </c:numRef>
          </c:xVal>
          <c:yVal>
            <c:numRef>
              <c:f>ER19982014DR19982014!$C$73:$C$79</c:f>
              <c:numCache>
                <c:formatCode>0.00</c:formatCode>
                <c:ptCount val="7"/>
                <c:pt idx="0">
                  <c:v>2.6610555555555555</c:v>
                </c:pt>
                <c:pt idx="1">
                  <c:v>2.3033888888888892</c:v>
                </c:pt>
                <c:pt idx="2">
                  <c:v>1.5120555555555555</c:v>
                </c:pt>
                <c:pt idx="3">
                  <c:v>2.8595555555555547</c:v>
                </c:pt>
                <c:pt idx="4">
                  <c:v>2.6512222222222221</c:v>
                </c:pt>
                <c:pt idx="5">
                  <c:v>2.5459444444444443</c:v>
                </c:pt>
                <c:pt idx="6">
                  <c:v>2.4126111111111106</c:v>
                </c:pt>
              </c:numCache>
            </c:numRef>
          </c:yVal>
          <c:smooth val="0"/>
        </c:ser>
        <c:ser>
          <c:idx val="3"/>
          <c:order val="3"/>
          <c:tx>
            <c:strRef>
              <c:f>ER19982014DR19982014!$A$51</c:f>
              <c:strCache>
                <c:ptCount val="1"/>
                <c:pt idx="0">
                  <c:v>CARs</c:v>
                </c:pt>
              </c:strCache>
            </c:strRef>
          </c:tx>
          <c:spPr>
            <a:ln w="28575">
              <a:noFill/>
            </a:ln>
          </c:spPr>
          <c:marker>
            <c:symbol val="circle"/>
            <c:size val="7"/>
            <c:spPr>
              <a:solidFill>
                <a:srgbClr val="7030A0"/>
              </a:solidFill>
              <a:ln>
                <a:solidFill>
                  <a:schemeClr val="accent4"/>
                </a:solidFill>
              </a:ln>
            </c:spPr>
          </c:marker>
          <c:dLbls>
            <c:dLbl>
              <c:idx val="0"/>
              <c:layout>
                <c:manualLayout>
                  <c:x val="-6.7704495872458414E-2"/>
                  <c:y val="-2.3504374453193352E-2"/>
                </c:manualLayout>
              </c:layout>
              <c:tx>
                <c:rich>
                  <a:bodyPr/>
                  <a:lstStyle/>
                  <a:p>
                    <a:r>
                      <a:rPr lang="en-US" sz="800">
                        <a:solidFill>
                          <a:srgbClr val="7030A0"/>
                        </a:solidFill>
                      </a:rPr>
                      <a:t>KAZ</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55557238037553E-2"/>
                  <c:y val="-2.3504273504273504E-2"/>
                </c:manualLayout>
              </c:layout>
              <c:tx>
                <c:rich>
                  <a:bodyPr/>
                  <a:lstStyle/>
                  <a:p>
                    <a:r>
                      <a:rPr lang="en-US" sz="800">
                        <a:solidFill>
                          <a:srgbClr val="7030A0"/>
                        </a:solidFill>
                      </a:rPr>
                      <a:t>KYR</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6.5608527179928391E-2"/>
                  <c:y val="2.7136701662292213E-2"/>
                </c:manualLayout>
              </c:layout>
              <c:tx>
                <c:rich>
                  <a:bodyPr/>
                  <a:lstStyle/>
                  <a:p>
                    <a:r>
                      <a:rPr lang="en-US" sz="800">
                        <a:solidFill>
                          <a:srgbClr val="7030A0"/>
                        </a:solidFill>
                      </a:rPr>
                      <a:t>TAJ</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3.8461463339047486E-2"/>
                  <c:y val="-2.7991688538932632E-2"/>
                </c:manualLayout>
              </c:layout>
              <c:tx>
                <c:rich>
                  <a:bodyPr/>
                  <a:lstStyle/>
                  <a:p>
                    <a:r>
                      <a:rPr lang="en-US" sz="800">
                        <a:solidFill>
                          <a:srgbClr val="7030A0"/>
                        </a:solidFill>
                      </a:rPr>
                      <a:t>TRK</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5.0878726974935645E-2"/>
                  <c:y val="-2.5641076115485564E-2"/>
                </c:manualLayout>
              </c:layout>
              <c:tx>
                <c:rich>
                  <a:bodyPr/>
                  <a:lstStyle/>
                  <a:p>
                    <a:r>
                      <a:rPr lang="en-US" sz="800">
                        <a:solidFill>
                          <a:srgbClr val="7030A0"/>
                        </a:solidFill>
                      </a:rPr>
                      <a:t>UZB</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7030A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ER19982014DR19982014!$B$80:$B$84</c:f>
              <c:numCache>
                <c:formatCode>0.00</c:formatCode>
                <c:ptCount val="5"/>
                <c:pt idx="0">
                  <c:v>2</c:v>
                </c:pt>
                <c:pt idx="1">
                  <c:v>2.2777777777777781</c:v>
                </c:pt>
                <c:pt idx="2">
                  <c:v>1.8333333333333335</c:v>
                </c:pt>
                <c:pt idx="3">
                  <c:v>1.1666666666666665</c:v>
                </c:pt>
                <c:pt idx="4">
                  <c:v>1.4166666666666665</c:v>
                </c:pt>
              </c:numCache>
            </c:numRef>
          </c:xVal>
          <c:yVal>
            <c:numRef>
              <c:f>ER19982014DR19982014!$C$80:$C$84</c:f>
              <c:numCache>
                <c:formatCode>0.00</c:formatCode>
                <c:ptCount val="5"/>
                <c:pt idx="0">
                  <c:v>2.7664444444444438</c:v>
                </c:pt>
                <c:pt idx="1">
                  <c:v>2.7881666666666671</c:v>
                </c:pt>
                <c:pt idx="2">
                  <c:v>2.0058888888888888</c:v>
                </c:pt>
                <c:pt idx="3">
                  <c:v>1.4712777777777779</c:v>
                </c:pt>
                <c:pt idx="4">
                  <c:v>1.9837777777777776</c:v>
                </c:pt>
              </c:numCache>
            </c:numRef>
          </c:yVal>
          <c:smooth val="0"/>
        </c:ser>
        <c:dLbls>
          <c:showLegendKey val="0"/>
          <c:showVal val="0"/>
          <c:showCatName val="0"/>
          <c:showSerName val="0"/>
          <c:showPercent val="0"/>
          <c:showBubbleSize val="0"/>
        </c:dLbls>
        <c:axId val="444395496"/>
        <c:axId val="444395888"/>
      </c:scatterChart>
      <c:valAx>
        <c:axId val="444395496"/>
        <c:scaling>
          <c:orientation val="minMax"/>
          <c:max val="5"/>
          <c:min val="1"/>
        </c:scaling>
        <c:delete val="0"/>
        <c:axPos val="b"/>
        <c:title>
          <c:tx>
            <c:rich>
              <a:bodyPr/>
              <a:lstStyle/>
              <a:p>
                <a:pPr>
                  <a:defRPr sz="1050"/>
                </a:pPr>
                <a:r>
                  <a:rPr lang="en-US" sz="1050"/>
                  <a:t>Democratic</a:t>
                </a:r>
                <a:r>
                  <a:rPr lang="en-US" sz="1050" baseline="0"/>
                  <a:t> Reforms</a:t>
                </a:r>
                <a:endParaRPr lang="en-US" sz="1050"/>
              </a:p>
            </c:rich>
          </c:tx>
          <c:layout>
            <c:manualLayout>
              <c:xMode val="edge"/>
              <c:yMode val="edge"/>
              <c:x val="0.3967324086956654"/>
              <c:y val="0.93554153024271025"/>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4395888"/>
        <c:crosses val="autoZero"/>
        <c:crossBetween val="midCat"/>
        <c:majorUnit val="1"/>
        <c:minorUnit val="0.5"/>
      </c:valAx>
      <c:valAx>
        <c:axId val="444395888"/>
        <c:scaling>
          <c:orientation val="minMax"/>
          <c:max val="5"/>
          <c:min val="1"/>
        </c:scaling>
        <c:delete val="0"/>
        <c:axPos val="l"/>
        <c:title>
          <c:tx>
            <c:rich>
              <a:bodyPr rot="-5400000" vert="horz"/>
              <a:lstStyle/>
              <a:p>
                <a:pPr>
                  <a:defRPr sz="1050"/>
                </a:pPr>
                <a:r>
                  <a:rPr lang="en-US" sz="1050"/>
                  <a:t>Economic Reforms</a:t>
                </a:r>
              </a:p>
            </c:rich>
          </c:tx>
          <c:layout>
            <c:manualLayout>
              <c:xMode val="edge"/>
              <c:yMode val="edge"/>
              <c:x val="1.9466090433756762E-2"/>
              <c:y val="0.36620760061398283"/>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4395496"/>
        <c:crosses val="autoZero"/>
        <c:crossBetween val="midCat"/>
        <c:majorUnit val="1"/>
        <c:minorUnit val="0.5"/>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Economic </a:t>
            </a:r>
            <a:r>
              <a:rPr lang="en-US" dirty="0"/>
              <a:t>Growth and Contraction</a:t>
            </a:r>
            <a:r>
              <a:rPr lang="en-US" baseline="0" dirty="0"/>
              <a:t> in Bosnia &amp; Herzegovina </a:t>
            </a:r>
          </a:p>
          <a:p>
            <a:pPr>
              <a:defRPr/>
            </a:pPr>
            <a:r>
              <a:rPr lang="en-US" baseline="0" dirty="0"/>
              <a:t>vs. the Balkans and the Euro Area</a:t>
            </a:r>
            <a:endParaRPr lang="en-US" dirty="0"/>
          </a:p>
        </c:rich>
      </c:tx>
      <c:layout>
        <c:manualLayout>
          <c:xMode val="edge"/>
          <c:yMode val="edge"/>
          <c:x val="0.1876452943382077"/>
          <c:y val="1.282051282051282E-2"/>
        </c:manualLayout>
      </c:layout>
      <c:overlay val="0"/>
    </c:title>
    <c:autoTitleDeleted val="0"/>
    <c:plotArea>
      <c:layout/>
      <c:lineChart>
        <c:grouping val="standard"/>
        <c:varyColors val="0"/>
        <c:ser>
          <c:idx val="4"/>
          <c:order val="0"/>
          <c:tx>
            <c:strRef>
              <c:f>Sheet1!$A$18</c:f>
              <c:strCache>
                <c:ptCount val="1"/>
                <c:pt idx="0">
                  <c:v>Bosnia &amp; Herz.</c:v>
                </c:pt>
              </c:strCache>
            </c:strRef>
          </c:tx>
          <c:spPr>
            <a:ln>
              <a:solidFill>
                <a:schemeClr val="accent6"/>
              </a:solidFill>
            </a:ln>
          </c:spPr>
          <c:marker>
            <c:symbol val="none"/>
          </c:marker>
          <c:dLbls>
            <c:dLbl>
              <c:idx val="10"/>
              <c:layout>
                <c:manualLayout>
                  <c:x val="-0.1052100630278357"/>
                  <c:y val="0"/>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6">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Sheet1!$B$18:$M$18</c:f>
              <c:numCache>
                <c:formatCode>0.00</c:formatCode>
                <c:ptCount val="12"/>
                <c:pt idx="0">
                  <c:v>6.2569999999999997</c:v>
                </c:pt>
                <c:pt idx="1">
                  <c:v>4.2359999999999998</c:v>
                </c:pt>
                <c:pt idx="2">
                  <c:v>5.6909999999999998</c:v>
                </c:pt>
                <c:pt idx="3">
                  <c:v>5.9790000000000001</c:v>
                </c:pt>
                <c:pt idx="4">
                  <c:v>5.5940000000000003</c:v>
                </c:pt>
                <c:pt idx="5">
                  <c:v>-2.7189999999999999</c:v>
                </c:pt>
                <c:pt idx="6">
                  <c:v>0.84199999999999997</c:v>
                </c:pt>
                <c:pt idx="7">
                  <c:v>0.95799999999999996</c:v>
                </c:pt>
                <c:pt idx="8">
                  <c:v>-1.2070000000000001</c:v>
                </c:pt>
                <c:pt idx="9">
                  <c:v>2.4609999999999999</c:v>
                </c:pt>
                <c:pt idx="10">
                  <c:v>1.05</c:v>
                </c:pt>
                <c:pt idx="11">
                  <c:v>2.0499999999999998</c:v>
                </c:pt>
              </c:numCache>
            </c:numRef>
          </c:val>
          <c:smooth val="0"/>
        </c:ser>
        <c:ser>
          <c:idx val="1"/>
          <c:order val="1"/>
          <c:tx>
            <c:strRef>
              <c:f>Sheet1!$A$6</c:f>
              <c:strCache>
                <c:ptCount val="1"/>
                <c:pt idx="0">
                  <c:v>Balkans</c:v>
                </c:pt>
              </c:strCache>
            </c:strRef>
          </c:tx>
          <c:spPr>
            <a:ln>
              <a:solidFill>
                <a:schemeClr val="accent3"/>
              </a:solidFill>
            </a:ln>
          </c:spPr>
          <c:marker>
            <c:symbol val="none"/>
          </c:marker>
          <c:dLbls>
            <c:dLbl>
              <c:idx val="10"/>
              <c:layout>
                <c:manualLayout>
                  <c:x val="5.7270296570071495E-2"/>
                  <c:y val="-7.0512820512820512E-2"/>
                </c:manualLayout>
              </c:layout>
              <c:tx>
                <c:rich>
                  <a:bodyPr/>
                  <a:lstStyle/>
                  <a:p>
                    <a:pPr>
                      <a:defRPr>
                        <a:solidFill>
                          <a:schemeClr val="accent3">
                            <a:lumMod val="75000"/>
                          </a:schemeClr>
                        </a:solidFill>
                      </a:defRPr>
                    </a:pPr>
                    <a:r>
                      <a:rPr lang="en-US">
                        <a:solidFill>
                          <a:schemeClr val="accent3">
                            <a:lumMod val="75000"/>
                          </a:schemeClr>
                        </a:solidFill>
                      </a:rPr>
                      <a:t>Balkans</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3"/>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Sheet1!$B$1:$M$1</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Sheet1!$B$6:$M$6</c:f>
              <c:numCache>
                <c:formatCode>0.0</c:formatCode>
                <c:ptCount val="12"/>
                <c:pt idx="0">
                  <c:v>5.443833333333334</c:v>
                </c:pt>
                <c:pt idx="1">
                  <c:v>4.7211666666666661</c:v>
                </c:pt>
                <c:pt idx="2">
                  <c:v>5.5285000000000002</c:v>
                </c:pt>
                <c:pt idx="3">
                  <c:v>7.2076666666666656</c:v>
                </c:pt>
                <c:pt idx="4">
                  <c:v>5.8933333333333335</c:v>
                </c:pt>
                <c:pt idx="5">
                  <c:v>-0.82466666666666677</c:v>
                </c:pt>
                <c:pt idx="6">
                  <c:v>2.3776666666666668</c:v>
                </c:pt>
                <c:pt idx="7">
                  <c:v>2.4751666666666665</c:v>
                </c:pt>
                <c:pt idx="8">
                  <c:v>-0.13183333333333327</c:v>
                </c:pt>
                <c:pt idx="9">
                  <c:v>2.6363333333333334</c:v>
                </c:pt>
                <c:pt idx="10">
                  <c:v>1.5165</c:v>
                </c:pt>
                <c:pt idx="11">
                  <c:v>2.4811666666666667</c:v>
                </c:pt>
              </c:numCache>
            </c:numRef>
          </c:val>
          <c:smooth val="0"/>
        </c:ser>
        <c:ser>
          <c:idx val="2"/>
          <c:order val="2"/>
          <c:tx>
            <c:strRef>
              <c:f>Sheet1!$A$7</c:f>
              <c:strCache>
                <c:ptCount val="1"/>
                <c:pt idx="0">
                  <c:v>Euro Area</c:v>
                </c:pt>
              </c:strCache>
            </c:strRef>
          </c:tx>
          <c:spPr>
            <a:ln>
              <a:solidFill>
                <a:schemeClr val="accent5"/>
              </a:solidFill>
            </a:ln>
          </c:spPr>
          <c:marker>
            <c:symbol val="none"/>
          </c:marker>
          <c:dLbls>
            <c:dLbl>
              <c:idx val="10"/>
              <c:layout>
                <c:manualLayout>
                  <c:x val="3.5364552645205168E-2"/>
                  <c:y val="-2.1367521367520585E-3"/>
                </c:manualLayout>
              </c:layout>
              <c:tx>
                <c:rich>
                  <a:bodyPr/>
                  <a:lstStyle/>
                  <a:p>
                    <a:pPr>
                      <a:defRPr>
                        <a:solidFill>
                          <a:schemeClr val="tx2">
                            <a:lumMod val="60000"/>
                            <a:lumOff val="40000"/>
                          </a:schemeClr>
                        </a:solidFill>
                      </a:defRPr>
                    </a:pPr>
                    <a:r>
                      <a:rPr lang="en-US">
                        <a:solidFill>
                          <a:schemeClr val="tx2">
                            <a:lumMod val="60000"/>
                            <a:lumOff val="40000"/>
                          </a:schemeClr>
                        </a:solidFill>
                      </a:rPr>
                      <a:t>Euro  Area</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Sheet1!$B$1:$M$1</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Sheet1!$B$7:$M$7</c:f>
              <c:numCache>
                <c:formatCode>0.0</c:formatCode>
                <c:ptCount val="12"/>
                <c:pt idx="0">
                  <c:v>2.238</c:v>
                </c:pt>
                <c:pt idx="1">
                  <c:v>1.663</c:v>
                </c:pt>
                <c:pt idx="2">
                  <c:v>3.2410000000000001</c:v>
                </c:pt>
                <c:pt idx="3">
                  <c:v>3.0339999999999998</c:v>
                </c:pt>
                <c:pt idx="4">
                  <c:v>0.47899999999999998</c:v>
                </c:pt>
                <c:pt idx="5">
                  <c:v>-4.5069999999999997</c:v>
                </c:pt>
                <c:pt idx="6">
                  <c:v>2.0249999999999999</c:v>
                </c:pt>
                <c:pt idx="7">
                  <c:v>1.6160000000000001</c:v>
                </c:pt>
                <c:pt idx="8">
                  <c:v>-0.81100000000000005</c:v>
                </c:pt>
                <c:pt idx="9">
                  <c:v>-0.45500000000000002</c:v>
                </c:pt>
                <c:pt idx="10">
                  <c:v>0.88100000000000001</c:v>
                </c:pt>
                <c:pt idx="11">
                  <c:v>1.4530000000000001</c:v>
                </c:pt>
              </c:numCache>
            </c:numRef>
          </c:val>
          <c:smooth val="0"/>
        </c:ser>
        <c:dLbls>
          <c:showLegendKey val="0"/>
          <c:showVal val="0"/>
          <c:showCatName val="0"/>
          <c:showSerName val="0"/>
          <c:showPercent val="0"/>
          <c:showBubbleSize val="0"/>
        </c:dLbls>
        <c:smooth val="0"/>
        <c:axId val="447554320"/>
        <c:axId val="447554712"/>
      </c:lineChart>
      <c:catAx>
        <c:axId val="447554320"/>
        <c:scaling>
          <c:orientation val="minMax"/>
        </c:scaling>
        <c:delete val="0"/>
        <c:axPos val="b"/>
        <c:numFmt formatCode="General" sourceLinked="1"/>
        <c:majorTickMark val="out"/>
        <c:minorTickMark val="none"/>
        <c:tickLblPos val="low"/>
        <c:spPr>
          <a:ln w="31750">
            <a:solidFill>
              <a:schemeClr val="tx1"/>
            </a:solidFill>
          </a:ln>
        </c:spPr>
        <c:txPr>
          <a:bodyPr rot="-1980000"/>
          <a:lstStyle/>
          <a:p>
            <a:pPr>
              <a:defRPr b="1"/>
            </a:pPr>
            <a:endParaRPr lang="en-US"/>
          </a:p>
        </c:txPr>
        <c:crossAx val="447554712"/>
        <c:crosses val="autoZero"/>
        <c:auto val="1"/>
        <c:lblAlgn val="ctr"/>
        <c:lblOffset val="100"/>
        <c:noMultiLvlLbl val="0"/>
      </c:catAx>
      <c:valAx>
        <c:axId val="447554712"/>
        <c:scaling>
          <c:orientation val="minMax"/>
          <c:max val="10"/>
          <c:min val="-6"/>
        </c:scaling>
        <c:delete val="0"/>
        <c:axPos val="l"/>
        <c:majorGridlines>
          <c:spPr>
            <a:ln>
              <a:solidFill>
                <a:schemeClr val="bg1">
                  <a:lumMod val="50000"/>
                  <a:alpha val="35000"/>
                </a:schemeClr>
              </a:solidFill>
            </a:ln>
          </c:spPr>
        </c:majorGridlines>
        <c:title>
          <c:tx>
            <c:rich>
              <a:bodyPr rot="-5400000" vert="horz"/>
              <a:lstStyle/>
              <a:p>
                <a:pPr>
                  <a:defRPr/>
                </a:pPr>
                <a:r>
                  <a:rPr lang="en-US"/>
                  <a:t>Real GDP (Annual %  Change)</a:t>
                </a:r>
              </a:p>
            </c:rich>
          </c:tx>
          <c:layout>
            <c:manualLayout>
              <c:xMode val="edge"/>
              <c:yMode val="edge"/>
              <c:x val="9.7820011179429855E-3"/>
              <c:y val="0.40040026246719163"/>
            </c:manualLayout>
          </c:layout>
          <c:overlay val="0"/>
        </c:title>
        <c:numFmt formatCode="General" sourceLinked="0"/>
        <c:majorTickMark val="out"/>
        <c:minorTickMark val="out"/>
        <c:tickLblPos val="nextTo"/>
        <c:spPr>
          <a:ln>
            <a:solidFill>
              <a:schemeClr val="tx1"/>
            </a:solidFill>
          </a:ln>
        </c:spPr>
        <c:txPr>
          <a:bodyPr/>
          <a:lstStyle/>
          <a:p>
            <a:pPr>
              <a:defRPr b="1"/>
            </a:pPr>
            <a:endParaRPr lang="en-US"/>
          </a:p>
        </c:txPr>
        <c:crossAx val="447554320"/>
        <c:crosses val="autoZero"/>
        <c:crossBetween val="between"/>
        <c:majorUnit val="2"/>
        <c:minorUnit val="1"/>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Bosnia</a:t>
            </a:r>
            <a:r>
              <a:rPr lang="en-US" baseline="0" dirty="0"/>
              <a:t> </a:t>
            </a:r>
            <a:r>
              <a:rPr lang="en-US" baseline="0" dirty="0" smtClean="0"/>
              <a:t>&amp; </a:t>
            </a:r>
            <a:r>
              <a:rPr lang="en-US" baseline="0" dirty="0"/>
              <a:t>Herzegovina's Integration in the Global Economy</a:t>
            </a:r>
            <a:endParaRPr lang="en-US" dirty="0"/>
          </a:p>
        </c:rich>
      </c:tx>
      <c:overlay val="0"/>
    </c:title>
    <c:autoTitleDeleted val="0"/>
    <c:plotArea>
      <c:layout/>
      <c:lineChart>
        <c:grouping val="standard"/>
        <c:varyColors val="0"/>
        <c:ser>
          <c:idx val="4"/>
          <c:order val="0"/>
          <c:tx>
            <c:strRef>
              <c:f>Sheet1!$C$206</c:f>
              <c:strCache>
                <c:ptCount val="1"/>
                <c:pt idx="0">
                  <c:v>0 Line</c:v>
                </c:pt>
              </c:strCache>
            </c:strRef>
          </c:tx>
          <c:spPr>
            <a:ln>
              <a:solidFill>
                <a:schemeClr val="tx1"/>
              </a:solidFill>
            </a:ln>
          </c:spPr>
          <c:marker>
            <c:symbol val="none"/>
          </c:marker>
          <c:cat>
            <c:numRef>
              <c:f>Sheet1!$D$201:$R$201</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Sheet1!$D$206:$R$206</c:f>
              <c:numCache>
                <c:formatCode>General</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smooth val="0"/>
        </c:ser>
        <c:ser>
          <c:idx val="1"/>
          <c:order val="1"/>
          <c:tx>
            <c:strRef>
              <c:f>Sheet1!$C$203</c:f>
              <c:strCache>
                <c:ptCount val="1"/>
                <c:pt idx="0">
                  <c:v>Exports of Goods &amp; Services</c:v>
                </c:pt>
              </c:strCache>
            </c:strRef>
          </c:tx>
          <c:marker>
            <c:symbol val="none"/>
          </c:marker>
          <c:dLbls>
            <c:dLbl>
              <c:idx val="13"/>
              <c:layout>
                <c:manualLayout>
                  <c:x val="-1.4172335600908068E-3"/>
                  <c:y val="-1.9230769230769232E-2"/>
                </c:manualLayout>
              </c:layout>
              <c:spPr/>
              <c:txPr>
                <a:bodyPr/>
                <a:lstStyle/>
                <a:p>
                  <a:pPr>
                    <a:defRPr>
                      <a:solidFill>
                        <a:schemeClr val="accent2"/>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Sheet1!$D$201:$R$201</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Sheet1!$D$203:$R$203</c:f>
              <c:numCache>
                <c:formatCode>0.0</c:formatCode>
                <c:ptCount val="15"/>
                <c:pt idx="0">
                  <c:v>28.690339505552341</c:v>
                </c:pt>
                <c:pt idx="1">
                  <c:v>28.392525296868428</c:v>
                </c:pt>
                <c:pt idx="2">
                  <c:v>24.34741493676982</c:v>
                </c:pt>
                <c:pt idx="3">
                  <c:v>30.289354643785749</c:v>
                </c:pt>
                <c:pt idx="4">
                  <c:v>32.243327526068391</c:v>
                </c:pt>
                <c:pt idx="5">
                  <c:v>32.557022607507861</c:v>
                </c:pt>
                <c:pt idx="6">
                  <c:v>35.89925843428658</c:v>
                </c:pt>
                <c:pt idx="7">
                  <c:v>26.412538287530307</c:v>
                </c:pt>
                <c:pt idx="8">
                  <c:v>26.245475325202612</c:v>
                </c:pt>
                <c:pt idx="9">
                  <c:v>24.701279367635401</c:v>
                </c:pt>
                <c:pt idx="10">
                  <c:v>29.091158446305844</c:v>
                </c:pt>
                <c:pt idx="11">
                  <c:v>31.134308533547681</c:v>
                </c:pt>
                <c:pt idx="12">
                  <c:v>30.871611849731266</c:v>
                </c:pt>
                <c:pt idx="13">
                  <c:v>31.964739117007788</c:v>
                </c:pt>
                <c:pt idx="14" formatCode="General">
                  <c:v>#N/A</c:v>
                </c:pt>
              </c:numCache>
            </c:numRef>
          </c:val>
          <c:smooth val="0"/>
        </c:ser>
        <c:ser>
          <c:idx val="2"/>
          <c:order val="2"/>
          <c:tx>
            <c:strRef>
              <c:f>Sheet1!$C$204</c:f>
              <c:strCache>
                <c:ptCount val="1"/>
                <c:pt idx="0">
                  <c:v>Current Account Balance</c:v>
                </c:pt>
              </c:strCache>
            </c:strRef>
          </c:tx>
          <c:marker>
            <c:symbol val="none"/>
          </c:marker>
          <c:dLbls>
            <c:dLbl>
              <c:idx val="13"/>
              <c:layout>
                <c:manualLayout>
                  <c:x val="0"/>
                  <c:y val="3.2051282051282048E-2"/>
                </c:manualLayout>
              </c:layout>
              <c:spPr/>
              <c:txPr>
                <a:bodyPr/>
                <a:lstStyle/>
                <a:p>
                  <a:pPr>
                    <a:defRPr>
                      <a:solidFill>
                        <a:schemeClr val="accent3">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Sheet1!$D$201:$R$201</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Sheet1!$D$204:$R$204</c:f>
              <c:numCache>
                <c:formatCode>General</c:formatCode>
                <c:ptCount val="15"/>
                <c:pt idx="0">
                  <c:v>#N/A</c:v>
                </c:pt>
                <c:pt idx="1">
                  <c:v>#N/A</c:v>
                </c:pt>
                <c:pt idx="2">
                  <c:v>#N/A</c:v>
                </c:pt>
                <c:pt idx="3">
                  <c:v>#N/A</c:v>
                </c:pt>
                <c:pt idx="4">
                  <c:v>#N/A</c:v>
                </c:pt>
                <c:pt idx="5" formatCode="0.0">
                  <c:v>-16.915455891226166</c:v>
                </c:pt>
                <c:pt idx="6" formatCode="0.0">
                  <c:v>-7.9529095328629689</c:v>
                </c:pt>
                <c:pt idx="7" formatCode="0.0">
                  <c:v>-9.3914079263492649</c:v>
                </c:pt>
                <c:pt idx="8" formatCode="0.0">
                  <c:v>-14.129170549060849</c:v>
                </c:pt>
                <c:pt idx="9" formatCode="0.0">
                  <c:v>-6.5755141269271054</c:v>
                </c:pt>
                <c:pt idx="10" formatCode="0.0">
                  <c:v>-6.1175786890070949</c:v>
                </c:pt>
                <c:pt idx="11" formatCode="0.0">
                  <c:v>-9.6481259035235336</c:v>
                </c:pt>
                <c:pt idx="12" formatCode="0.0">
                  <c:v>-8.8641923964960103</c:v>
                </c:pt>
                <c:pt idx="13" formatCode="0.0">
                  <c:v>-5.7661177931423495</c:v>
                </c:pt>
                <c:pt idx="14" formatCode="0.0">
                  <c:v>-7.6396494574567626</c:v>
                </c:pt>
              </c:numCache>
            </c:numRef>
          </c:val>
          <c:smooth val="0"/>
        </c:ser>
        <c:ser>
          <c:idx val="0"/>
          <c:order val="3"/>
          <c:tx>
            <c:strRef>
              <c:f>Sheet1!$C$202</c:f>
              <c:strCache>
                <c:ptCount val="1"/>
                <c:pt idx="0">
                  <c:v>Foreign Direct Investment</c:v>
                </c:pt>
              </c:strCache>
            </c:strRef>
          </c:tx>
          <c:marker>
            <c:symbol val="none"/>
          </c:marker>
          <c:dLbls>
            <c:dLbl>
              <c:idx val="13"/>
              <c:layout>
                <c:manualLayout>
                  <c:x val="-1.4172335600907029E-3"/>
                  <c:y val="-3.2051282051281972E-2"/>
                </c:manualLayout>
              </c:layout>
              <c:spPr/>
              <c:txPr>
                <a:bodyPr/>
                <a:lstStyle/>
                <a:p>
                  <a:pPr>
                    <a:defRPr>
                      <a:solidFill>
                        <a:schemeClr val="accent1"/>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Sheet1!$D$201:$R$201</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Sheet1!$D$202:$R$202</c:f>
              <c:numCache>
                <c:formatCode>0.0</c:formatCode>
                <c:ptCount val="15"/>
                <c:pt idx="0">
                  <c:v>2.6530334773931608</c:v>
                </c:pt>
                <c:pt idx="1">
                  <c:v>2.0611482778328645</c:v>
                </c:pt>
                <c:pt idx="2">
                  <c:v>4.0258677385125621</c:v>
                </c:pt>
                <c:pt idx="3">
                  <c:v>4.5613347213322264</c:v>
                </c:pt>
                <c:pt idx="4">
                  <c:v>7.0823197534184672</c:v>
                </c:pt>
                <c:pt idx="5">
                  <c:v>5.7211500504748738</c:v>
                </c:pt>
                <c:pt idx="6">
                  <c:v>6.7406460033441977</c:v>
                </c:pt>
                <c:pt idx="7">
                  <c:v>11.929051231671551</c:v>
                </c:pt>
                <c:pt idx="8">
                  <c:v>5.370129050939056</c:v>
                </c:pt>
                <c:pt idx="9">
                  <c:v>0.80226977890852669</c:v>
                </c:pt>
                <c:pt idx="10">
                  <c:v>2.6344584653783198</c:v>
                </c:pt>
                <c:pt idx="11">
                  <c:v>2.5745151597985716</c:v>
                </c:pt>
                <c:pt idx="12">
                  <c:v>1.9804860160362374</c:v>
                </c:pt>
                <c:pt idx="13">
                  <c:v>1.7646786066476554</c:v>
                </c:pt>
                <c:pt idx="14">
                  <c:v>3.057735728496942</c:v>
                </c:pt>
              </c:numCache>
            </c:numRef>
          </c:val>
          <c:smooth val="0"/>
        </c:ser>
        <c:ser>
          <c:idx val="3"/>
          <c:order val="4"/>
          <c:tx>
            <c:strRef>
              <c:f>Sheet1!$C$205</c:f>
              <c:strCache>
                <c:ptCount val="1"/>
                <c:pt idx="0">
                  <c:v>External Debt</c:v>
                </c:pt>
              </c:strCache>
            </c:strRef>
          </c:tx>
          <c:spPr>
            <a:ln>
              <a:solidFill>
                <a:schemeClr val="accent4"/>
              </a:solidFill>
            </a:ln>
          </c:spPr>
          <c:marker>
            <c:symbol val="none"/>
          </c:marker>
          <c:dLbls>
            <c:dLbl>
              <c:idx val="12"/>
              <c:layout>
                <c:manualLayout>
                  <c:x val="1.9841269841269736E-2"/>
                  <c:y val="-8.5470085470085479E-3"/>
                </c:manualLayout>
              </c:layout>
              <c:spPr/>
              <c:txPr>
                <a:bodyPr/>
                <a:lstStyle/>
                <a:p>
                  <a:pPr>
                    <a:defRPr>
                      <a:solidFill>
                        <a:schemeClr val="accent4"/>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Sheet1!$D$201:$R$201</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Sheet1!$D$205:$R$205</c:f>
              <c:numCache>
                <c:formatCode>0.0</c:formatCode>
                <c:ptCount val="15"/>
                <c:pt idx="0">
                  <c:v>45.929751404821246</c:v>
                </c:pt>
                <c:pt idx="1">
                  <c:v>42.692921321603123</c:v>
                </c:pt>
                <c:pt idx="2">
                  <c:v>44.206196603537514</c:v>
                </c:pt>
                <c:pt idx="3">
                  <c:v>50.353936107749078</c:v>
                </c:pt>
                <c:pt idx="4">
                  <c:v>52.935404540502141</c:v>
                </c:pt>
                <c:pt idx="5">
                  <c:v>55.864810999777212</c:v>
                </c:pt>
                <c:pt idx="6">
                  <c:v>55.74280467659446</c:v>
                </c:pt>
                <c:pt idx="7">
                  <c:v>58.591419779245534</c:v>
                </c:pt>
                <c:pt idx="8">
                  <c:v>50.988005845459497</c:v>
                </c:pt>
                <c:pt idx="9">
                  <c:v>63.77743084059825</c:v>
                </c:pt>
                <c:pt idx="10">
                  <c:v>58.250403286746597</c:v>
                </c:pt>
                <c:pt idx="11">
                  <c:v>55.226173882216642</c:v>
                </c:pt>
                <c:pt idx="12">
                  <c:v>62.198893754152827</c:v>
                </c:pt>
                <c:pt idx="13">
                  <c:v>60.945934971428571</c:v>
                </c:pt>
                <c:pt idx="14">
                  <c:v>#N/A</c:v>
                </c:pt>
              </c:numCache>
            </c:numRef>
          </c:val>
          <c:smooth val="0"/>
        </c:ser>
        <c:dLbls>
          <c:showLegendKey val="0"/>
          <c:showVal val="0"/>
          <c:showCatName val="0"/>
          <c:showSerName val="0"/>
          <c:showPercent val="0"/>
          <c:showBubbleSize val="0"/>
        </c:dLbls>
        <c:smooth val="0"/>
        <c:axId val="447555496"/>
        <c:axId val="447555888"/>
      </c:lineChart>
      <c:catAx>
        <c:axId val="447555496"/>
        <c:scaling>
          <c:orientation val="minMax"/>
        </c:scaling>
        <c:delete val="0"/>
        <c:axPos val="b"/>
        <c:numFmt formatCode="General" sourceLinked="1"/>
        <c:majorTickMark val="none"/>
        <c:minorTickMark val="none"/>
        <c:tickLblPos val="low"/>
        <c:txPr>
          <a:bodyPr/>
          <a:lstStyle/>
          <a:p>
            <a:pPr>
              <a:defRPr b="1"/>
            </a:pPr>
            <a:endParaRPr lang="en-US"/>
          </a:p>
        </c:txPr>
        <c:crossAx val="447555888"/>
        <c:crosses val="autoZero"/>
        <c:auto val="1"/>
        <c:lblAlgn val="ctr"/>
        <c:lblOffset val="100"/>
        <c:noMultiLvlLbl val="0"/>
      </c:catAx>
      <c:valAx>
        <c:axId val="447555888"/>
        <c:scaling>
          <c:orientation val="minMax"/>
        </c:scaling>
        <c:delete val="0"/>
        <c:axPos val="l"/>
        <c:majorGridlines>
          <c:spPr>
            <a:ln>
              <a:solidFill>
                <a:schemeClr val="bg1">
                  <a:lumMod val="50000"/>
                  <a:alpha val="35000"/>
                </a:schemeClr>
              </a:solidFill>
            </a:ln>
          </c:spPr>
        </c:majorGridlines>
        <c:title>
          <c:tx>
            <c:rich>
              <a:bodyPr rot="-5400000" vert="horz"/>
              <a:lstStyle/>
              <a:p>
                <a:pPr>
                  <a:defRPr b="1"/>
                </a:pPr>
                <a:r>
                  <a:rPr lang="en-US" b="1"/>
                  <a:t>%</a:t>
                </a:r>
                <a:r>
                  <a:rPr lang="en-US" b="1" baseline="0"/>
                  <a:t> of GDP</a:t>
                </a:r>
                <a:endParaRPr lang="en-US" b="1"/>
              </a:p>
            </c:rich>
          </c:tx>
          <c:overlay val="0"/>
        </c:title>
        <c:numFmt formatCode="0" sourceLinked="0"/>
        <c:majorTickMark val="out"/>
        <c:minorTickMark val="none"/>
        <c:tickLblPos val="nextTo"/>
        <c:spPr>
          <a:ln>
            <a:solidFill>
              <a:schemeClr val="tx1"/>
            </a:solidFill>
          </a:ln>
        </c:spPr>
        <c:txPr>
          <a:bodyPr/>
          <a:lstStyle/>
          <a:p>
            <a:pPr>
              <a:defRPr b="1"/>
            </a:pPr>
            <a:endParaRPr lang="en-US"/>
          </a:p>
        </c:txPr>
        <c:crossAx val="447555496"/>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Outward Orientation of the Balkans</a:t>
            </a:r>
          </a:p>
          <a:p>
            <a:pPr>
              <a:defRPr/>
            </a:pPr>
            <a:r>
              <a:rPr lang="en-US" sz="1600" dirty="0"/>
              <a:t>(Exports as % of GDP)</a:t>
            </a:r>
          </a:p>
        </c:rich>
      </c:tx>
      <c:layout>
        <c:manualLayout>
          <c:xMode val="edge"/>
          <c:yMode val="edge"/>
          <c:x val="0.32595925509311335"/>
          <c:y val="0"/>
        </c:manualLayout>
      </c:layout>
      <c:overlay val="0"/>
    </c:title>
    <c:autoTitleDeleted val="0"/>
    <c:plotArea>
      <c:layout>
        <c:manualLayout>
          <c:layoutTarget val="inner"/>
          <c:xMode val="edge"/>
          <c:yMode val="edge"/>
          <c:x val="7.396664702626457E-2"/>
          <c:y val="0.12190709334410121"/>
          <c:w val="0.91044378381273772"/>
          <c:h val="0.82456373241806313"/>
        </c:manualLayout>
      </c:layout>
      <c:lineChart>
        <c:grouping val="standard"/>
        <c:varyColors val="0"/>
        <c:ser>
          <c:idx val="4"/>
          <c:order val="0"/>
          <c:tx>
            <c:strRef>
              <c:f>Data!$C$2</c:f>
              <c:strCache>
                <c:ptCount val="1"/>
                <c:pt idx="0">
                  <c:v>Albania</c:v>
                </c:pt>
              </c:strCache>
            </c:strRef>
          </c:tx>
          <c:spPr>
            <a:ln>
              <a:solidFill>
                <a:srgbClr val="00B0F0"/>
              </a:solidFill>
            </a:ln>
          </c:spPr>
          <c:marker>
            <c:symbol val="none"/>
          </c:marker>
          <c:dLbls>
            <c:dLbl>
              <c:idx val="13"/>
              <c:layout>
                <c:manualLayout>
                  <c:x val="-4.084478279500766E-2"/>
                  <c:y val="-1.9230937478968976E-2"/>
                </c:manualLayout>
              </c:layout>
              <c:tx>
                <c:rich>
                  <a:bodyPr/>
                  <a:lstStyle/>
                  <a:p>
                    <a:r>
                      <a:rPr lang="en-US">
                        <a:solidFill>
                          <a:schemeClr val="accent5">
                            <a:lumMod val="75000"/>
                          </a:schemeClr>
                        </a:solidFill>
                      </a:rPr>
                      <a:t>Albania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Data!$G$2:$T$2</c:f>
              <c:numCache>
                <c:formatCode>General</c:formatCode>
                <c:ptCount val="14"/>
                <c:pt idx="0">
                  <c:v>19.135535444505113</c:v>
                </c:pt>
                <c:pt idx="1">
                  <c:v>20.519816180118124</c:v>
                </c:pt>
                <c:pt idx="2">
                  <c:v>20.419307286032335</c:v>
                </c:pt>
                <c:pt idx="3">
                  <c:v>20.619399013230954</c:v>
                </c:pt>
                <c:pt idx="4">
                  <c:v>21.542118406880224</c:v>
                </c:pt>
                <c:pt idx="5">
                  <c:v>22.273064142102371</c:v>
                </c:pt>
                <c:pt idx="6">
                  <c:v>25.09054786340527</c:v>
                </c:pt>
                <c:pt idx="7">
                  <c:v>28.786983165748651</c:v>
                </c:pt>
                <c:pt idx="8">
                  <c:v>29.590182441360781</c:v>
                </c:pt>
                <c:pt idx="9">
                  <c:v>29.600869279400243</c:v>
                </c:pt>
                <c:pt idx="10">
                  <c:v>32.440013068257443</c:v>
                </c:pt>
                <c:pt idx="11">
                  <c:v>34.013673436750359</c:v>
                </c:pt>
                <c:pt idx="12">
                  <c:v>33.284761824890971</c:v>
                </c:pt>
                <c:pt idx="13">
                  <c:v>35.052600283249191</c:v>
                </c:pt>
              </c:numCache>
            </c:numRef>
          </c:val>
          <c:smooth val="0"/>
        </c:ser>
        <c:ser>
          <c:idx val="6"/>
          <c:order val="1"/>
          <c:tx>
            <c:strRef>
              <c:f>Data!$C$14</c:f>
              <c:strCache>
                <c:ptCount val="1"/>
                <c:pt idx="0">
                  <c:v>Kosovo</c:v>
                </c:pt>
              </c:strCache>
            </c:strRef>
          </c:tx>
          <c:marker>
            <c:symbol val="none"/>
          </c:marker>
          <c:dLbls>
            <c:dLbl>
              <c:idx val="13"/>
              <c:layout>
                <c:manualLayout>
                  <c:x val="-3.2596371882086167E-2"/>
                  <c:y val="1.4957264957264958E-2"/>
                </c:manualLayout>
              </c:layout>
              <c:spPr/>
              <c:txPr>
                <a:bodyPr/>
                <a:lstStyle/>
                <a:p>
                  <a:pPr>
                    <a:defRPr>
                      <a:solidFill>
                        <a:schemeClr val="accent1">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Data!$G$14:$T$14</c:f>
              <c:numCache>
                <c:formatCode>General</c:formatCode>
                <c:ptCount val="14"/>
                <c:pt idx="6">
                  <c:v>14.146748628984335</c:v>
                </c:pt>
                <c:pt idx="7">
                  <c:v>15.974083069507442</c:v>
                </c:pt>
                <c:pt idx="8">
                  <c:v>15.682681079316982</c:v>
                </c:pt>
                <c:pt idx="9">
                  <c:v>17.074071570445717</c:v>
                </c:pt>
                <c:pt idx="10">
                  <c:v>19.944851892997463</c:v>
                </c:pt>
                <c:pt idx="11">
                  <c:v>19.594150799623218</c:v>
                </c:pt>
                <c:pt idx="12">
                  <c:v>18.224936232212592</c:v>
                </c:pt>
                <c:pt idx="13">
                  <c:v>17.405802054169754</c:v>
                </c:pt>
              </c:numCache>
            </c:numRef>
          </c:val>
          <c:smooth val="0"/>
        </c:ser>
        <c:ser>
          <c:idx val="0"/>
          <c:order val="2"/>
          <c:tx>
            <c:strRef>
              <c:f>Data!$C$6</c:f>
              <c:strCache>
                <c:ptCount val="1"/>
                <c:pt idx="0">
                  <c:v>Bosnia and Herzegovina</c:v>
                </c:pt>
              </c:strCache>
            </c:strRef>
          </c:tx>
          <c:spPr>
            <a:ln>
              <a:solidFill>
                <a:schemeClr val="tx2"/>
              </a:solidFill>
            </a:ln>
          </c:spPr>
          <c:marker>
            <c:symbol val="none"/>
          </c:marker>
          <c:dLbls>
            <c:dLbl>
              <c:idx val="13"/>
              <c:layout>
                <c:manualLayout>
                  <c:x val="-4.1099884835824094E-2"/>
                  <c:y val="2.3504273504273504E-2"/>
                </c:manualLayout>
              </c:layout>
              <c:tx>
                <c:rich>
                  <a:bodyPr/>
                  <a:lstStyle/>
                  <a:p>
                    <a:r>
                      <a:rPr lang="en-US" dirty="0"/>
                      <a:t>Bosnia </a:t>
                    </a:r>
                    <a:r>
                      <a:rPr lang="en-US" dirty="0" smtClean="0"/>
                      <a:t>&amp; Herzegovina</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Data!$G$32:$T$32</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Data!$G$6:$T$6</c:f>
              <c:numCache>
                <c:formatCode>General</c:formatCode>
                <c:ptCount val="14"/>
                <c:pt idx="0">
                  <c:v>28.690339505552341</c:v>
                </c:pt>
                <c:pt idx="1">
                  <c:v>28.392525296868428</c:v>
                </c:pt>
                <c:pt idx="2">
                  <c:v>24.34741493676982</c:v>
                </c:pt>
                <c:pt idx="3">
                  <c:v>30.289354643785749</c:v>
                </c:pt>
                <c:pt idx="4">
                  <c:v>32.243327526068391</c:v>
                </c:pt>
                <c:pt idx="5">
                  <c:v>32.557022607507861</c:v>
                </c:pt>
                <c:pt idx="6">
                  <c:v>35.89925843428658</c:v>
                </c:pt>
                <c:pt idx="7">
                  <c:v>26.412538287530303</c:v>
                </c:pt>
                <c:pt idx="8">
                  <c:v>26.245475325202623</c:v>
                </c:pt>
                <c:pt idx="9">
                  <c:v>24.701279367635401</c:v>
                </c:pt>
                <c:pt idx="10">
                  <c:v>29.091158446305844</c:v>
                </c:pt>
                <c:pt idx="11">
                  <c:v>31.134308533547681</c:v>
                </c:pt>
                <c:pt idx="12">
                  <c:v>30.871611849731266</c:v>
                </c:pt>
                <c:pt idx="13">
                  <c:v>31.964739117007785</c:v>
                </c:pt>
              </c:numCache>
            </c:numRef>
          </c:val>
          <c:smooth val="0"/>
        </c:ser>
        <c:ser>
          <c:idx val="3"/>
          <c:order val="3"/>
          <c:tx>
            <c:strRef>
              <c:f>Data!$C$18</c:f>
              <c:strCache>
                <c:ptCount val="1"/>
                <c:pt idx="0">
                  <c:v>Macedonia, FYR</c:v>
                </c:pt>
              </c:strCache>
            </c:strRef>
          </c:tx>
          <c:spPr>
            <a:ln>
              <a:solidFill>
                <a:schemeClr val="accent6"/>
              </a:solidFill>
            </a:ln>
          </c:spPr>
          <c:marker>
            <c:symbol val="none"/>
          </c:marker>
          <c:dLbls>
            <c:dLbl>
              <c:idx val="13"/>
              <c:layout>
                <c:manualLayout>
                  <c:x val="-3.8072919456496407E-2"/>
                  <c:y val="-2.1367521367521368E-2"/>
                </c:manualLayout>
              </c:layout>
              <c:tx>
                <c:rich>
                  <a:bodyPr/>
                  <a:lstStyle/>
                  <a:p>
                    <a:pPr>
                      <a:defRPr>
                        <a:solidFill>
                          <a:schemeClr val="accent6">
                            <a:lumMod val="75000"/>
                          </a:schemeClr>
                        </a:solidFill>
                      </a:defRPr>
                    </a:pPr>
                    <a:r>
                      <a:rPr lang="en-US">
                        <a:solidFill>
                          <a:schemeClr val="accent6">
                            <a:lumMod val="75000"/>
                          </a:schemeClr>
                        </a:solidFill>
                      </a:rPr>
                      <a:t>Macedonia</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Data!$G$18:$T$18</c:f>
              <c:numCache>
                <c:formatCode>General</c:formatCode>
                <c:ptCount val="14"/>
                <c:pt idx="0">
                  <c:v>48.630652734887263</c:v>
                </c:pt>
                <c:pt idx="1">
                  <c:v>42.692684345345775</c:v>
                </c:pt>
                <c:pt idx="2">
                  <c:v>38.029706955533022</c:v>
                </c:pt>
                <c:pt idx="3">
                  <c:v>38.063047110582666</c:v>
                </c:pt>
                <c:pt idx="4">
                  <c:v>39.937679382813016</c:v>
                </c:pt>
                <c:pt idx="5">
                  <c:v>44.134593224245215</c:v>
                </c:pt>
                <c:pt idx="6">
                  <c:v>46.622341505784867</c:v>
                </c:pt>
                <c:pt idx="7">
                  <c:v>52.360756077580419</c:v>
                </c:pt>
                <c:pt idx="8">
                  <c:v>50.897047665402731</c:v>
                </c:pt>
                <c:pt idx="9">
                  <c:v>39.18178715091171</c:v>
                </c:pt>
                <c:pt idx="10">
                  <c:v>46.569956324635115</c:v>
                </c:pt>
                <c:pt idx="11">
                  <c:v>54.857532890086539</c:v>
                </c:pt>
                <c:pt idx="12">
                  <c:v>53.609965745413291</c:v>
                </c:pt>
                <c:pt idx="13">
                  <c:v>53.889236697332997</c:v>
                </c:pt>
              </c:numCache>
            </c:numRef>
          </c:val>
          <c:smooth val="0"/>
        </c:ser>
        <c:dLbls>
          <c:showLegendKey val="0"/>
          <c:showVal val="0"/>
          <c:showCatName val="0"/>
          <c:showSerName val="0"/>
          <c:showPercent val="0"/>
          <c:showBubbleSize val="0"/>
        </c:dLbls>
        <c:smooth val="0"/>
        <c:axId val="447556672"/>
        <c:axId val="447557064"/>
      </c:lineChart>
      <c:catAx>
        <c:axId val="447556672"/>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7557064"/>
        <c:crosses val="autoZero"/>
        <c:auto val="1"/>
        <c:lblAlgn val="ctr"/>
        <c:lblOffset val="100"/>
        <c:noMultiLvlLbl val="0"/>
      </c:catAx>
      <c:valAx>
        <c:axId val="447557064"/>
        <c:scaling>
          <c:orientation val="minMax"/>
          <c:max val="100"/>
          <c:min val="0"/>
        </c:scaling>
        <c:delete val="0"/>
        <c:axPos val="l"/>
        <c:majorGridlines>
          <c:spPr>
            <a:ln>
              <a:solidFill>
                <a:schemeClr val="bg1">
                  <a:lumMod val="50000"/>
                  <a:alpha val="35000"/>
                </a:schemeClr>
              </a:solidFill>
            </a:ln>
          </c:spPr>
        </c:majorGridlines>
        <c:title>
          <c:tx>
            <c:rich>
              <a:bodyPr rot="-5400000" vert="horz"/>
              <a:lstStyle/>
              <a:p>
                <a:pPr>
                  <a:defRPr/>
                </a:pPr>
                <a:r>
                  <a:rPr lang="en-US"/>
                  <a:t>% of GDP</a:t>
                </a:r>
              </a:p>
            </c:rich>
          </c:tx>
          <c:overlay val="0"/>
        </c:title>
        <c:numFmt formatCode="General" sourceLinked="1"/>
        <c:majorTickMark val="out"/>
        <c:minorTickMark val="out"/>
        <c:tickLblPos val="nextTo"/>
        <c:spPr>
          <a:ln>
            <a:solidFill>
              <a:schemeClr val="tx1"/>
            </a:solidFill>
          </a:ln>
        </c:spPr>
        <c:txPr>
          <a:bodyPr/>
          <a:lstStyle/>
          <a:p>
            <a:pPr>
              <a:defRPr b="1"/>
            </a:pPr>
            <a:endParaRPr lang="en-US"/>
          </a:p>
        </c:txPr>
        <c:crossAx val="447556672"/>
        <c:crosses val="autoZero"/>
        <c:crossBetween val="between"/>
        <c:majorUnit val="10"/>
        <c:minorUnit val="5"/>
      </c:valAx>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Albania,</a:t>
            </a:r>
            <a:r>
              <a:rPr lang="en-US" baseline="0"/>
              <a:t> 2013</a:t>
            </a:r>
            <a:endParaRPr lang="en-US"/>
          </a:p>
        </c:rich>
      </c:tx>
      <c:layout>
        <c:manualLayout>
          <c:xMode val="edge"/>
          <c:yMode val="edge"/>
          <c:x val="0.31242180664916885"/>
          <c:y val="0.1111111111111111"/>
        </c:manualLayout>
      </c:layout>
      <c:overlay val="0"/>
    </c:title>
    <c:autoTitleDeleted val="0"/>
    <c:plotArea>
      <c:layout/>
      <c:pieChart>
        <c:varyColors val="1"/>
        <c:ser>
          <c:idx val="0"/>
          <c:order val="0"/>
          <c:dPt>
            <c:idx val="5"/>
            <c:bubble3D val="0"/>
            <c:spPr>
              <a:solidFill>
                <a:schemeClr val="bg1">
                  <a:lumMod val="85000"/>
                </a:schemeClr>
              </a:solidFill>
            </c:spPr>
          </c:dPt>
          <c:dLbls>
            <c:dLbl>
              <c:idx val="0"/>
              <c:layout>
                <c:manualLayout>
                  <c:x val="-0.19826826334208225"/>
                  <c:y val="4.3091644794400703E-2"/>
                </c:manualLayout>
              </c:layout>
              <c:tx>
                <c:rich>
                  <a:bodyPr/>
                  <a:lstStyle/>
                  <a:p>
                    <a:r>
                      <a:rPr lang="en-US"/>
                      <a:t>Italy, </a:t>
                    </a:r>
                    <a:endParaRPr lang="en-US" smtClean="0"/>
                  </a:p>
                  <a:p>
                    <a:r>
                      <a:rPr lang="en-US" smtClean="0"/>
                      <a:t>43.5</a:t>
                    </a:r>
                    <a:r>
                      <a:rPr lang="en-US"/>
                      <a:t>%</a:t>
                    </a:r>
                  </a:p>
                </c:rich>
              </c:tx>
              <c:showLegendKey val="0"/>
              <c:showVal val="1"/>
              <c:showCatName val="1"/>
              <c:showSerName val="0"/>
              <c:showPercent val="0"/>
              <c:showBubbleSize val="0"/>
              <c:extLst>
                <c:ext xmlns:c15="http://schemas.microsoft.com/office/drawing/2012/chart" uri="{CE6537A1-D6FC-4f65-9D91-7224C49458BB}"/>
              </c:extLst>
            </c:dLbl>
            <c:dLbl>
              <c:idx val="2"/>
              <c:layout>
                <c:manualLayout>
                  <c:x val="1.6087051618547681E-3"/>
                  <c:y val="-1.8569918343540392E-2"/>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8.4107611548556432E-3"/>
                  <c:y val="-2.3665427238261885E-2"/>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0.14299486001749781"/>
                  <c:y val="0.15710301837270341"/>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Sheet1!$A$2:$A$7</c:f>
              <c:strCache>
                <c:ptCount val="6"/>
                <c:pt idx="0">
                  <c:v>Italy</c:v>
                </c:pt>
                <c:pt idx="1">
                  <c:v>China</c:v>
                </c:pt>
                <c:pt idx="2">
                  <c:v>Spain</c:v>
                </c:pt>
                <c:pt idx="3">
                  <c:v>Kosovo</c:v>
                </c:pt>
                <c:pt idx="4">
                  <c:v>India</c:v>
                </c:pt>
                <c:pt idx="5">
                  <c:v>Other</c:v>
                </c:pt>
              </c:strCache>
            </c:strRef>
          </c:cat>
          <c:val>
            <c:numRef>
              <c:f>Sheet1!$B$2:$B$7</c:f>
              <c:numCache>
                <c:formatCode>0.0%</c:formatCode>
                <c:ptCount val="6"/>
                <c:pt idx="0">
                  <c:v>0.435</c:v>
                </c:pt>
                <c:pt idx="1">
                  <c:v>9.7000000000000003E-2</c:v>
                </c:pt>
                <c:pt idx="2">
                  <c:v>8.4000000000000005E-2</c:v>
                </c:pt>
                <c:pt idx="3">
                  <c:v>7.4999999999999997E-2</c:v>
                </c:pt>
                <c:pt idx="4">
                  <c:v>6.0999999999999999E-2</c:v>
                </c:pt>
                <c:pt idx="5">
                  <c:v>0.248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Bosnia </a:t>
            </a:r>
            <a:r>
              <a:rPr lang="en-US" dirty="0" smtClean="0"/>
              <a:t>&amp; </a:t>
            </a:r>
            <a:r>
              <a:rPr lang="en-US" dirty="0"/>
              <a:t>Herzegovina,</a:t>
            </a:r>
            <a:r>
              <a:rPr lang="en-US" baseline="0" dirty="0"/>
              <a:t> 2013</a:t>
            </a:r>
            <a:endParaRPr lang="en-US" dirty="0"/>
          </a:p>
        </c:rich>
      </c:tx>
      <c:layout>
        <c:manualLayout>
          <c:xMode val="edge"/>
          <c:yMode val="edge"/>
          <c:x val="0.14302083333333335"/>
          <c:y val="0.1111111111111111"/>
        </c:manualLayout>
      </c:layout>
      <c:overlay val="0"/>
    </c:title>
    <c:autoTitleDeleted val="0"/>
    <c:plotArea>
      <c:layout/>
      <c:pieChart>
        <c:varyColors val="1"/>
        <c:ser>
          <c:idx val="0"/>
          <c:order val="0"/>
          <c:dPt>
            <c:idx val="5"/>
            <c:bubble3D val="0"/>
            <c:spPr>
              <a:solidFill>
                <a:schemeClr val="bg1">
                  <a:lumMod val="85000"/>
                </a:schemeClr>
              </a:solidFill>
            </c:spPr>
          </c:dPt>
          <c:dLbls>
            <c:dLbl>
              <c:idx val="3"/>
              <c:layout>
                <c:manualLayout>
                  <c:x val="0.16097085520559931"/>
                  <c:y val="-0.1792231700204141"/>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1.4554048799455623E-2"/>
                  <c:y val="-3.814705453484981E-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Sheet1!$A$10:$A$15</c:f>
              <c:strCache>
                <c:ptCount val="6"/>
                <c:pt idx="0">
                  <c:v>Slovenia</c:v>
                </c:pt>
                <c:pt idx="1">
                  <c:v>Croatia</c:v>
                </c:pt>
                <c:pt idx="2">
                  <c:v>Italy</c:v>
                </c:pt>
                <c:pt idx="3">
                  <c:v>Germany</c:v>
                </c:pt>
                <c:pt idx="4">
                  <c:v>Austria</c:v>
                </c:pt>
                <c:pt idx="5">
                  <c:v>Other</c:v>
                </c:pt>
              </c:strCache>
            </c:strRef>
          </c:cat>
          <c:val>
            <c:numRef>
              <c:f>Sheet1!$B$10:$B$15</c:f>
              <c:numCache>
                <c:formatCode>0.0%</c:formatCode>
                <c:ptCount val="6"/>
                <c:pt idx="0">
                  <c:v>0.17299999999999999</c:v>
                </c:pt>
                <c:pt idx="1">
                  <c:v>0.156</c:v>
                </c:pt>
                <c:pt idx="2">
                  <c:v>0.14799999999999999</c:v>
                </c:pt>
                <c:pt idx="3">
                  <c:v>0.311</c:v>
                </c:pt>
                <c:pt idx="4">
                  <c:v>0.12</c:v>
                </c:pt>
                <c:pt idx="5">
                  <c:v>9.1999999999999971E-2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Kosovo,</a:t>
            </a:r>
            <a:r>
              <a:rPr lang="en-US" baseline="0"/>
              <a:t> 2012 est.</a:t>
            </a:r>
            <a:endParaRPr lang="en-US"/>
          </a:p>
        </c:rich>
      </c:tx>
      <c:layout>
        <c:manualLayout>
          <c:xMode val="edge"/>
          <c:yMode val="edge"/>
          <c:x val="0.27055555555555555"/>
          <c:y val="0.1388888888888889"/>
        </c:manualLayout>
      </c:layout>
      <c:overlay val="0"/>
    </c:title>
    <c:autoTitleDeleted val="0"/>
    <c:plotArea>
      <c:layout/>
      <c:pieChart>
        <c:varyColors val="1"/>
        <c:ser>
          <c:idx val="0"/>
          <c:order val="0"/>
          <c:dPt>
            <c:idx val="6"/>
            <c:bubble3D val="0"/>
            <c:spPr>
              <a:solidFill>
                <a:schemeClr val="bg1">
                  <a:lumMod val="85000"/>
                </a:schemeClr>
              </a:solidFill>
            </c:spPr>
          </c:dPt>
          <c:dLbls>
            <c:dLbl>
              <c:idx val="0"/>
              <c:layout>
                <c:manualLayout>
                  <c:x val="-0.1319962543744532"/>
                  <c:y val="0.17305956547098281"/>
                </c:manualLayout>
              </c:layout>
              <c:tx>
                <c:rich>
                  <a:bodyPr/>
                  <a:lstStyle/>
                  <a:p>
                    <a:r>
                      <a:rPr lang="en-US"/>
                      <a:t>Italy, </a:t>
                    </a:r>
                    <a:endParaRPr lang="en-US" smtClean="0"/>
                  </a:p>
                  <a:p>
                    <a:r>
                      <a:rPr lang="en-US" smtClean="0"/>
                      <a:t>25.8</a:t>
                    </a:r>
                    <a:r>
                      <a:rPr lang="en-US"/>
                      <a:t>%</a:t>
                    </a:r>
                  </a:p>
                </c:rich>
              </c:tx>
              <c:showLegendKey val="0"/>
              <c:showVal val="1"/>
              <c:showCatName val="1"/>
              <c:showSerName val="0"/>
              <c:showPercent val="0"/>
              <c:showBubbleSize val="0"/>
              <c:extLst>
                <c:ext xmlns:c15="http://schemas.microsoft.com/office/drawing/2012/chart" uri="{CE6537A1-D6FC-4f65-9D91-7224C49458BB}"/>
              </c:extLst>
            </c:dLbl>
            <c:dLbl>
              <c:idx val="2"/>
              <c:layout>
                <c:manualLayout>
                  <c:x val="1.0618547681539808E-2"/>
                  <c:y val="0"/>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2.0975721784776902E-2"/>
                  <c:y val="-1.9984689413823271E-2"/>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2.8813429571303586E-2"/>
                  <c:y val="-5.8996062992125987E-2"/>
                </c:manualLayout>
              </c:layout>
              <c:showLegendKey val="0"/>
              <c:showVal val="1"/>
              <c:showCatName val="1"/>
              <c:showSerName val="0"/>
              <c:showPercent val="0"/>
              <c:showBubbleSize val="0"/>
              <c:extLst>
                <c:ext xmlns:c15="http://schemas.microsoft.com/office/drawing/2012/chart" uri="{CE6537A1-D6FC-4f65-9D91-7224C49458BB}"/>
              </c:extLst>
            </c:dLbl>
            <c:dLbl>
              <c:idx val="6"/>
              <c:layout>
                <c:manualLayout>
                  <c:x val="0.1713888888888889"/>
                  <c:y val="0.1334080635753864"/>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Sheet1!$A$18:$A$24</c:f>
              <c:strCache>
                <c:ptCount val="7"/>
                <c:pt idx="0">
                  <c:v>Italy</c:v>
                </c:pt>
                <c:pt idx="1">
                  <c:v>Albania</c:v>
                </c:pt>
                <c:pt idx="2">
                  <c:v>Macedonia</c:v>
                </c:pt>
                <c:pt idx="3">
                  <c:v>China</c:v>
                </c:pt>
                <c:pt idx="4">
                  <c:v>Germany</c:v>
                </c:pt>
                <c:pt idx="5">
                  <c:v>Switzerland</c:v>
                </c:pt>
                <c:pt idx="6">
                  <c:v>Other</c:v>
                </c:pt>
              </c:strCache>
            </c:strRef>
          </c:cat>
          <c:val>
            <c:numRef>
              <c:f>Sheet1!$B$18:$B$24</c:f>
              <c:numCache>
                <c:formatCode>0.0%</c:formatCode>
                <c:ptCount val="7"/>
                <c:pt idx="0">
                  <c:v>0.25800000000000001</c:v>
                </c:pt>
                <c:pt idx="1">
                  <c:v>0.14599999999999999</c:v>
                </c:pt>
                <c:pt idx="2">
                  <c:v>9.6000000000000002E-2</c:v>
                </c:pt>
                <c:pt idx="3">
                  <c:v>5.5E-2</c:v>
                </c:pt>
                <c:pt idx="4">
                  <c:v>5.3999999999999999E-2</c:v>
                </c:pt>
                <c:pt idx="5">
                  <c:v>5.3999999999999999E-2</c:v>
                </c:pt>
                <c:pt idx="6">
                  <c:v>0.33699999999999986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Macedonia,</a:t>
            </a:r>
            <a:r>
              <a:rPr lang="en-US" baseline="0"/>
              <a:t> 2014 est.</a:t>
            </a:r>
            <a:endParaRPr lang="en-US"/>
          </a:p>
        </c:rich>
      </c:tx>
      <c:layout>
        <c:manualLayout>
          <c:xMode val="edge"/>
          <c:yMode val="edge"/>
          <c:x val="0.20855041557305337"/>
          <c:y val="0.11574074074074074"/>
        </c:manualLayout>
      </c:layout>
      <c:overlay val="0"/>
    </c:title>
    <c:autoTitleDeleted val="0"/>
    <c:plotArea>
      <c:layout/>
      <c:pieChart>
        <c:varyColors val="1"/>
        <c:ser>
          <c:idx val="0"/>
          <c:order val="0"/>
          <c:dPt>
            <c:idx val="6"/>
            <c:bubble3D val="0"/>
            <c:spPr>
              <a:solidFill>
                <a:schemeClr val="bg1">
                  <a:lumMod val="85000"/>
                </a:schemeClr>
              </a:solidFill>
            </c:spPr>
          </c:dPt>
          <c:dLbls>
            <c:dLbl>
              <c:idx val="0"/>
              <c:layout>
                <c:manualLayout>
                  <c:x val="-0.20492891513560804"/>
                  <c:y val="7.4980679498396027E-2"/>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3.4847987751531057E-3"/>
                  <c:y val="-1.6604330708661418E-2"/>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2.3431102362204723E-2"/>
                  <c:y val="6.7512394284047824E-4"/>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1.3365594925634296E-2"/>
                  <c:y val="3.4407990667833191E-2"/>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3.3464566929133858E-3"/>
                  <c:y val="-2.1545640128317292E-2"/>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4.3421916010498692E-3"/>
                  <c:y val="-2.9079542140565677E-2"/>
                </c:manualLayout>
              </c:layout>
              <c:showLegendKey val="0"/>
              <c:showVal val="1"/>
              <c:showCatName val="1"/>
              <c:showSerName val="0"/>
              <c:showPercent val="0"/>
              <c:showBubbleSize val="0"/>
              <c:extLst>
                <c:ext xmlns:c15="http://schemas.microsoft.com/office/drawing/2012/chart" uri="{CE6537A1-D6FC-4f65-9D91-7224C49458BB}"/>
              </c:extLst>
            </c:dLbl>
            <c:dLbl>
              <c:idx val="6"/>
              <c:layout>
                <c:manualLayout>
                  <c:x val="0.16135361986001751"/>
                  <c:y val="0.1373122630504520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Sheet1!$A$28:$A$34</c:f>
              <c:strCache>
                <c:ptCount val="7"/>
                <c:pt idx="0">
                  <c:v>Germany</c:v>
                </c:pt>
                <c:pt idx="1">
                  <c:v>Bulgaria</c:v>
                </c:pt>
                <c:pt idx="2">
                  <c:v>Italy</c:v>
                </c:pt>
                <c:pt idx="3">
                  <c:v>Serbia</c:v>
                </c:pt>
                <c:pt idx="4">
                  <c:v>Kosovo</c:v>
                </c:pt>
                <c:pt idx="5">
                  <c:v>Greece</c:v>
                </c:pt>
                <c:pt idx="6">
                  <c:v>Other</c:v>
                </c:pt>
              </c:strCache>
            </c:strRef>
          </c:cat>
          <c:val>
            <c:numRef>
              <c:f>Sheet1!$B$28:$B$34</c:f>
              <c:numCache>
                <c:formatCode>0.0%</c:formatCode>
                <c:ptCount val="7"/>
                <c:pt idx="0">
                  <c:v>0.41299999999999998</c:v>
                </c:pt>
                <c:pt idx="1">
                  <c:v>6.6000000000000003E-2</c:v>
                </c:pt>
                <c:pt idx="2">
                  <c:v>6.0999999999999999E-2</c:v>
                </c:pt>
                <c:pt idx="3">
                  <c:v>5.1999999999999998E-2</c:v>
                </c:pt>
                <c:pt idx="4">
                  <c:v>4.7E-2</c:v>
                </c:pt>
                <c:pt idx="5">
                  <c:v>4.5999999999999999E-2</c:v>
                </c:pt>
                <c:pt idx="6">
                  <c:v>0.31499999999999984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Serbia</a:t>
            </a:r>
            <a:endParaRPr lang="en-US" dirty="0"/>
          </a:p>
        </c:rich>
      </c:tx>
      <c:layout>
        <c:manualLayout>
          <c:xMode val="edge"/>
          <c:yMode val="edge"/>
          <c:x val="0.43251377952755904"/>
          <c:y val="8.3333333333333329E-2"/>
        </c:manualLayout>
      </c:layout>
      <c:overlay val="0"/>
    </c:title>
    <c:autoTitleDeleted val="0"/>
    <c:plotArea>
      <c:layout>
        <c:manualLayout>
          <c:layoutTarget val="inner"/>
          <c:xMode val="edge"/>
          <c:yMode val="edge"/>
          <c:x val="0.30014326334208224"/>
          <c:y val="0.22471784776902887"/>
          <c:w val="0.38860258092738409"/>
          <c:h val="0.64767096821230674"/>
        </c:manualLayout>
      </c:layout>
      <c:pieChart>
        <c:varyColors val="1"/>
        <c:ser>
          <c:idx val="0"/>
          <c:order val="0"/>
          <c:dPt>
            <c:idx val="5"/>
            <c:bubble3D val="0"/>
            <c:spPr>
              <a:solidFill>
                <a:schemeClr val="bg1">
                  <a:lumMod val="85000"/>
                </a:schemeClr>
              </a:solidFill>
            </c:spPr>
          </c:dPt>
          <c:dLbls>
            <c:dLbl>
              <c:idx val="0"/>
              <c:layout>
                <c:manualLayout>
                  <c:x val="-7.9695538057742779E-2"/>
                  <c:y val="0.17800561388159813"/>
                </c:manualLayout>
              </c:layout>
              <c:tx>
                <c:rich>
                  <a:bodyPr/>
                  <a:lstStyle/>
                  <a:p>
                    <a:r>
                      <a:rPr lang="en-US"/>
                      <a:t>Italy, </a:t>
                    </a:r>
                    <a:endParaRPr lang="en-US" smtClean="0"/>
                  </a:p>
                  <a:p>
                    <a:r>
                      <a:rPr lang="en-US" smtClean="0"/>
                      <a:t>16.2</a:t>
                    </a:r>
                    <a:r>
                      <a:rPr lang="en-US"/>
                      <a:t>%</a:t>
                    </a:r>
                  </a:p>
                </c:rich>
              </c:tx>
              <c:showLegendKey val="0"/>
              <c:showVal val="1"/>
              <c:showCatName val="1"/>
              <c:showSerName val="0"/>
              <c:showPercent val="0"/>
              <c:showBubbleSize val="0"/>
              <c:extLst>
                <c:ext xmlns:c15="http://schemas.microsoft.com/office/drawing/2012/chart" uri="{CE6537A1-D6FC-4f65-9D91-7224C49458BB}"/>
              </c:extLst>
            </c:dLbl>
            <c:dLbl>
              <c:idx val="1"/>
              <c:layout>
                <c:manualLayout>
                  <c:x val="3.2707786526684165E-3"/>
                  <c:y val="-4.3744531933508313E-4"/>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0.17051049868766405"/>
                  <c:y val="-2.1882108486439195E-2"/>
                </c:manualLayout>
              </c:layout>
              <c:tx>
                <c:rich>
                  <a:bodyPr/>
                  <a:lstStyle/>
                  <a:p>
                    <a:r>
                      <a:rPr lang="en-US"/>
                      <a:t>Other, </a:t>
                    </a:r>
                    <a:endParaRPr lang="en-US" smtClean="0"/>
                  </a:p>
                  <a:p>
                    <a:r>
                      <a:rPr lang="en-US" smtClean="0"/>
                      <a:t>50.9</a:t>
                    </a:r>
                    <a:r>
                      <a:rPr lang="en-US"/>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Sheet1!$A$38:$A$43</c:f>
              <c:strCache>
                <c:ptCount val="6"/>
                <c:pt idx="0">
                  <c:v>Italy</c:v>
                </c:pt>
                <c:pt idx="1">
                  <c:v>Germany</c:v>
                </c:pt>
                <c:pt idx="2">
                  <c:v>Bosnia and Herzegovina</c:v>
                </c:pt>
                <c:pt idx="3">
                  <c:v>Russia</c:v>
                </c:pt>
                <c:pt idx="4">
                  <c:v>Romania</c:v>
                </c:pt>
                <c:pt idx="5">
                  <c:v>Other</c:v>
                </c:pt>
              </c:strCache>
            </c:strRef>
          </c:cat>
          <c:val>
            <c:numRef>
              <c:f>Sheet1!$B$38:$B$43</c:f>
              <c:numCache>
                <c:formatCode>0.0%</c:formatCode>
                <c:ptCount val="6"/>
                <c:pt idx="0">
                  <c:v>0.16200000000000001</c:v>
                </c:pt>
                <c:pt idx="1">
                  <c:v>0.11899999999999999</c:v>
                </c:pt>
                <c:pt idx="2">
                  <c:v>8.1000000000000003E-2</c:v>
                </c:pt>
                <c:pt idx="3">
                  <c:v>7.1999999999999995E-2</c:v>
                </c:pt>
                <c:pt idx="4">
                  <c:v>5.7000000000000002E-2</c:v>
                </c:pt>
                <c:pt idx="5">
                  <c:v>0.5089999999999999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Current Account Balance in the Balkans</a:t>
            </a:r>
            <a:r>
              <a:rPr lang="en-US" baseline="0"/>
              <a:t> and Greece</a:t>
            </a:r>
            <a:endParaRPr lang="en-US"/>
          </a:p>
          <a:p>
            <a:pPr>
              <a:defRPr/>
            </a:pPr>
            <a:r>
              <a:rPr lang="en-US" sz="1600"/>
              <a:t>(% of GDP)</a:t>
            </a:r>
          </a:p>
        </c:rich>
      </c:tx>
      <c:layout>
        <c:manualLayout>
          <c:xMode val="edge"/>
          <c:yMode val="edge"/>
          <c:x val="0.23074336690056599"/>
          <c:y val="8.5470085470085479E-3"/>
        </c:manualLayout>
      </c:layout>
      <c:overlay val="0"/>
    </c:title>
    <c:autoTitleDeleted val="0"/>
    <c:plotArea>
      <c:layout/>
      <c:lineChart>
        <c:grouping val="standard"/>
        <c:varyColors val="0"/>
        <c:ser>
          <c:idx val="0"/>
          <c:order val="0"/>
          <c:tx>
            <c:strRef>
              <c:f>Data!$A$11</c:f>
              <c:strCache>
                <c:ptCount val="1"/>
                <c:pt idx="0">
                  <c:v>Bosnia and Herzegovina</c:v>
                </c:pt>
              </c:strCache>
            </c:strRef>
          </c:tx>
          <c:marker>
            <c:symbol val="none"/>
          </c:marker>
          <c:dLbls>
            <c:dLbl>
              <c:idx val="8"/>
              <c:layout>
                <c:manualLayout>
                  <c:x val="-1.5589569160997732E-2"/>
                  <c:y val="9.1880341880341887E-2"/>
                </c:manualLayout>
              </c:layout>
              <c:tx>
                <c:rich>
                  <a:bodyPr/>
                  <a:lstStyle/>
                  <a:p>
                    <a:pPr>
                      <a:defRPr>
                        <a:solidFill>
                          <a:schemeClr val="accent1">
                            <a:lumMod val="75000"/>
                          </a:schemeClr>
                        </a:solidFill>
                      </a:defRPr>
                    </a:pPr>
                    <a:r>
                      <a:rPr lang="en-US" dirty="0"/>
                      <a:t>Bosnia </a:t>
                    </a:r>
                    <a:r>
                      <a:rPr lang="en-US" dirty="0" smtClean="0"/>
                      <a:t>&amp; </a:t>
                    </a:r>
                    <a:r>
                      <a:rPr lang="en-US" dirty="0"/>
                      <a:t>Herzegovina</a:t>
                    </a:r>
                  </a:p>
                </c:rich>
              </c:tx>
              <c:sp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Data!$O$11:$X$11</c:f>
              <c:numCache>
                <c:formatCode>General</c:formatCode>
                <c:ptCount val="10"/>
                <c:pt idx="0">
                  <c:v>-16.91545589034655</c:v>
                </c:pt>
                <c:pt idx="1">
                  <c:v>-7.952909532585914</c:v>
                </c:pt>
                <c:pt idx="2">
                  <c:v>-9.3914079288812786</c:v>
                </c:pt>
                <c:pt idx="3">
                  <c:v>-14.129170550133427</c:v>
                </c:pt>
                <c:pt idx="4">
                  <c:v>-6.575514126522874</c:v>
                </c:pt>
                <c:pt idx="5">
                  <c:v>-6.1175786908189371</c:v>
                </c:pt>
                <c:pt idx="6">
                  <c:v>-9.6481259021337316</c:v>
                </c:pt>
                <c:pt idx="7">
                  <c:v>-8.8641923978285551</c:v>
                </c:pt>
                <c:pt idx="8">
                  <c:v>-5.7661177935315093</c:v>
                </c:pt>
                <c:pt idx="9">
                  <c:v>-7.6396494587148105</c:v>
                </c:pt>
              </c:numCache>
            </c:numRef>
          </c:val>
          <c:smooth val="0"/>
        </c:ser>
        <c:ser>
          <c:idx val="2"/>
          <c:order val="1"/>
          <c:tx>
            <c:strRef>
              <c:f>Data!$A$29</c:f>
              <c:strCache>
                <c:ptCount val="1"/>
                <c:pt idx="0">
                  <c:v>Kosovo</c:v>
                </c:pt>
              </c:strCache>
            </c:strRef>
          </c:tx>
          <c:spPr>
            <a:ln>
              <a:solidFill>
                <a:schemeClr val="accent4"/>
              </a:solidFill>
            </a:ln>
          </c:spPr>
          <c:marker>
            <c:symbol val="none"/>
          </c:marker>
          <c:dLbls>
            <c:dLbl>
              <c:idx val="9"/>
              <c:layout>
                <c:manualLayout>
                  <c:x val="-2.2675736961451247E-2"/>
                  <c:y val="-2.1367521367521368E-2"/>
                </c:manualLayout>
              </c:layout>
              <c:spPr/>
              <c:txPr>
                <a:bodyPr/>
                <a:lstStyle/>
                <a:p>
                  <a:pPr>
                    <a:defRPr>
                      <a:solidFill>
                        <a:schemeClr val="accent4">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Data!$O$29:$X$29</c:f>
              <c:numCache>
                <c:formatCode>General</c:formatCode>
                <c:ptCount val="10"/>
                <c:pt idx="0">
                  <c:v>-8.235881874369273</c:v>
                </c:pt>
                <c:pt idx="1">
                  <c:v>-6.9538457574135935</c:v>
                </c:pt>
                <c:pt idx="2">
                  <c:v>-10.026050273644405</c:v>
                </c:pt>
                <c:pt idx="3">
                  <c:v>-16.19234863316316</c:v>
                </c:pt>
                <c:pt idx="4">
                  <c:v>-9.6746472068131855</c:v>
                </c:pt>
                <c:pt idx="5">
                  <c:v>-13.171185012314341</c:v>
                </c:pt>
                <c:pt idx="6">
                  <c:v>-15.3561035986055</c:v>
                </c:pt>
                <c:pt idx="7">
                  <c:v>-7.4532068001220475</c:v>
                </c:pt>
                <c:pt idx="8">
                  <c:v>-6.3816795355663478</c:v>
                </c:pt>
                <c:pt idx="9">
                  <c:v>-5.3101522710106499</c:v>
                </c:pt>
              </c:numCache>
            </c:numRef>
          </c:val>
          <c:smooth val="0"/>
        </c:ser>
        <c:ser>
          <c:idx val="1"/>
          <c:order val="2"/>
          <c:tx>
            <c:strRef>
              <c:f>Data!$A$3</c:f>
              <c:strCache>
                <c:ptCount val="1"/>
                <c:pt idx="0">
                  <c:v>Albania</c:v>
                </c:pt>
              </c:strCache>
            </c:strRef>
          </c:tx>
          <c:marker>
            <c:symbol val="none"/>
          </c:marker>
          <c:dPt>
            <c:idx val="14"/>
            <c:bubble3D val="0"/>
            <c:spPr>
              <a:ln>
                <a:solidFill>
                  <a:schemeClr val="accent2"/>
                </a:solidFill>
              </a:ln>
            </c:spPr>
          </c:dPt>
          <c:dLbls>
            <c:dLbl>
              <c:idx val="9"/>
              <c:layout>
                <c:manualLayout>
                  <c:x val="-2.1258503401360544E-2"/>
                  <c:y val="1.8696581196581196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Data!$O$1:$X$1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Data!$O$6:$X$6</c:f>
              <c:numCache>
                <c:formatCode>General</c:formatCode>
                <c:ptCount val="10"/>
                <c:pt idx="0">
                  <c:v>-6.822227282343496</c:v>
                </c:pt>
                <c:pt idx="1">
                  <c:v>-7.3462905749240788</c:v>
                </c:pt>
                <c:pt idx="2">
                  <c:v>-10.75424507009398</c:v>
                </c:pt>
                <c:pt idx="3">
                  <c:v>-15.669398661356826</c:v>
                </c:pt>
                <c:pt idx="4">
                  <c:v>-15.371006925735989</c:v>
                </c:pt>
                <c:pt idx="5">
                  <c:v>-11.34216314166193</c:v>
                </c:pt>
                <c:pt idx="6">
                  <c:v>-12.945923739873457</c:v>
                </c:pt>
                <c:pt idx="7">
                  <c:v>-10.190514441130766</c:v>
                </c:pt>
                <c:pt idx="8">
                  <c:v>-10.682165204209781</c:v>
                </c:pt>
                <c:pt idx="9">
                  <c:v>-12.90143831783252</c:v>
                </c:pt>
              </c:numCache>
            </c:numRef>
          </c:val>
          <c:smooth val="0"/>
        </c:ser>
        <c:ser>
          <c:idx val="4"/>
          <c:order val="3"/>
          <c:tx>
            <c:strRef>
              <c:f>Data!$A$34</c:f>
              <c:strCache>
                <c:ptCount val="1"/>
                <c:pt idx="0">
                  <c:v>Greece</c:v>
                </c:pt>
              </c:strCache>
            </c:strRef>
          </c:tx>
          <c:spPr>
            <a:ln>
              <a:solidFill>
                <a:schemeClr val="accent5">
                  <a:alpha val="50000"/>
                </a:schemeClr>
              </a:solidFill>
            </a:ln>
          </c:spPr>
          <c:marker>
            <c:symbol val="none"/>
          </c:marker>
          <c:dLbls>
            <c:dLbl>
              <c:idx val="9"/>
              <c:layout>
                <c:manualLayout>
                  <c:x val="-1.7031501890699498E-2"/>
                  <c:y val="-2.2435897435897436E-2"/>
                </c:manualLayout>
              </c:layout>
              <c:tx>
                <c:rich>
                  <a:bodyPr/>
                  <a:lstStyle/>
                  <a:p>
                    <a:pPr>
                      <a:defRPr>
                        <a:solidFill>
                          <a:schemeClr val="accent5"/>
                        </a:solidFill>
                      </a:defRPr>
                    </a:pPr>
                    <a:r>
                      <a:rPr lang="en-US">
                        <a:solidFill>
                          <a:schemeClr val="accent5"/>
                        </a:solidFill>
                      </a:rPr>
                      <a:t>Greece</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Data!$O$1:$X$1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Data!$O$34:$X$34</c:f>
              <c:numCache>
                <c:formatCode>General</c:formatCode>
                <c:ptCount val="10"/>
                <c:pt idx="0">
                  <c:v>-7.3618375060023222</c:v>
                </c:pt>
                <c:pt idx="1">
                  <c:v>-10.81874205256427</c:v>
                </c:pt>
                <c:pt idx="2">
                  <c:v>-13.991029417735495</c:v>
                </c:pt>
                <c:pt idx="3">
                  <c:v>-14.469977327058423</c:v>
                </c:pt>
                <c:pt idx="4">
                  <c:v>-10.887499185051695</c:v>
                </c:pt>
                <c:pt idx="5">
                  <c:v>-10.104665716819317</c:v>
                </c:pt>
                <c:pt idx="6">
                  <c:v>-9.8976273310672767</c:v>
                </c:pt>
                <c:pt idx="7">
                  <c:v>-2.4735544017588746</c:v>
                </c:pt>
                <c:pt idx="8">
                  <c:v>0.58148126456360882</c:v>
                </c:pt>
                <c:pt idx="9">
                  <c:v>0.93025953731057187</c:v>
                </c:pt>
              </c:numCache>
            </c:numRef>
          </c:val>
          <c:smooth val="0"/>
        </c:ser>
        <c:dLbls>
          <c:showLegendKey val="0"/>
          <c:showVal val="0"/>
          <c:showCatName val="0"/>
          <c:showSerName val="0"/>
          <c:showPercent val="0"/>
          <c:showBubbleSize val="0"/>
        </c:dLbls>
        <c:smooth val="0"/>
        <c:axId val="447314240"/>
        <c:axId val="447314632"/>
      </c:lineChart>
      <c:catAx>
        <c:axId val="447314240"/>
        <c:scaling>
          <c:orientation val="minMax"/>
        </c:scaling>
        <c:delete val="0"/>
        <c:axPos val="b"/>
        <c:numFmt formatCode="General" sourceLinked="1"/>
        <c:majorTickMark val="none"/>
        <c:minorTickMark val="none"/>
        <c:tickLblPos val="low"/>
        <c:spPr>
          <a:ln w="38100">
            <a:solidFill>
              <a:schemeClr val="tx1"/>
            </a:solidFill>
          </a:ln>
        </c:spPr>
        <c:txPr>
          <a:bodyPr/>
          <a:lstStyle/>
          <a:p>
            <a:pPr>
              <a:defRPr b="1"/>
            </a:pPr>
            <a:endParaRPr lang="en-US"/>
          </a:p>
        </c:txPr>
        <c:crossAx val="447314632"/>
        <c:crosses val="autoZero"/>
        <c:auto val="1"/>
        <c:lblAlgn val="ctr"/>
        <c:lblOffset val="100"/>
        <c:noMultiLvlLbl val="0"/>
      </c:catAx>
      <c:valAx>
        <c:axId val="447314632"/>
        <c:scaling>
          <c:orientation val="minMax"/>
          <c:max val="2"/>
          <c:min val="-18"/>
        </c:scaling>
        <c:delete val="0"/>
        <c:axPos val="l"/>
        <c:majorGridlines>
          <c:spPr>
            <a:ln>
              <a:solidFill>
                <a:schemeClr val="bg1">
                  <a:lumMod val="50000"/>
                  <a:alpha val="35000"/>
                </a:schemeClr>
              </a:solidFill>
            </a:ln>
          </c:spPr>
        </c:majorGridlines>
        <c:title>
          <c:tx>
            <c:rich>
              <a:bodyPr/>
              <a:lstStyle/>
              <a:p>
                <a:pPr>
                  <a:defRPr/>
                </a:pPr>
                <a:r>
                  <a:rPr lang="en-US"/>
                  <a:t>% of GDP</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7314240"/>
        <c:crosses val="autoZero"/>
        <c:crossBetween val="between"/>
        <c:majorUnit val="2"/>
      </c:valAx>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Foreign Exchange </a:t>
            </a:r>
            <a:r>
              <a:rPr lang="en-US" dirty="0" smtClean="0"/>
              <a:t>Reserves in the Balkans</a:t>
            </a:r>
            <a:r>
              <a:rPr lang="en-US" baseline="0" dirty="0" smtClean="0"/>
              <a:t> and Greece</a:t>
            </a:r>
            <a:endParaRPr lang="en-US" dirty="0"/>
          </a:p>
          <a:p>
            <a:pPr>
              <a:defRPr/>
            </a:pPr>
            <a:r>
              <a:rPr lang="en-US" sz="1400" dirty="0">
                <a:solidFill>
                  <a:schemeClr val="tx1"/>
                </a:solidFill>
              </a:rPr>
              <a:t>(in Months of Imports)</a:t>
            </a:r>
            <a:endParaRPr lang="en-US" dirty="0">
              <a:solidFill>
                <a:schemeClr val="tx1"/>
              </a:solidFill>
            </a:endParaRPr>
          </a:p>
        </c:rich>
      </c:tx>
      <c:overlay val="0"/>
    </c:title>
    <c:autoTitleDeleted val="0"/>
    <c:plotArea>
      <c:layout>
        <c:manualLayout>
          <c:layoutTarget val="inner"/>
          <c:xMode val="edge"/>
          <c:yMode val="edge"/>
          <c:x val="7.1395251729897399E-2"/>
          <c:y val="0.11659552424368007"/>
          <c:w val="0.91193808160343592"/>
          <c:h val="0.81530874430169908"/>
        </c:manualLayout>
      </c:layout>
      <c:lineChart>
        <c:grouping val="standard"/>
        <c:varyColors val="0"/>
        <c:ser>
          <c:idx val="0"/>
          <c:order val="0"/>
          <c:tx>
            <c:strRef>
              <c:f>Data!$A$2</c:f>
              <c:strCache>
                <c:ptCount val="1"/>
                <c:pt idx="0">
                  <c:v>Albania</c:v>
                </c:pt>
              </c:strCache>
            </c:strRef>
          </c:tx>
          <c:marker>
            <c:symbol val="none"/>
          </c:marker>
          <c:dLbls>
            <c:dLbl>
              <c:idx val="9"/>
              <c:layout>
                <c:manualLayout>
                  <c:x val="-1.818205678835589E-2"/>
                  <c:y val="-1.6081813786434591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Data!$B$2:$K$2</c:f>
              <c:numCache>
                <c:formatCode>General</c:formatCode>
                <c:ptCount val="10"/>
                <c:pt idx="0">
                  <c:v>4.8621709541952667</c:v>
                </c:pt>
                <c:pt idx="1">
                  <c:v>5.251689576457192</c:v>
                </c:pt>
                <c:pt idx="2">
                  <c:v>4.7784228860759486</c:v>
                </c:pt>
                <c:pt idx="3">
                  <c:v>3.9677655348780769</c:v>
                </c:pt>
                <c:pt idx="4">
                  <c:v>4.3084442821809024</c:v>
                </c:pt>
                <c:pt idx="5">
                  <c:v>4.8550913798930839</c:v>
                </c:pt>
                <c:pt idx="6">
                  <c:v>4.2306583183631021</c:v>
                </c:pt>
                <c:pt idx="7">
                  <c:v>5.0410517275676581</c:v>
                </c:pt>
                <c:pt idx="8">
                  <c:v>5.2738483459060008</c:v>
                </c:pt>
                <c:pt idx="9">
                  <c:v>4.734493854381447</c:v>
                </c:pt>
              </c:numCache>
            </c:numRef>
          </c:val>
          <c:smooth val="0"/>
        </c:ser>
        <c:ser>
          <c:idx val="1"/>
          <c:order val="1"/>
          <c:tx>
            <c:strRef>
              <c:f>Data!$A$3</c:f>
              <c:strCache>
                <c:ptCount val="1"/>
                <c:pt idx="0">
                  <c:v>Bosnia and Herzegovina</c:v>
                </c:pt>
              </c:strCache>
            </c:strRef>
          </c:tx>
          <c:marker>
            <c:symbol val="none"/>
          </c:marker>
          <c:dLbls>
            <c:dLbl>
              <c:idx val="9"/>
              <c:layout>
                <c:manualLayout>
                  <c:x val="-8.7626222858506325E-2"/>
                  <c:y val="-7.1150020721094068E-2"/>
                </c:manualLayout>
              </c:layout>
              <c:tx>
                <c:rich>
                  <a:bodyPr/>
                  <a:lstStyle/>
                  <a:p>
                    <a:pPr>
                      <a:defRPr>
                        <a:solidFill>
                          <a:schemeClr val="accent2"/>
                        </a:solidFill>
                      </a:defRPr>
                    </a:pPr>
                    <a:r>
                      <a:rPr lang="en-US" dirty="0"/>
                      <a:t>Bosnia </a:t>
                    </a:r>
                    <a:r>
                      <a:rPr lang="en-US" dirty="0" smtClean="0"/>
                      <a:t> &amp; </a:t>
                    </a:r>
                    <a:r>
                      <a:rPr lang="en-US" dirty="0"/>
                      <a:t>Herzegovina</a:t>
                    </a:r>
                  </a:p>
                </c:rich>
              </c:tx>
              <c:sp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Data!$B$3:$K$3</c:f>
              <c:numCache>
                <c:formatCode>General</c:formatCode>
                <c:ptCount val="10"/>
                <c:pt idx="0">
                  <c:v>3.7730325758924272</c:v>
                </c:pt>
                <c:pt idx="1">
                  <c:v>5.190995510918782</c:v>
                </c:pt>
                <c:pt idx="2">
                  <c:v>6.3201181907725417</c:v>
                </c:pt>
                <c:pt idx="3">
                  <c:v>4.5052361442363464</c:v>
                </c:pt>
                <c:pt idx="4">
                  <c:v>6.2083860420137924</c:v>
                </c:pt>
                <c:pt idx="5">
                  <c:v>5.809766555949766</c:v>
                </c:pt>
                <c:pt idx="6">
                  <c:v>4.6627930930012926</c:v>
                </c:pt>
                <c:pt idx="7">
                  <c:v>5.256920113335525</c:v>
                </c:pt>
                <c:pt idx="8">
                  <c:v>5.8644725154512889</c:v>
                </c:pt>
                <c:pt idx="9">
                  <c:v>5.3248809774769637</c:v>
                </c:pt>
              </c:numCache>
            </c:numRef>
          </c:val>
          <c:smooth val="0"/>
        </c:ser>
        <c:ser>
          <c:idx val="2"/>
          <c:order val="2"/>
          <c:tx>
            <c:strRef>
              <c:f>Data!$A$4</c:f>
              <c:strCache>
                <c:ptCount val="1"/>
                <c:pt idx="0">
                  <c:v>Kosovo</c:v>
                </c:pt>
              </c:strCache>
            </c:strRef>
          </c:tx>
          <c:marker>
            <c:symbol val="none"/>
          </c:marker>
          <c:dPt>
            <c:idx val="9"/>
            <c:bubble3D val="0"/>
            <c:spPr>
              <a:ln>
                <a:solidFill>
                  <a:schemeClr val="bg1"/>
                </a:solidFill>
              </a:ln>
            </c:spPr>
          </c:dPt>
          <c:dLbls>
            <c:dLbl>
              <c:idx val="9"/>
              <c:layout>
                <c:manualLayout>
                  <c:x val="-0.15656561679790026"/>
                  <c:y val="2.8995890316342036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3"/>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Data!$B$4:$K$4</c:f>
              <c:numCache>
                <c:formatCode>General</c:formatCode>
                <c:ptCount val="10"/>
                <c:pt idx="2">
                  <c:v>4.5179389232882388</c:v>
                </c:pt>
                <c:pt idx="3">
                  <c:v>3.3220319235527178</c:v>
                </c:pt>
                <c:pt idx="4">
                  <c:v>3.212839116696641</c:v>
                </c:pt>
                <c:pt idx="5">
                  <c:v>3.0073097741664703</c:v>
                </c:pt>
                <c:pt idx="6">
                  <c:v>2.2144320394599823</c:v>
                </c:pt>
                <c:pt idx="7">
                  <c:v>3.8048474682344073</c:v>
                </c:pt>
                <c:pt idx="8">
                  <c:v>3.680233595224975</c:v>
                </c:pt>
                <c:pt idx="9">
                  <c:v>3.680233595224975</c:v>
                </c:pt>
              </c:numCache>
            </c:numRef>
          </c:val>
          <c:smooth val="0"/>
        </c:ser>
        <c:ser>
          <c:idx val="3"/>
          <c:order val="3"/>
          <c:tx>
            <c:strRef>
              <c:f>Data!$A$5</c:f>
              <c:strCache>
                <c:ptCount val="1"/>
                <c:pt idx="0">
                  <c:v>Macedonia, FYR</c:v>
                </c:pt>
              </c:strCache>
            </c:strRef>
          </c:tx>
          <c:marker>
            <c:symbol val="none"/>
          </c:marker>
          <c:dLbls>
            <c:dLbl>
              <c:idx val="9"/>
              <c:layout>
                <c:manualLayout>
                  <c:x val="-6.6666666666666666E-2"/>
                  <c:y val="1.8518441773725653E-2"/>
                </c:manualLayout>
              </c:layout>
              <c:tx>
                <c:rich>
                  <a:bodyPr/>
                  <a:lstStyle/>
                  <a:p>
                    <a:pPr>
                      <a:defRPr>
                        <a:solidFill>
                          <a:schemeClr val="accent4"/>
                        </a:solidFill>
                      </a:defRPr>
                    </a:pPr>
                    <a:r>
                      <a:rPr lang="en-US" dirty="0" smtClean="0"/>
                      <a:t>Macedonia</a:t>
                    </a:r>
                    <a:endParaRPr lang="en-US" dirty="0"/>
                  </a:p>
                </c:rich>
              </c:tx>
              <c:sp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Data!$B$5:$K$5</c:f>
              <c:numCache>
                <c:formatCode>General</c:formatCode>
                <c:ptCount val="10"/>
                <c:pt idx="0">
                  <c:v>4.741092246260397</c:v>
                </c:pt>
                <c:pt idx="1">
                  <c:v>5.7654104458703239</c:v>
                </c:pt>
                <c:pt idx="2">
                  <c:v>4.6857301967300531</c:v>
                </c:pt>
                <c:pt idx="3">
                  <c:v>3.5138882205887145</c:v>
                </c:pt>
                <c:pt idx="4">
                  <c:v>5.10546148018968</c:v>
                </c:pt>
                <c:pt idx="5">
                  <c:v>4.719604975679994</c:v>
                </c:pt>
                <c:pt idx="6">
                  <c:v>4.3567754753502506</c:v>
                </c:pt>
                <c:pt idx="7">
                  <c:v>5.0159298063949933</c:v>
                </c:pt>
                <c:pt idx="8">
                  <c:v>4.6360991454972407</c:v>
                </c:pt>
                <c:pt idx="9">
                  <c:v>4.535176921614104</c:v>
                </c:pt>
              </c:numCache>
            </c:numRef>
          </c:val>
          <c:smooth val="0"/>
        </c:ser>
        <c:ser>
          <c:idx val="4"/>
          <c:order val="4"/>
          <c:tx>
            <c:strRef>
              <c:f>Data!$A$6</c:f>
              <c:strCache>
                <c:ptCount val="1"/>
                <c:pt idx="0">
                  <c:v>Serbia</c:v>
                </c:pt>
              </c:strCache>
            </c:strRef>
          </c:tx>
          <c:marker>
            <c:symbol val="none"/>
          </c:marker>
          <c:dPt>
            <c:idx val="9"/>
            <c:bubble3D val="0"/>
            <c:spPr>
              <a:ln>
                <a:solidFill>
                  <a:schemeClr val="bg1"/>
                </a:solidFill>
              </a:ln>
            </c:spPr>
          </c:dPt>
          <c:dLbls>
            <c:dLbl>
              <c:idx val="9"/>
              <c:layout>
                <c:manualLayout>
                  <c:x val="-0.14570711047482701"/>
                  <c:y val="-4.0448266335129164E-2"/>
                </c:manualLayout>
              </c:layout>
              <c:spPr/>
              <c:txPr>
                <a:bodyPr/>
                <a:lstStyle/>
                <a:p>
                  <a:pPr>
                    <a:defRPr>
                      <a:solidFill>
                        <a:schemeClr val="accent5">
                          <a:lumMod val="75000"/>
                        </a:schemeClr>
                      </a:solidFill>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Data!$B$6:$K$6</c:f>
              <c:numCache>
                <c:formatCode>General</c:formatCode>
                <c:ptCount val="10"/>
                <c:pt idx="2">
                  <c:v>7.2891485469286268</c:v>
                </c:pt>
                <c:pt idx="3">
                  <c:v>4.6023356326141931</c:v>
                </c:pt>
                <c:pt idx="4">
                  <c:v>8.9804071617465162</c:v>
                </c:pt>
                <c:pt idx="5">
                  <c:v>7.6466883067310043</c:v>
                </c:pt>
                <c:pt idx="6">
                  <c:v>7.5482615110160252</c:v>
                </c:pt>
                <c:pt idx="7">
                  <c:v>7.1699827670766947</c:v>
                </c:pt>
                <c:pt idx="8">
                  <c:v>7.0262708036552679</c:v>
                </c:pt>
                <c:pt idx="9">
                  <c:v>7.0262708036552679</c:v>
                </c:pt>
              </c:numCache>
            </c:numRef>
          </c:val>
          <c:smooth val="0"/>
        </c:ser>
        <c:ser>
          <c:idx val="5"/>
          <c:order val="5"/>
          <c:tx>
            <c:strRef>
              <c:f>Data!$A$7</c:f>
              <c:strCache>
                <c:ptCount val="1"/>
                <c:pt idx="0">
                  <c:v>Greece</c:v>
                </c:pt>
              </c:strCache>
            </c:strRef>
          </c:tx>
          <c:marker>
            <c:symbol val="none"/>
          </c:marker>
          <c:dLbls>
            <c:dLbl>
              <c:idx val="9"/>
              <c:layout>
                <c:manualLayout>
                  <c:x val="-4.5454545454545456E-2"/>
                  <c:y val="-2.1929824561403508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6"/>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Data!$B$1:$K$1</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Data!$B$7:$K$7</c:f>
              <c:numCache>
                <c:formatCode>General</c:formatCode>
                <c:ptCount val="10"/>
                <c:pt idx="0">
                  <c:v>0.35311857005896485</c:v>
                </c:pt>
                <c:pt idx="1">
                  <c:v>0.36211319514122126</c:v>
                </c:pt>
                <c:pt idx="2">
                  <c:v>0.36447472889000598</c:v>
                </c:pt>
                <c:pt idx="3">
                  <c:v>0.29179385786940276</c:v>
                </c:pt>
                <c:pt idx="4">
                  <c:v>0.63865045092121397</c:v>
                </c:pt>
                <c:pt idx="5">
                  <c:v>0.79237749793177226</c:v>
                </c:pt>
                <c:pt idx="6">
                  <c:v>0.79274728172528941</c:v>
                </c:pt>
                <c:pt idx="7">
                  <c:v>1.1347952452561147</c:v>
                </c:pt>
                <c:pt idx="8">
                  <c:v>0.90527257591935772</c:v>
                </c:pt>
                <c:pt idx="9">
                  <c:v>0.94622424692951024</c:v>
                </c:pt>
              </c:numCache>
            </c:numRef>
          </c:val>
          <c:smooth val="0"/>
        </c:ser>
        <c:dLbls>
          <c:showLegendKey val="0"/>
          <c:showVal val="0"/>
          <c:showCatName val="0"/>
          <c:showSerName val="0"/>
          <c:showPercent val="0"/>
          <c:showBubbleSize val="0"/>
        </c:dLbls>
        <c:smooth val="0"/>
        <c:axId val="447824352"/>
        <c:axId val="447824744"/>
      </c:lineChart>
      <c:catAx>
        <c:axId val="447824352"/>
        <c:scaling>
          <c:orientation val="minMax"/>
        </c:scaling>
        <c:delete val="0"/>
        <c:axPos val="b"/>
        <c:numFmt formatCode="General" sourceLinked="1"/>
        <c:majorTickMark val="none"/>
        <c:minorTickMark val="none"/>
        <c:tickLblPos val="nextTo"/>
        <c:spPr>
          <a:ln>
            <a:solidFill>
              <a:schemeClr val="tx1"/>
            </a:solidFill>
          </a:ln>
        </c:spPr>
        <c:txPr>
          <a:bodyPr/>
          <a:lstStyle/>
          <a:p>
            <a:pPr>
              <a:defRPr b="1"/>
            </a:pPr>
            <a:endParaRPr lang="en-US"/>
          </a:p>
        </c:txPr>
        <c:crossAx val="447824744"/>
        <c:crosses val="autoZero"/>
        <c:auto val="1"/>
        <c:lblAlgn val="ctr"/>
        <c:lblOffset val="100"/>
        <c:noMultiLvlLbl val="0"/>
      </c:catAx>
      <c:valAx>
        <c:axId val="447824744"/>
        <c:scaling>
          <c:orientation val="minMax"/>
        </c:scaling>
        <c:delete val="0"/>
        <c:axPos val="l"/>
        <c:majorGridlines>
          <c:spPr>
            <a:ln>
              <a:solidFill>
                <a:schemeClr val="bg1">
                  <a:lumMod val="50000"/>
                  <a:alpha val="35000"/>
                </a:schemeClr>
              </a:solidFill>
            </a:ln>
          </c:spPr>
        </c:majorGridlines>
        <c:title>
          <c:tx>
            <c:rich>
              <a:bodyPr/>
              <a:lstStyle/>
              <a:p>
                <a:pPr>
                  <a:defRPr/>
                </a:pPr>
                <a:r>
                  <a:rPr lang="en-US"/>
                  <a:t>Months</a:t>
                </a:r>
                <a:r>
                  <a:rPr lang="en-US" baseline="0"/>
                  <a:t> of Imports</a:t>
                </a:r>
                <a:endParaRPr lang="en-US"/>
              </a:p>
            </c:rich>
          </c:tx>
          <c:overlay val="0"/>
        </c:title>
        <c:numFmt formatCode="General" sourceLinked="1"/>
        <c:majorTickMark val="none"/>
        <c:minorTickMark val="none"/>
        <c:tickLblPos val="nextTo"/>
        <c:spPr>
          <a:ln>
            <a:solidFill>
              <a:schemeClr val="tx1"/>
            </a:solidFill>
          </a:ln>
        </c:spPr>
        <c:txPr>
          <a:bodyPr/>
          <a:lstStyle/>
          <a:p>
            <a:pPr>
              <a:defRPr b="1"/>
            </a:pPr>
            <a:endParaRPr lang="en-US"/>
          </a:p>
        </c:txPr>
        <c:crossAx val="44782435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ER19982014DR19982014!$A$48</c:f>
              <c:strCache>
                <c:ptCount val="1"/>
                <c:pt idx="0">
                  <c:v>E&amp;E Graduates</c:v>
                </c:pt>
              </c:strCache>
            </c:strRef>
          </c:tx>
          <c:spPr>
            <a:ln w="28575">
              <a:noFill/>
            </a:ln>
          </c:spPr>
          <c:marker>
            <c:spPr>
              <a:solidFill>
                <a:schemeClr val="tx2"/>
              </a:solidFill>
              <a:ln>
                <a:solidFill>
                  <a:schemeClr val="tx2"/>
                </a:solidFill>
              </a:ln>
            </c:spPr>
          </c:marker>
          <c:dLbls>
            <c:dLbl>
              <c:idx val="0"/>
              <c:layout>
                <c:manualLayout>
                  <c:x val="-1.8994045411913539E-2"/>
                  <c:y val="4.9144794400699911E-3"/>
                </c:manualLayout>
              </c:layout>
              <c:tx>
                <c:rich>
                  <a:bodyPr/>
                  <a:lstStyle/>
                  <a:p>
                    <a:r>
                      <a:rPr lang="en-US" sz="800">
                        <a:solidFill>
                          <a:schemeClr val="accent1"/>
                        </a:solidFill>
                      </a:rPr>
                      <a:t>BUL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6.7025514757340143E-2"/>
                  <c:y val="-1.8188217145336114E-2"/>
                </c:manualLayout>
              </c:layout>
              <c:tx>
                <c:rich>
                  <a:bodyPr/>
                  <a:lstStyle/>
                  <a:p>
                    <a:r>
                      <a:rPr lang="en-US" sz="800">
                        <a:solidFill>
                          <a:schemeClr val="accent1"/>
                        </a:solidFill>
                      </a:rPr>
                      <a:t>CRO</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7.3225292821776672E-2"/>
                  <c:y val="-1.189851268591426E-3"/>
                </c:manualLayout>
              </c:layout>
              <c:tx>
                <c:rich>
                  <a:bodyPr/>
                  <a:lstStyle/>
                  <a:p>
                    <a:r>
                      <a:rPr lang="en-US"/>
                      <a:t>CZE</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2.4534211616899688E-2"/>
                  <c:y val="1.2179571303587077E-2"/>
                </c:manualLayout>
              </c:layout>
              <c:tx>
                <c:rich>
                  <a:bodyPr/>
                  <a:lstStyle/>
                  <a:p>
                    <a:r>
                      <a:rPr lang="en-US" sz="800">
                        <a:solidFill>
                          <a:schemeClr val="accent1"/>
                        </a:solidFill>
                      </a:rPr>
                      <a:t>EST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2.1764128514406612E-2"/>
                  <c:y val="-1.3888888888888888E-2"/>
                </c:manualLayout>
              </c:layout>
              <c:tx>
                <c:rich>
                  <a:bodyPr/>
                  <a:lstStyle/>
                  <a:p>
                    <a:r>
                      <a:rPr lang="en-US" sz="800">
                        <a:solidFill>
                          <a:schemeClr val="accent1"/>
                        </a:solidFill>
                      </a:rPr>
                      <a:t>HUN</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2.0541147730494907E-2"/>
                  <c:y val="8.6058617672790903E-3"/>
                </c:manualLayout>
              </c:layout>
              <c:tx>
                <c:rich>
                  <a:bodyPr/>
                  <a:lstStyle/>
                  <a:p>
                    <a:r>
                      <a:rPr lang="en-US" sz="800">
                        <a:solidFill>
                          <a:schemeClr val="accent1"/>
                        </a:solidFill>
                      </a:rPr>
                      <a:t>LAT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2.1942766157000457E-2"/>
                  <c:y val="1.1169947506561679E-2"/>
                </c:manualLayout>
              </c:layout>
              <c:tx>
                <c:rich>
                  <a:bodyPr/>
                  <a:lstStyle/>
                  <a:p>
                    <a:r>
                      <a:rPr lang="en-US" sz="800">
                        <a:solidFill>
                          <a:schemeClr val="accent1"/>
                        </a:solidFill>
                      </a:rPr>
                      <a:t>LIT</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7"/>
              <c:layout>
                <c:manualLayout>
                  <c:x val="-3.7668331624751895E-2"/>
                  <c:y val="-2.5641076115485564E-2"/>
                </c:manualLayout>
              </c:layout>
              <c:tx>
                <c:rich>
                  <a:bodyPr/>
                  <a:lstStyle/>
                  <a:p>
                    <a:r>
                      <a:rPr lang="en-US" sz="800">
                        <a:solidFill>
                          <a:schemeClr val="accent1"/>
                        </a:solidFill>
                      </a:rPr>
                      <a:t>POL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8"/>
              <c:layout>
                <c:manualLayout>
                  <c:x val="-7.8765096017412189E-2"/>
                  <c:y val="1.1291530820320726E-2"/>
                </c:manualLayout>
              </c:layout>
              <c:tx>
                <c:rich>
                  <a:bodyPr/>
                  <a:lstStyle/>
                  <a:p>
                    <a:r>
                      <a:rPr lang="en-US" sz="800">
                        <a:solidFill>
                          <a:schemeClr val="accent1"/>
                        </a:solidFill>
                      </a:rPr>
                      <a:t>ROM</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9"/>
              <c:layout>
                <c:manualLayout>
                  <c:x val="-6.5381159072567446E-2"/>
                  <c:y val="-1.379308836395448E-2"/>
                </c:manualLayout>
              </c:layout>
              <c:tx>
                <c:rich>
                  <a:bodyPr/>
                  <a:lstStyle/>
                  <a:p>
                    <a:r>
                      <a:rPr lang="en-US" sz="800">
                        <a:solidFill>
                          <a:schemeClr val="accent1"/>
                        </a:solidFill>
                      </a:rPr>
                      <a:t>SLK</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0"/>
              <c:layout>
                <c:manualLayout>
                  <c:x val="-5.9009749820053553E-2"/>
                  <c:y val="-1.8136701662292212E-2"/>
                </c:manualLayout>
              </c:layout>
              <c:tx>
                <c:rich>
                  <a:bodyPr/>
                  <a:lstStyle/>
                  <a:p>
                    <a:r>
                      <a:rPr lang="en-US" sz="800">
                        <a:solidFill>
                          <a:schemeClr val="accent1"/>
                        </a:solidFill>
                      </a:rPr>
                      <a:t>SLV</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chemeClr val="accent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ER19982014DR19982014!$D$56:$D$66</c:f>
              <c:numCache>
                <c:formatCode>0.00</c:formatCode>
                <c:ptCount val="11"/>
                <c:pt idx="0">
                  <c:v>3.4733333333333336</c:v>
                </c:pt>
                <c:pt idx="1">
                  <c:v>3.2133333333333329</c:v>
                </c:pt>
                <c:pt idx="2">
                  <c:v>4.1933333333333334</c:v>
                </c:pt>
                <c:pt idx="3">
                  <c:v>4.3600000000000003</c:v>
                </c:pt>
                <c:pt idx="4">
                  <c:v>3.5466666666666669</c:v>
                </c:pt>
                <c:pt idx="5">
                  <c:v>4.2866666666666671</c:v>
                </c:pt>
                <c:pt idx="6">
                  <c:v>4.0933333333333337</c:v>
                </c:pt>
                <c:pt idx="7">
                  <c:v>4.1933333333333334</c:v>
                </c:pt>
                <c:pt idx="8">
                  <c:v>3.3600000000000003</c:v>
                </c:pt>
                <c:pt idx="9">
                  <c:v>3.9066666666666663</c:v>
                </c:pt>
                <c:pt idx="10">
                  <c:v>4.38</c:v>
                </c:pt>
              </c:numCache>
            </c:numRef>
          </c:xVal>
          <c:yVal>
            <c:numRef>
              <c:f>ER19982014DR19982014!$E$56:$E$66</c:f>
              <c:numCache>
                <c:formatCode>0.00</c:formatCode>
                <c:ptCount val="11"/>
                <c:pt idx="0">
                  <c:v>3.63</c:v>
                </c:pt>
                <c:pt idx="1">
                  <c:v>3.74</c:v>
                </c:pt>
                <c:pt idx="2">
                  <c:v>4.03</c:v>
                </c:pt>
                <c:pt idx="3">
                  <c:v>4.12</c:v>
                </c:pt>
                <c:pt idx="4">
                  <c:v>3.71</c:v>
                </c:pt>
                <c:pt idx="5">
                  <c:v>3.93</c:v>
                </c:pt>
                <c:pt idx="6">
                  <c:v>3.91</c:v>
                </c:pt>
                <c:pt idx="7">
                  <c:v>4.08</c:v>
                </c:pt>
                <c:pt idx="8">
                  <c:v>3.63</c:v>
                </c:pt>
                <c:pt idx="9">
                  <c:v>3.91</c:v>
                </c:pt>
                <c:pt idx="10">
                  <c:v>3.54</c:v>
                </c:pt>
              </c:numCache>
            </c:numRef>
          </c:yVal>
          <c:smooth val="0"/>
        </c:ser>
        <c:ser>
          <c:idx val="1"/>
          <c:order val="1"/>
          <c:tx>
            <c:strRef>
              <c:f>ER19982014DR19982014!$A$49</c:f>
              <c:strCache>
                <c:ptCount val="1"/>
                <c:pt idx="0">
                  <c:v>The Balkans</c:v>
                </c:pt>
              </c:strCache>
            </c:strRef>
          </c:tx>
          <c:spPr>
            <a:ln w="28575">
              <a:noFill/>
            </a:ln>
          </c:spPr>
          <c:marker>
            <c:symbol val="square"/>
            <c:size val="7"/>
            <c:spPr>
              <a:solidFill>
                <a:srgbClr val="00B050"/>
              </a:solidFill>
              <a:ln>
                <a:solidFill>
                  <a:schemeClr val="accent3"/>
                </a:solidFill>
              </a:ln>
            </c:spPr>
          </c:marker>
          <c:dLbls>
            <c:dLbl>
              <c:idx val="0"/>
              <c:layout>
                <c:manualLayout>
                  <c:x val="-6.9019963102696855E-2"/>
                  <c:y val="1.3093162537554603E-2"/>
                </c:manualLayout>
              </c:layout>
              <c:tx>
                <c:rich>
                  <a:bodyPr/>
                  <a:lstStyle/>
                  <a:p>
                    <a:r>
                      <a:rPr lang="en-US" sz="800">
                        <a:solidFill>
                          <a:srgbClr val="00B050"/>
                        </a:solidFill>
                      </a:rPr>
                      <a:t>ALB</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5401662049861496E-3"/>
                  <c:y val="0"/>
                </c:manualLayout>
              </c:layout>
              <c:tx>
                <c:rich>
                  <a:bodyPr/>
                  <a:lstStyle/>
                  <a:p>
                    <a:r>
                      <a:rPr lang="en-US" sz="800">
                        <a:solidFill>
                          <a:srgbClr val="00B050"/>
                        </a:solidFill>
                      </a:rPr>
                      <a:t>B-H</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7.532597552729732E-2"/>
                  <c:y val="-2.3419510061242346E-2"/>
                </c:manualLayout>
              </c:layout>
              <c:tx>
                <c:rich>
                  <a:bodyPr/>
                  <a:lstStyle/>
                  <a:p>
                    <a:r>
                      <a:rPr lang="en-US" sz="800">
                        <a:solidFill>
                          <a:srgbClr val="00B050"/>
                        </a:solidFill>
                      </a:rPr>
                      <a:t>MAC</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1.6298994481645474E-2"/>
                  <c:y val="-3.9558180227471564E-3"/>
                </c:manualLayout>
              </c:layout>
              <c:tx>
                <c:rich>
                  <a:bodyPr/>
                  <a:lstStyle/>
                  <a:p>
                    <a:r>
                      <a:rPr lang="en-US" sz="800">
                        <a:solidFill>
                          <a:srgbClr val="00B050"/>
                        </a:solidFill>
                      </a:rPr>
                      <a:t>KOS</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1.6999367461338802E-2"/>
                  <c:y val="-4.2736220472440944E-3"/>
                </c:manualLayout>
              </c:layout>
              <c:tx>
                <c:rich>
                  <a:bodyPr/>
                  <a:lstStyle/>
                  <a:p>
                    <a:r>
                      <a:rPr lang="en-US" sz="800">
                        <a:solidFill>
                          <a:srgbClr val="00B050"/>
                        </a:solidFill>
                      </a:rPr>
                      <a:t>SER</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1.9430269967513562E-2"/>
                  <c:y val="-1.7426229620650043E-2"/>
                </c:manualLayout>
              </c:layout>
              <c:tx>
                <c:rich>
                  <a:bodyPr/>
                  <a:lstStyle/>
                  <a:p>
                    <a:r>
                      <a:rPr lang="en-US" sz="800">
                        <a:solidFill>
                          <a:srgbClr val="00B050"/>
                        </a:solidFill>
                      </a:rPr>
                      <a:t>MNT</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00B05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ER19982014DR19982014!$D$67:$D$72</c:f>
              <c:numCache>
                <c:formatCode>0.00</c:formatCode>
                <c:ptCount val="6"/>
                <c:pt idx="0">
                  <c:v>2.9066666666666667</c:v>
                </c:pt>
                <c:pt idx="1">
                  <c:v>2.6933333333333334</c:v>
                </c:pt>
                <c:pt idx="2">
                  <c:v>2.9533333333333331</c:v>
                </c:pt>
                <c:pt idx="3">
                  <c:v>2.2400000000000002</c:v>
                </c:pt>
                <c:pt idx="4">
                  <c:v>3.2133333333333329</c:v>
                </c:pt>
                <c:pt idx="5">
                  <c:v>3.0733333333333333</c:v>
                </c:pt>
              </c:numCache>
            </c:numRef>
          </c:xVal>
          <c:yVal>
            <c:numRef>
              <c:f>ER19982014DR19982014!$E$67:$E$72</c:f>
              <c:numCache>
                <c:formatCode>0.00</c:formatCode>
                <c:ptCount val="6"/>
                <c:pt idx="0">
                  <c:v>3.25</c:v>
                </c:pt>
                <c:pt idx="1">
                  <c:v>2.85</c:v>
                </c:pt>
                <c:pt idx="2">
                  <c:v>3.35</c:v>
                </c:pt>
                <c:pt idx="3">
                  <c:v>2.63</c:v>
                </c:pt>
                <c:pt idx="4">
                  <c:v>2.98</c:v>
                </c:pt>
                <c:pt idx="5">
                  <c:v>3.08</c:v>
                </c:pt>
              </c:numCache>
            </c:numRef>
          </c:yVal>
          <c:smooth val="0"/>
        </c:ser>
        <c:ser>
          <c:idx val="2"/>
          <c:order val="2"/>
          <c:tx>
            <c:strRef>
              <c:f>ER19982014DR19982014!$A$50</c:f>
              <c:strCache>
                <c:ptCount val="1"/>
                <c:pt idx="0">
                  <c:v>E&amp;E Eurasia</c:v>
                </c:pt>
              </c:strCache>
            </c:strRef>
          </c:tx>
          <c:spPr>
            <a:ln w="28575">
              <a:noFill/>
            </a:ln>
          </c:spPr>
          <c:marker>
            <c:spPr>
              <a:solidFill>
                <a:srgbClr val="FF0000"/>
              </a:solidFill>
              <a:ln>
                <a:solidFill>
                  <a:schemeClr val="accent2"/>
                </a:solidFill>
              </a:ln>
            </c:spPr>
          </c:marker>
          <c:dLbls>
            <c:dLbl>
              <c:idx val="0"/>
              <c:layout>
                <c:manualLayout>
                  <c:x val="-3.6325122821185815E-2"/>
                  <c:y val="-1.7094017094017096E-2"/>
                </c:manualLayout>
              </c:layout>
              <c:tx>
                <c:rich>
                  <a:bodyPr/>
                  <a:lstStyle/>
                  <a:p>
                    <a:r>
                      <a:rPr lang="en-US" sz="800">
                        <a:solidFill>
                          <a:srgbClr val="FF0000"/>
                        </a:solidFill>
                      </a:rPr>
                      <a:t>ARM</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2.0497524374550134E-2"/>
                  <c:y val="-1.0897419072615922E-2"/>
                </c:manualLayout>
              </c:layout>
              <c:tx>
                <c:rich>
                  <a:bodyPr/>
                  <a:lstStyle/>
                  <a:p>
                    <a:r>
                      <a:rPr lang="en-US" sz="800">
                        <a:solidFill>
                          <a:srgbClr val="FF0000"/>
                        </a:solidFill>
                      </a:rPr>
                      <a:t>AZE</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1.9627238423451918E-2"/>
                  <c:y val="-1.004265091863517E-2"/>
                </c:manualLayout>
              </c:layout>
              <c:tx>
                <c:rich>
                  <a:bodyPr/>
                  <a:lstStyle/>
                  <a:p>
                    <a:r>
                      <a:rPr lang="en-US" sz="800">
                        <a:solidFill>
                          <a:srgbClr val="FF0000"/>
                        </a:solidFill>
                      </a:rPr>
                      <a:t>BEL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7.3002595589678712E-2"/>
                  <c:y val="-7.0807086614172723E-3"/>
                </c:manualLayout>
              </c:layout>
              <c:tx>
                <c:rich>
                  <a:bodyPr/>
                  <a:lstStyle/>
                  <a:p>
                    <a:r>
                      <a:rPr lang="en-US" sz="800">
                        <a:solidFill>
                          <a:srgbClr val="FF0000"/>
                        </a:solidFill>
                      </a:rPr>
                      <a:t>GEO</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7.838637206360291E-2"/>
                  <c:y val="5.0925337632079971E-17"/>
                </c:manualLayout>
              </c:layout>
              <c:tx>
                <c:rich>
                  <a:bodyPr/>
                  <a:lstStyle/>
                  <a:p>
                    <a:r>
                      <a:rPr lang="en-US" sz="800">
                        <a:solidFill>
                          <a:srgbClr val="FF0000"/>
                        </a:solidFill>
                      </a:rPr>
                      <a:t>MOL</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3.0798925221344052E-2"/>
                  <c:y val="-2.1367763449879146E-2"/>
                </c:manualLayout>
              </c:layout>
              <c:tx>
                <c:rich>
                  <a:bodyPr/>
                  <a:lstStyle/>
                  <a:p>
                    <a:r>
                      <a:rPr lang="en-US" sz="800">
                        <a:solidFill>
                          <a:srgbClr val="FF0000"/>
                        </a:solidFill>
                      </a:rPr>
                      <a:t>RUS</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3.1808188103910832E-2"/>
                  <c:y val="-2.2778871391076115E-2"/>
                </c:manualLayout>
              </c:layout>
              <c:tx>
                <c:rich>
                  <a:bodyPr/>
                  <a:lstStyle/>
                  <a:p>
                    <a:r>
                      <a:rPr lang="en-US" sz="800">
                        <a:solidFill>
                          <a:srgbClr val="FF0000"/>
                        </a:solidFill>
                      </a:rPr>
                      <a:t>UKR</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ER19982014DR19982014!$D$73:$D$79</c:f>
              <c:numCache>
                <c:formatCode>0.00</c:formatCode>
                <c:ptCount val="7"/>
                <c:pt idx="0">
                  <c:v>2.0933333333333333</c:v>
                </c:pt>
                <c:pt idx="1">
                  <c:v>1.1666666666666665</c:v>
                </c:pt>
                <c:pt idx="2">
                  <c:v>1.1933333333333334</c:v>
                </c:pt>
                <c:pt idx="3">
                  <c:v>2.5733333333333337</c:v>
                </c:pt>
                <c:pt idx="4">
                  <c:v>2.4266666666666663</c:v>
                </c:pt>
                <c:pt idx="5">
                  <c:v>1.3599999999999999</c:v>
                </c:pt>
                <c:pt idx="6">
                  <c:v>2.5</c:v>
                </c:pt>
              </c:numCache>
            </c:numRef>
          </c:xVal>
          <c:yVal>
            <c:numRef>
              <c:f>ER19982014DR19982014!$E$73:$E$79</c:f>
              <c:numCache>
                <c:formatCode>0.00</c:formatCode>
                <c:ptCount val="7"/>
                <c:pt idx="0">
                  <c:v>3.12</c:v>
                </c:pt>
                <c:pt idx="1">
                  <c:v>2.58</c:v>
                </c:pt>
                <c:pt idx="2">
                  <c:v>2.02</c:v>
                </c:pt>
                <c:pt idx="3">
                  <c:v>3.27</c:v>
                </c:pt>
                <c:pt idx="4">
                  <c:v>3.02</c:v>
                </c:pt>
                <c:pt idx="5">
                  <c:v>3.14</c:v>
                </c:pt>
                <c:pt idx="6">
                  <c:v>3.01</c:v>
                </c:pt>
              </c:numCache>
            </c:numRef>
          </c:yVal>
          <c:smooth val="0"/>
        </c:ser>
        <c:ser>
          <c:idx val="3"/>
          <c:order val="3"/>
          <c:tx>
            <c:strRef>
              <c:f>ER19982014DR19982014!$A$51</c:f>
              <c:strCache>
                <c:ptCount val="1"/>
                <c:pt idx="0">
                  <c:v>CARs</c:v>
                </c:pt>
              </c:strCache>
            </c:strRef>
          </c:tx>
          <c:spPr>
            <a:ln w="28575">
              <a:noFill/>
            </a:ln>
          </c:spPr>
          <c:marker>
            <c:symbol val="circle"/>
            <c:size val="7"/>
            <c:spPr>
              <a:solidFill>
                <a:srgbClr val="7030A0"/>
              </a:solidFill>
              <a:ln>
                <a:solidFill>
                  <a:schemeClr val="accent4"/>
                </a:solidFill>
              </a:ln>
            </c:spPr>
          </c:marker>
          <c:dLbls>
            <c:dLbl>
              <c:idx val="0"/>
              <c:layout>
                <c:manualLayout>
                  <c:x val="-5.8281862949670311E-2"/>
                  <c:y val="-1.9838604465106154E-2"/>
                </c:manualLayout>
              </c:layout>
              <c:tx>
                <c:rich>
                  <a:bodyPr/>
                  <a:lstStyle/>
                  <a:p>
                    <a:r>
                      <a:rPr lang="en-US" sz="800">
                        <a:solidFill>
                          <a:srgbClr val="7030A0"/>
                        </a:solidFill>
                      </a:rPr>
                      <a:t>KAZ</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4106822982542872E-2"/>
                  <c:y val="2.1853628844854232E-2"/>
                </c:manualLayout>
              </c:layout>
              <c:tx>
                <c:rich>
                  <a:bodyPr/>
                  <a:lstStyle/>
                  <a:p>
                    <a:r>
                      <a:rPr lang="en-US" sz="800">
                        <a:solidFill>
                          <a:srgbClr val="7030A0"/>
                        </a:solidFill>
                      </a:rPr>
                      <a:t>KYR</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1.8124195694374769E-2"/>
                  <c:y val="1.0470034995625547E-2"/>
                </c:manualLayout>
              </c:layout>
              <c:tx>
                <c:rich>
                  <a:bodyPr/>
                  <a:lstStyle/>
                  <a:p>
                    <a:r>
                      <a:rPr lang="en-US" sz="800">
                        <a:solidFill>
                          <a:srgbClr val="7030A0"/>
                        </a:solidFill>
                      </a:rPr>
                      <a:t>TAJ</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1.5987087486640347E-2"/>
                  <c:y val="-1.9230096237970254E-3"/>
                </c:manualLayout>
              </c:layout>
              <c:tx>
                <c:rich>
                  <a:bodyPr/>
                  <a:lstStyle/>
                  <a:p>
                    <a:r>
                      <a:rPr lang="en-US" sz="800">
                        <a:solidFill>
                          <a:srgbClr val="7030A0"/>
                        </a:solidFill>
                      </a:rPr>
                      <a:t>TRK</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3.049338015573538E-2"/>
                  <c:y val="2.3750874890638669E-2"/>
                </c:manualLayout>
              </c:layout>
              <c:tx>
                <c:rich>
                  <a:bodyPr/>
                  <a:lstStyle/>
                  <a:p>
                    <a:r>
                      <a:rPr lang="en-US" sz="800">
                        <a:solidFill>
                          <a:srgbClr val="7030A0"/>
                        </a:solidFill>
                      </a:rPr>
                      <a:t>UZB</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solidFill>
                      <a:srgbClr val="7030A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ER19982014DR19982014!$D$80:$D$84</c:f>
              <c:numCache>
                <c:formatCode>0.00</c:formatCode>
                <c:ptCount val="5"/>
                <c:pt idx="0">
                  <c:v>1.2599999999999998</c:v>
                </c:pt>
                <c:pt idx="1">
                  <c:v>1.7133333333333334</c:v>
                </c:pt>
                <c:pt idx="2">
                  <c:v>1.4066666666666667</c:v>
                </c:pt>
                <c:pt idx="3">
                  <c:v>1.0466666666666669</c:v>
                </c:pt>
                <c:pt idx="4">
                  <c:v>1.0466666666666669</c:v>
                </c:pt>
              </c:numCache>
            </c:numRef>
          </c:xVal>
          <c:yVal>
            <c:numRef>
              <c:f>ER19982014DR19982014!$E$80:$E$84</c:f>
              <c:numCache>
                <c:formatCode>0.00</c:formatCode>
                <c:ptCount val="5"/>
                <c:pt idx="0">
                  <c:v>2.82</c:v>
                </c:pt>
                <c:pt idx="1">
                  <c:v>3</c:v>
                </c:pt>
                <c:pt idx="2">
                  <c:v>2.5299999999999998</c:v>
                </c:pt>
                <c:pt idx="3">
                  <c:v>1.53</c:v>
                </c:pt>
                <c:pt idx="4">
                  <c:v>2</c:v>
                </c:pt>
              </c:numCache>
            </c:numRef>
          </c:yVal>
          <c:smooth val="0"/>
        </c:ser>
        <c:dLbls>
          <c:showLegendKey val="0"/>
          <c:showVal val="0"/>
          <c:showCatName val="0"/>
          <c:showSerName val="0"/>
          <c:showPercent val="0"/>
          <c:showBubbleSize val="0"/>
        </c:dLbls>
        <c:axId val="444396672"/>
        <c:axId val="444397064"/>
      </c:scatterChart>
      <c:valAx>
        <c:axId val="444396672"/>
        <c:scaling>
          <c:orientation val="minMax"/>
          <c:max val="5"/>
          <c:min val="1"/>
        </c:scaling>
        <c:delete val="0"/>
        <c:axPos val="b"/>
        <c:title>
          <c:tx>
            <c:rich>
              <a:bodyPr/>
              <a:lstStyle/>
              <a:p>
                <a:pPr>
                  <a:defRPr/>
                </a:pPr>
                <a:r>
                  <a:rPr lang="en-US"/>
                  <a:t>Democratic</a:t>
                </a:r>
                <a:r>
                  <a:rPr lang="en-US" baseline="0"/>
                  <a:t> Reforms</a:t>
                </a:r>
                <a:endParaRPr lang="en-US"/>
              </a:p>
            </c:rich>
          </c:tx>
          <c:overlay val="0"/>
        </c:title>
        <c:numFmt formatCode="General" sourceLinked="0"/>
        <c:majorTickMark val="out"/>
        <c:minorTickMark val="out"/>
        <c:tickLblPos val="nextTo"/>
        <c:spPr>
          <a:ln>
            <a:solidFill>
              <a:schemeClr val="tx1"/>
            </a:solidFill>
          </a:ln>
        </c:spPr>
        <c:txPr>
          <a:bodyPr/>
          <a:lstStyle/>
          <a:p>
            <a:pPr>
              <a:defRPr b="1"/>
            </a:pPr>
            <a:endParaRPr lang="en-US"/>
          </a:p>
        </c:txPr>
        <c:crossAx val="444397064"/>
        <c:crosses val="autoZero"/>
        <c:crossBetween val="midCat"/>
        <c:majorUnit val="1"/>
        <c:minorUnit val="0.5"/>
      </c:valAx>
      <c:valAx>
        <c:axId val="444397064"/>
        <c:scaling>
          <c:orientation val="minMax"/>
          <c:max val="5"/>
          <c:min val="1"/>
        </c:scaling>
        <c:delete val="0"/>
        <c:axPos val="l"/>
        <c:title>
          <c:tx>
            <c:rich>
              <a:bodyPr rot="-5400000" vert="horz"/>
              <a:lstStyle/>
              <a:p>
                <a:pPr>
                  <a:defRPr/>
                </a:pPr>
                <a:r>
                  <a:rPr lang="en-US"/>
                  <a:t>Economic Reforms</a:t>
                </a:r>
              </a:p>
            </c:rich>
          </c:tx>
          <c:overlay val="0"/>
        </c:title>
        <c:numFmt formatCode="0" sourceLinked="0"/>
        <c:majorTickMark val="out"/>
        <c:minorTickMark val="out"/>
        <c:tickLblPos val="nextTo"/>
        <c:spPr>
          <a:ln>
            <a:solidFill>
              <a:schemeClr val="tx1"/>
            </a:solidFill>
          </a:ln>
        </c:spPr>
        <c:txPr>
          <a:bodyPr/>
          <a:lstStyle/>
          <a:p>
            <a:pPr>
              <a:defRPr b="1"/>
            </a:pPr>
            <a:endParaRPr lang="en-US"/>
          </a:p>
        </c:txPr>
        <c:crossAx val="444396672"/>
        <c:crosses val="autoZero"/>
        <c:crossBetween val="midCat"/>
        <c:majorUnit val="1"/>
        <c:minorUnit val="0.5"/>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External Debt in the Balkans</a:t>
            </a:r>
          </a:p>
          <a:p>
            <a:pPr>
              <a:defRPr/>
            </a:pPr>
            <a:r>
              <a:rPr lang="en-US" sz="1600"/>
              <a:t>(% of</a:t>
            </a:r>
            <a:r>
              <a:rPr lang="en-US" sz="1600" baseline="0"/>
              <a:t> GDP)</a:t>
            </a:r>
            <a:endParaRPr lang="en-US" sz="1600"/>
          </a:p>
        </c:rich>
      </c:tx>
      <c:overlay val="0"/>
    </c:title>
    <c:autoTitleDeleted val="0"/>
    <c:plotArea>
      <c:layout>
        <c:manualLayout>
          <c:layoutTarget val="inner"/>
          <c:xMode val="edge"/>
          <c:yMode val="edge"/>
          <c:x val="6.8865022499421627E-2"/>
          <c:y val="0.12259842519685039"/>
          <c:w val="0.91246374327865998"/>
          <c:h val="0.80537401574803147"/>
        </c:manualLayout>
      </c:layout>
      <c:lineChart>
        <c:grouping val="standard"/>
        <c:varyColors val="0"/>
        <c:ser>
          <c:idx val="1"/>
          <c:order val="0"/>
          <c:tx>
            <c:strRef>
              <c:f>Data!$A$3</c:f>
              <c:strCache>
                <c:ptCount val="1"/>
                <c:pt idx="0">
                  <c:v>Albania</c:v>
                </c:pt>
              </c:strCache>
            </c:strRef>
          </c:tx>
          <c:marker>
            <c:symbol val="none"/>
          </c:marker>
          <c:dPt>
            <c:idx val="14"/>
            <c:bubble3D val="0"/>
            <c:spPr>
              <a:ln>
                <a:solidFill>
                  <a:schemeClr val="bg1"/>
                </a:solidFill>
              </a:ln>
            </c:spPr>
          </c:dPt>
          <c:dLbls>
            <c:dLbl>
              <c:idx val="12"/>
              <c:layout>
                <c:manualLayout>
                  <c:x val="-1.127715563495936E-2"/>
                  <c:y val="-2.1367521367521368E-2"/>
                </c:manualLayout>
              </c:layout>
              <c:spPr/>
              <c:txPr>
                <a:bodyPr/>
                <a:lstStyle/>
                <a:p>
                  <a:pPr>
                    <a:defRPr>
                      <a:solidFill>
                        <a:schemeClr val="accent2">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dLbl>
              <c:idx val="14"/>
              <c:layout>
                <c:manualLayout>
                  <c:x val="-4.848484407768628E-2"/>
                  <c:y val="4.1666666666666664E-2"/>
                </c:manualLayout>
              </c:layout>
              <c:spPr/>
              <c:txPr>
                <a:bodyPr/>
                <a:lstStyle/>
                <a:p>
                  <a:pPr>
                    <a:defRPr>
                      <a:solidFill>
                        <a:schemeClr val="accent2"/>
                      </a:solidFill>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Data!$L$1:$X$1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Data!$L$3:$X$3</c:f>
              <c:numCache>
                <c:formatCode>General</c:formatCode>
                <c:ptCount val="13"/>
                <c:pt idx="0">
                  <c:v>25.814595993695715</c:v>
                </c:pt>
                <c:pt idx="1">
                  <c:v>26.670370683063048</c:v>
                </c:pt>
                <c:pt idx="2">
                  <c:v>21.005272328044502</c:v>
                </c:pt>
                <c:pt idx="3">
                  <c:v>24.601335202569782</c:v>
                </c:pt>
                <c:pt idx="4">
                  <c:v>26.37716113947365</c:v>
                </c:pt>
                <c:pt idx="5">
                  <c:v>26.347843419742308</c:v>
                </c:pt>
                <c:pt idx="6">
                  <c:v>32.735768193496895</c:v>
                </c:pt>
                <c:pt idx="7">
                  <c:v>36.363458752969677</c:v>
                </c:pt>
                <c:pt idx="8">
                  <c:v>44.044124062234083</c:v>
                </c:pt>
                <c:pt idx="9">
                  <c:v>48.445010374929709</c:v>
                </c:pt>
                <c:pt idx="10">
                  <c:v>56.524043984233153</c:v>
                </c:pt>
                <c:pt idx="11">
                  <c:v>60.095386143033124</c:v>
                </c:pt>
                <c:pt idx="12">
                  <c:v>63.666728301833103</c:v>
                </c:pt>
              </c:numCache>
            </c:numRef>
          </c:val>
          <c:smooth val="0"/>
        </c:ser>
        <c:ser>
          <c:idx val="0"/>
          <c:order val="1"/>
          <c:tx>
            <c:strRef>
              <c:f>Data!$A$8</c:f>
              <c:strCache>
                <c:ptCount val="1"/>
                <c:pt idx="0">
                  <c:v>Bosnia and Herzegovina</c:v>
                </c:pt>
              </c:strCache>
            </c:strRef>
          </c:tx>
          <c:marker>
            <c:symbol val="none"/>
          </c:marker>
          <c:dPt>
            <c:idx val="14"/>
            <c:bubble3D val="0"/>
            <c:spPr>
              <a:ln>
                <a:solidFill>
                  <a:schemeClr val="bg1"/>
                </a:solidFill>
              </a:ln>
            </c:spPr>
          </c:dPt>
          <c:dLbls>
            <c:dLbl>
              <c:idx val="12"/>
              <c:layout>
                <c:manualLayout>
                  <c:x val="-1.550608899806912E-2"/>
                  <c:y val="2.7777777777777776E-2"/>
                </c:manualLayout>
              </c:layout>
              <c:tx>
                <c:rich>
                  <a:bodyPr/>
                  <a:lstStyle/>
                  <a:p>
                    <a:r>
                      <a:rPr lang="en-US" dirty="0"/>
                      <a:t>Bosnia </a:t>
                    </a:r>
                    <a:r>
                      <a:rPr lang="en-US" dirty="0" smtClean="0"/>
                      <a:t>&amp; </a:t>
                    </a:r>
                    <a:endParaRPr lang="en-US" dirty="0"/>
                  </a:p>
                  <a:p>
                    <a:r>
                      <a:rPr lang="en-US" dirty="0"/>
                      <a:t>Herzegovina</a:t>
                    </a:r>
                  </a:p>
                </c:rich>
              </c:tx>
              <c:showLegendKey val="0"/>
              <c:showVal val="0"/>
              <c:showCatName val="0"/>
              <c:showSerName val="1"/>
              <c:showPercent val="0"/>
              <c:showBubbleSize val="0"/>
              <c:extLst>
                <c:ext xmlns:c15="http://schemas.microsoft.com/office/drawing/2012/chart" uri="{CE6537A1-D6FC-4f65-9D91-7224C49458BB}"/>
              </c:extLst>
            </c:dLbl>
            <c:dLbl>
              <c:idx val="14"/>
              <c:layout>
                <c:manualLayout>
                  <c:x val="-1.3960980880937076E-2"/>
                  <c:y val="-4.5138888888888888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Data!$L$1:$X$1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Data!$L$8:$X$8</c:f>
              <c:numCache>
                <c:formatCode>General</c:formatCode>
                <c:ptCount val="13"/>
                <c:pt idx="0">
                  <c:v>44.206196603537514</c:v>
                </c:pt>
                <c:pt idx="1">
                  <c:v>50.353936107749078</c:v>
                </c:pt>
                <c:pt idx="2">
                  <c:v>52.935404540502141</c:v>
                </c:pt>
                <c:pt idx="3">
                  <c:v>55.864810999777212</c:v>
                </c:pt>
                <c:pt idx="4">
                  <c:v>55.74280467659446</c:v>
                </c:pt>
                <c:pt idx="5">
                  <c:v>58.591419779245534</c:v>
                </c:pt>
                <c:pt idx="6">
                  <c:v>50.988005845459497</c:v>
                </c:pt>
                <c:pt idx="7">
                  <c:v>63.77743084059825</c:v>
                </c:pt>
                <c:pt idx="8">
                  <c:v>58.250403286746597</c:v>
                </c:pt>
                <c:pt idx="9">
                  <c:v>55.226173882216642</c:v>
                </c:pt>
                <c:pt idx="10">
                  <c:v>62.198893754152827</c:v>
                </c:pt>
                <c:pt idx="11">
                  <c:v>60.945934971428571</c:v>
                </c:pt>
                <c:pt idx="12">
                  <c:v>59.6929761887043</c:v>
                </c:pt>
              </c:numCache>
            </c:numRef>
          </c:val>
          <c:smooth val="0"/>
        </c:ser>
        <c:ser>
          <c:idx val="5"/>
          <c:order val="2"/>
          <c:tx>
            <c:strRef>
              <c:f>Data!$A$14</c:f>
              <c:strCache>
                <c:ptCount val="1"/>
                <c:pt idx="0">
                  <c:v>Macedonia, FYR</c:v>
                </c:pt>
              </c:strCache>
            </c:strRef>
          </c:tx>
          <c:marker>
            <c:symbol val="none"/>
          </c:marker>
          <c:dLbls>
            <c:dLbl>
              <c:idx val="12"/>
              <c:layout>
                <c:manualLayout>
                  <c:x val="-1.691573345243904E-2"/>
                  <c:y val="-2.3504273504273466E-2"/>
                </c:manualLayout>
              </c:layout>
              <c:tx>
                <c:rich>
                  <a:bodyPr/>
                  <a:lstStyle/>
                  <a:p>
                    <a:pPr>
                      <a:defRPr>
                        <a:solidFill>
                          <a:schemeClr val="accent6">
                            <a:lumMod val="75000"/>
                          </a:schemeClr>
                        </a:solidFill>
                      </a:defRPr>
                    </a:pPr>
                    <a:r>
                      <a:rPr lang="en-US">
                        <a:solidFill>
                          <a:schemeClr val="accent6">
                            <a:lumMod val="75000"/>
                          </a:schemeClr>
                        </a:solidFill>
                      </a:rPr>
                      <a:t>Macedonia</a:t>
                    </a:r>
                  </a:p>
                </c:rich>
              </c:tx>
              <c:sp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Data!$L$1:$X$1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Data!$L$14:$X$14</c:f>
              <c:numCache>
                <c:formatCode>General</c:formatCode>
                <c:ptCount val="13"/>
                <c:pt idx="0">
                  <c:v>45.272336196226384</c:v>
                </c:pt>
                <c:pt idx="1">
                  <c:v>40.229992457735968</c:v>
                </c:pt>
                <c:pt idx="2">
                  <c:v>51.63585904053982</c:v>
                </c:pt>
                <c:pt idx="3">
                  <c:v>50.734435885415998</c:v>
                </c:pt>
                <c:pt idx="4">
                  <c:v>50.466021728189936</c:v>
                </c:pt>
                <c:pt idx="5">
                  <c:v>53.716821108598452</c:v>
                </c:pt>
                <c:pt idx="6">
                  <c:v>45.885718197480294</c:v>
                </c:pt>
                <c:pt idx="7">
                  <c:v>56.839130348563003</c:v>
                </c:pt>
                <c:pt idx="8">
                  <c:v>58.038809975444437</c:v>
                </c:pt>
                <c:pt idx="9">
                  <c:v>61.492732946866305</c:v>
                </c:pt>
                <c:pt idx="10">
                  <c:v>69.648913941944102</c:v>
                </c:pt>
                <c:pt idx="11">
                  <c:v>69.490105003780201</c:v>
                </c:pt>
                <c:pt idx="12">
                  <c:v>69.3312960656163</c:v>
                </c:pt>
              </c:numCache>
            </c:numRef>
          </c:val>
          <c:smooth val="0"/>
        </c:ser>
        <c:ser>
          <c:idx val="2"/>
          <c:order val="3"/>
          <c:tx>
            <c:strRef>
              <c:f>Data!$A$20</c:f>
              <c:strCache>
                <c:ptCount val="1"/>
                <c:pt idx="0">
                  <c:v>Serbia</c:v>
                </c:pt>
              </c:strCache>
            </c:strRef>
          </c:tx>
          <c:marker>
            <c:symbol val="none"/>
          </c:marker>
          <c:dPt>
            <c:idx val="14"/>
            <c:bubble3D val="0"/>
            <c:spPr>
              <a:ln>
                <a:solidFill>
                  <a:schemeClr val="bg1"/>
                </a:solidFill>
              </a:ln>
            </c:spPr>
          </c:dPt>
          <c:dLbls>
            <c:dLbl>
              <c:idx val="12"/>
              <c:layout>
                <c:manualLayout>
                  <c:x val="-2.537360017865856E-2"/>
                  <c:y val="-2.3504273504273504E-2"/>
                </c:manualLayout>
              </c:layout>
              <c:showLegendKey val="0"/>
              <c:showVal val="0"/>
              <c:showCatName val="0"/>
              <c:showSerName val="1"/>
              <c:showPercent val="0"/>
              <c:showBubbleSize val="0"/>
              <c:extLst>
                <c:ext xmlns:c15="http://schemas.microsoft.com/office/drawing/2012/chart" uri="{CE6537A1-D6FC-4f65-9D91-7224C49458BB}"/>
              </c:extLst>
            </c:dLbl>
            <c:dLbl>
              <c:idx val="14"/>
              <c:layout>
                <c:manualLayout>
                  <c:x val="-2.7777777777777779E-3"/>
                  <c:y val="-4.5138888888888888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3"/>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Data!$L$1:$X$1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Data!$L$20:$X$20</c:f>
              <c:numCache>
                <c:formatCode>General</c:formatCode>
                <c:ptCount val="13"/>
                <c:pt idx="0">
                  <c:v>76.450580997349263</c:v>
                </c:pt>
                <c:pt idx="1">
                  <c:v>72.978850548864955</c:v>
                </c:pt>
                <c:pt idx="2">
                  <c:v>61.983694489786203</c:v>
                </c:pt>
                <c:pt idx="3">
                  <c:v>64.870116056173671</c:v>
                </c:pt>
                <c:pt idx="4">
                  <c:v>69.029673809114783</c:v>
                </c:pt>
                <c:pt idx="5">
                  <c:v>68.730027397803823</c:v>
                </c:pt>
                <c:pt idx="6">
                  <c:v>65.724929982444792</c:v>
                </c:pt>
                <c:pt idx="7">
                  <c:v>85.474096763499119</c:v>
                </c:pt>
                <c:pt idx="8">
                  <c:v>91.233261020935657</c:v>
                </c:pt>
                <c:pt idx="9">
                  <c:v>75.107398252623753</c:v>
                </c:pt>
                <c:pt idx="10">
                  <c:v>93.243902231607976</c:v>
                </c:pt>
                <c:pt idx="11">
                  <c:v>88.098417079801095</c:v>
                </c:pt>
                <c:pt idx="12">
                  <c:v>82.9529319279942</c:v>
                </c:pt>
              </c:numCache>
            </c:numRef>
          </c:val>
          <c:smooth val="0"/>
        </c:ser>
        <c:ser>
          <c:idx val="3"/>
          <c:order val="4"/>
          <c:tx>
            <c:strRef>
              <c:f>Data!$A$26</c:f>
              <c:strCache>
                <c:ptCount val="1"/>
                <c:pt idx="0">
                  <c:v>Kosovo</c:v>
                </c:pt>
              </c:strCache>
            </c:strRef>
          </c:tx>
          <c:marker>
            <c:symbol val="none"/>
          </c:marker>
          <c:dLbls>
            <c:dLbl>
              <c:idx val="12"/>
              <c:layout>
                <c:manualLayout>
                  <c:x val="-2.81928890873984E-2"/>
                  <c:y val="-2.564102564102564E-2"/>
                </c:manualLayout>
              </c:layout>
              <c:showLegendKey val="0"/>
              <c:showVal val="0"/>
              <c:showCatName val="0"/>
              <c:showSerName val="1"/>
              <c:showPercent val="0"/>
              <c:showBubbleSize val="0"/>
              <c:extLst>
                <c:ext xmlns:c15="http://schemas.microsoft.com/office/drawing/2012/chart" uri="{CE6537A1-D6FC-4f65-9D91-7224C49458BB}"/>
              </c:extLst>
            </c:dLbl>
            <c:dLbl>
              <c:idx val="14"/>
              <c:layout>
                <c:manualLayout>
                  <c:x val="0"/>
                  <c:y val="-2.4305555555555556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4"/>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Data!$L$1:$X$1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Data!$L$26:$X$26</c:f>
              <c:numCache>
                <c:formatCode>General</c:formatCode>
                <c:ptCount val="13"/>
                <c:pt idx="4">
                  <c:v>13.003353123942535</c:v>
                </c:pt>
                <c:pt idx="5">
                  <c:v>15.478648694568728</c:v>
                </c:pt>
                <c:pt idx="6">
                  <c:v>15.682681079316982</c:v>
                </c:pt>
                <c:pt idx="7">
                  <c:v>17.074277570277175</c:v>
                </c:pt>
                <c:pt idx="8">
                  <c:v>19.946174118502359</c:v>
                </c:pt>
                <c:pt idx="9">
                  <c:v>19.583926013576633</c:v>
                </c:pt>
                <c:pt idx="10">
                  <c:v>18.223863456672991</c:v>
                </c:pt>
                <c:pt idx="11">
                  <c:v>17.403187295866651</c:v>
                </c:pt>
                <c:pt idx="12">
                  <c:v>19.907702971380626</c:v>
                </c:pt>
              </c:numCache>
            </c:numRef>
          </c:val>
          <c:smooth val="0"/>
        </c:ser>
        <c:dLbls>
          <c:showLegendKey val="0"/>
          <c:showVal val="0"/>
          <c:showCatName val="0"/>
          <c:showSerName val="0"/>
          <c:showPercent val="0"/>
          <c:showBubbleSize val="0"/>
        </c:dLbls>
        <c:smooth val="0"/>
        <c:axId val="447825528"/>
        <c:axId val="447825920"/>
      </c:lineChart>
      <c:catAx>
        <c:axId val="447825528"/>
        <c:scaling>
          <c:orientation val="minMax"/>
        </c:scaling>
        <c:delete val="0"/>
        <c:axPos val="b"/>
        <c:numFmt formatCode="General" sourceLinked="1"/>
        <c:majorTickMark val="out"/>
        <c:minorTickMark val="none"/>
        <c:tickLblPos val="low"/>
        <c:spPr>
          <a:ln>
            <a:solidFill>
              <a:schemeClr val="tx1"/>
            </a:solidFill>
          </a:ln>
        </c:spPr>
        <c:txPr>
          <a:bodyPr/>
          <a:lstStyle/>
          <a:p>
            <a:pPr>
              <a:defRPr b="1"/>
            </a:pPr>
            <a:endParaRPr lang="en-US"/>
          </a:p>
        </c:txPr>
        <c:crossAx val="447825920"/>
        <c:crosses val="autoZero"/>
        <c:auto val="1"/>
        <c:lblAlgn val="ctr"/>
        <c:lblOffset val="100"/>
        <c:noMultiLvlLbl val="0"/>
      </c:catAx>
      <c:valAx>
        <c:axId val="447825920"/>
        <c:scaling>
          <c:orientation val="minMax"/>
        </c:scaling>
        <c:delete val="0"/>
        <c:axPos val="l"/>
        <c:majorGridlines>
          <c:spPr>
            <a:ln>
              <a:solidFill>
                <a:schemeClr val="bg1">
                  <a:lumMod val="50000"/>
                  <a:alpha val="35000"/>
                </a:schemeClr>
              </a:solidFill>
            </a:ln>
          </c:spPr>
        </c:majorGridlines>
        <c:title>
          <c:tx>
            <c:rich>
              <a:bodyPr/>
              <a:lstStyle/>
              <a:p>
                <a:pPr>
                  <a:defRPr/>
                </a:pPr>
                <a:r>
                  <a:rPr lang="en-US"/>
                  <a:t>% of GDP</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7825528"/>
        <c:crosses val="autoZero"/>
        <c:crossBetween val="between"/>
      </c:valAx>
    </c:plotArea>
    <c:plotVisOnly val="1"/>
    <c:dispBlanksAs val="gap"/>
    <c:showDLblsOverMax val="0"/>
  </c:chart>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Public Debt in the Balkans and Greece </a:t>
            </a:r>
          </a:p>
          <a:p>
            <a:pPr>
              <a:defRPr/>
            </a:pPr>
            <a:r>
              <a:rPr lang="en-US" sz="1600" dirty="0"/>
              <a:t>(% of GDP)</a:t>
            </a:r>
          </a:p>
        </c:rich>
      </c:tx>
      <c:layout>
        <c:manualLayout>
          <c:xMode val="edge"/>
          <c:yMode val="edge"/>
          <c:x val="0.31193667755816235"/>
          <c:y val="6.41025641025641E-3"/>
        </c:manualLayout>
      </c:layout>
      <c:overlay val="0"/>
    </c:title>
    <c:autoTitleDeleted val="0"/>
    <c:plotArea>
      <c:layout/>
      <c:barChart>
        <c:barDir val="col"/>
        <c:grouping val="clustered"/>
        <c:varyColors val="0"/>
        <c:ser>
          <c:idx val="0"/>
          <c:order val="0"/>
          <c:tx>
            <c:strRef>
              <c:f>Data!$N$478</c:f>
              <c:strCache>
                <c:ptCount val="1"/>
                <c:pt idx="0">
                  <c:v>2008</c:v>
                </c:pt>
              </c:strCache>
            </c:strRef>
          </c:tx>
          <c:spPr>
            <a:solidFill>
              <a:schemeClr val="accent2">
                <a:lumMod val="40000"/>
                <a:lumOff val="60000"/>
              </a:schemeClr>
            </a:solidFill>
            <a:ln>
              <a:solidFill>
                <a:schemeClr val="accent2"/>
              </a:solidFill>
            </a:ln>
          </c:spPr>
          <c:invertIfNegative val="0"/>
          <c:cat>
            <c:strRef>
              <c:f>Data!$M$479:$M$484</c:f>
              <c:strCache>
                <c:ptCount val="6"/>
                <c:pt idx="0">
                  <c:v>Greece</c:v>
                </c:pt>
                <c:pt idx="1">
                  <c:v>Serbia</c:v>
                </c:pt>
                <c:pt idx="2">
                  <c:v>Albania</c:v>
                </c:pt>
                <c:pt idx="3">
                  <c:v>Bosnia &amp; Herzegovina</c:v>
                </c:pt>
                <c:pt idx="4">
                  <c:v>Macedonia</c:v>
                </c:pt>
                <c:pt idx="5">
                  <c:v>Kosovo</c:v>
                </c:pt>
              </c:strCache>
            </c:strRef>
          </c:cat>
          <c:val>
            <c:numRef>
              <c:f>Data!$N$479:$N$484</c:f>
              <c:numCache>
                <c:formatCode>General</c:formatCode>
                <c:ptCount val="6"/>
                <c:pt idx="0">
                  <c:v>109</c:v>
                </c:pt>
                <c:pt idx="1">
                  <c:v>29</c:v>
                </c:pt>
                <c:pt idx="2">
                  <c:v>55</c:v>
                </c:pt>
                <c:pt idx="3">
                  <c:v>31</c:v>
                </c:pt>
                <c:pt idx="4">
                  <c:v>21</c:v>
                </c:pt>
              </c:numCache>
            </c:numRef>
          </c:val>
        </c:ser>
        <c:ser>
          <c:idx val="1"/>
          <c:order val="1"/>
          <c:tx>
            <c:strRef>
              <c:f>Data!$O$478</c:f>
              <c:strCache>
                <c:ptCount val="1"/>
                <c:pt idx="0">
                  <c:v>2014</c:v>
                </c:pt>
              </c:strCache>
            </c:strRef>
          </c:tx>
          <c:spPr>
            <a:solidFill>
              <a:schemeClr val="accent2"/>
            </a:solidFill>
            <a:ln>
              <a:solidFill>
                <a:schemeClr val="accent2">
                  <a:lumMod val="50000"/>
                </a:schemeClr>
              </a:solidFill>
            </a:ln>
          </c:spPr>
          <c:invertIfNegative val="0"/>
          <c:cat>
            <c:strRef>
              <c:f>Data!$M$479:$M$484</c:f>
              <c:strCache>
                <c:ptCount val="6"/>
                <c:pt idx="0">
                  <c:v>Greece</c:v>
                </c:pt>
                <c:pt idx="1">
                  <c:v>Serbia</c:v>
                </c:pt>
                <c:pt idx="2">
                  <c:v>Albania</c:v>
                </c:pt>
                <c:pt idx="3">
                  <c:v>Bosnia &amp; Herzegovina</c:v>
                </c:pt>
                <c:pt idx="4">
                  <c:v>Macedonia</c:v>
                </c:pt>
                <c:pt idx="5">
                  <c:v>Kosovo</c:v>
                </c:pt>
              </c:strCache>
            </c:strRef>
          </c:cat>
          <c:val>
            <c:numRef>
              <c:f>Data!$O$479:$O$484</c:f>
              <c:numCache>
                <c:formatCode>General</c:formatCode>
                <c:ptCount val="6"/>
                <c:pt idx="0">
                  <c:v>177</c:v>
                </c:pt>
                <c:pt idx="1">
                  <c:v>72</c:v>
                </c:pt>
                <c:pt idx="2">
                  <c:v>69</c:v>
                </c:pt>
                <c:pt idx="3">
                  <c:v>45</c:v>
                </c:pt>
                <c:pt idx="4">
                  <c:v>31</c:v>
                </c:pt>
                <c:pt idx="5">
                  <c:v>19</c:v>
                </c:pt>
              </c:numCache>
            </c:numRef>
          </c:val>
        </c:ser>
        <c:dLbls>
          <c:showLegendKey val="0"/>
          <c:showVal val="0"/>
          <c:showCatName val="0"/>
          <c:showSerName val="0"/>
          <c:showPercent val="0"/>
          <c:showBubbleSize val="0"/>
        </c:dLbls>
        <c:gapWidth val="150"/>
        <c:axId val="447826704"/>
        <c:axId val="447827096"/>
      </c:barChart>
      <c:catAx>
        <c:axId val="447826704"/>
        <c:scaling>
          <c:orientation val="minMax"/>
        </c:scaling>
        <c:delete val="0"/>
        <c:axPos val="b"/>
        <c:numFmt formatCode="General" sourceLinked="0"/>
        <c:majorTickMark val="out"/>
        <c:minorTickMark val="none"/>
        <c:tickLblPos val="nextTo"/>
        <c:txPr>
          <a:bodyPr/>
          <a:lstStyle/>
          <a:p>
            <a:pPr>
              <a:defRPr b="1"/>
            </a:pPr>
            <a:endParaRPr lang="en-US"/>
          </a:p>
        </c:txPr>
        <c:crossAx val="447827096"/>
        <c:crosses val="autoZero"/>
        <c:auto val="1"/>
        <c:lblAlgn val="ctr"/>
        <c:lblOffset val="100"/>
        <c:noMultiLvlLbl val="0"/>
      </c:catAx>
      <c:valAx>
        <c:axId val="447827096"/>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a:t>
                </a:r>
                <a:r>
                  <a:rPr lang="en-US" baseline="0"/>
                  <a:t> of GDP</a:t>
                </a:r>
                <a:endParaRPr lang="en-US"/>
              </a:p>
            </c:rich>
          </c:tx>
          <c:layout>
            <c:manualLayout>
              <c:xMode val="edge"/>
              <c:yMode val="edge"/>
              <c:x val="1.2755102040816327E-2"/>
              <c:y val="0.49215374520492633"/>
            </c:manualLayout>
          </c:layout>
          <c:overlay val="0"/>
        </c:title>
        <c:numFmt formatCode="General" sourceLinked="1"/>
        <c:majorTickMark val="out"/>
        <c:minorTickMark val="none"/>
        <c:tickLblPos val="nextTo"/>
        <c:txPr>
          <a:bodyPr/>
          <a:lstStyle/>
          <a:p>
            <a:pPr>
              <a:defRPr b="1"/>
            </a:pPr>
            <a:endParaRPr lang="en-US"/>
          </a:p>
        </c:txPr>
        <c:crossAx val="447826704"/>
        <c:crosses val="autoZero"/>
        <c:crossBetween val="between"/>
      </c:valAx>
    </c:plotArea>
    <c:legend>
      <c:legendPos val="r"/>
      <c:layout>
        <c:manualLayout>
          <c:xMode val="edge"/>
          <c:yMode val="edge"/>
          <c:x val="0.81538479565054367"/>
          <c:y val="0.24445420284002961"/>
          <c:w val="5.7064183941293055E-2"/>
          <c:h val="7.7277407631738335E-2"/>
        </c:manualLayout>
      </c:layout>
      <c:overlay val="1"/>
      <c:spPr>
        <a:solidFill>
          <a:schemeClr val="bg1"/>
        </a:solidFill>
        <a:ln>
          <a:solidFill>
            <a:schemeClr val="tx1"/>
          </a:solidFill>
        </a:ln>
      </c:spPr>
    </c:legend>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Fiscal Balances in the Balkans </a:t>
            </a:r>
            <a:endParaRPr lang="en-US" dirty="0" smtClean="0"/>
          </a:p>
          <a:p>
            <a:pPr>
              <a:defRPr/>
            </a:pPr>
            <a:r>
              <a:rPr lang="en-US" dirty="0" smtClean="0"/>
              <a:t>(% </a:t>
            </a:r>
            <a:r>
              <a:rPr lang="en-US" dirty="0"/>
              <a:t>of GDP)</a:t>
            </a:r>
          </a:p>
        </c:rich>
      </c:tx>
      <c:overlay val="0"/>
    </c:title>
    <c:autoTitleDeleted val="0"/>
    <c:plotArea>
      <c:layout/>
      <c:lineChart>
        <c:grouping val="standard"/>
        <c:varyColors val="0"/>
        <c:ser>
          <c:idx val="0"/>
          <c:order val="0"/>
          <c:tx>
            <c:strRef>
              <c:f>Data!$Z$416</c:f>
              <c:strCache>
                <c:ptCount val="1"/>
                <c:pt idx="0">
                  <c:v>Albania</c:v>
                </c:pt>
              </c:strCache>
            </c:strRef>
          </c:tx>
          <c:marker>
            <c:symbol val="none"/>
          </c:marker>
          <c:cat>
            <c:numRef>
              <c:f>Data!$AA$415:$AJ$415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Data!$AA$416:$AJ$416</c:f>
              <c:numCache>
                <c:formatCode>0.0</c:formatCode>
                <c:ptCount val="10"/>
                <c:pt idx="0" formatCode="General">
                  <c:v>-3.5</c:v>
                </c:pt>
                <c:pt idx="1">
                  <c:v>-3</c:v>
                </c:pt>
                <c:pt idx="2">
                  <c:v>-3.5</c:v>
                </c:pt>
                <c:pt idx="3">
                  <c:v>-5</c:v>
                </c:pt>
                <c:pt idx="4">
                  <c:v>-7</c:v>
                </c:pt>
                <c:pt idx="5">
                  <c:v>-3</c:v>
                </c:pt>
                <c:pt idx="6">
                  <c:v>-3.5</c:v>
                </c:pt>
                <c:pt idx="7">
                  <c:v>-3.4</c:v>
                </c:pt>
                <c:pt idx="8">
                  <c:v>-5.2</c:v>
                </c:pt>
                <c:pt idx="9">
                  <c:v>-5.8</c:v>
                </c:pt>
              </c:numCache>
            </c:numRef>
          </c:val>
          <c:smooth val="0"/>
        </c:ser>
        <c:ser>
          <c:idx val="1"/>
          <c:order val="1"/>
          <c:tx>
            <c:strRef>
              <c:f>Data!$Z$417</c:f>
              <c:strCache>
                <c:ptCount val="1"/>
                <c:pt idx="0">
                  <c:v>Bosnia-H</c:v>
                </c:pt>
              </c:strCache>
            </c:strRef>
          </c:tx>
          <c:marker>
            <c:symbol val="none"/>
          </c:marker>
          <c:cat>
            <c:numRef>
              <c:f>Data!$AA$415:$AJ$415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Data!$AA$417:$AJ$417</c:f>
              <c:numCache>
                <c:formatCode>0.0</c:formatCode>
                <c:ptCount val="10"/>
                <c:pt idx="0" formatCode="General">
                  <c:v>2.1</c:v>
                </c:pt>
                <c:pt idx="1">
                  <c:v>2.8</c:v>
                </c:pt>
                <c:pt idx="2">
                  <c:v>0.9</c:v>
                </c:pt>
                <c:pt idx="3">
                  <c:v>-3.5</c:v>
                </c:pt>
                <c:pt idx="4">
                  <c:v>-5.5</c:v>
                </c:pt>
                <c:pt idx="5">
                  <c:v>-4</c:v>
                </c:pt>
                <c:pt idx="6">
                  <c:v>-2.7</c:v>
                </c:pt>
                <c:pt idx="7">
                  <c:v>-2.5</c:v>
                </c:pt>
                <c:pt idx="8">
                  <c:v>-1.9</c:v>
                </c:pt>
                <c:pt idx="9">
                  <c:v>-3</c:v>
                </c:pt>
              </c:numCache>
            </c:numRef>
          </c:val>
          <c:smooth val="0"/>
        </c:ser>
        <c:ser>
          <c:idx val="2"/>
          <c:order val="2"/>
          <c:tx>
            <c:strRef>
              <c:f>Data!$Z$418</c:f>
              <c:strCache>
                <c:ptCount val="1"/>
                <c:pt idx="0">
                  <c:v>Kosovo</c:v>
                </c:pt>
              </c:strCache>
            </c:strRef>
          </c:tx>
          <c:marker>
            <c:symbol val="none"/>
          </c:marker>
          <c:cat>
            <c:numRef>
              <c:f>Data!$AA$415:$AJ$415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Data!$AA$418:$AJ$418</c:f>
              <c:numCache>
                <c:formatCode>General</c:formatCode>
                <c:ptCount val="10"/>
                <c:pt idx="5">
                  <c:v>-2.2000000000000002</c:v>
                </c:pt>
                <c:pt idx="6">
                  <c:v>-1.7</c:v>
                </c:pt>
                <c:pt idx="7">
                  <c:v>-2.4</c:v>
                </c:pt>
                <c:pt idx="8">
                  <c:v>-3</c:v>
                </c:pt>
                <c:pt idx="9">
                  <c:v>-2.5</c:v>
                </c:pt>
              </c:numCache>
            </c:numRef>
          </c:val>
          <c:smooth val="0"/>
        </c:ser>
        <c:ser>
          <c:idx val="3"/>
          <c:order val="3"/>
          <c:tx>
            <c:strRef>
              <c:f>Data!$Z$419</c:f>
              <c:strCache>
                <c:ptCount val="1"/>
                <c:pt idx="0">
                  <c:v>Macedonia</c:v>
                </c:pt>
              </c:strCache>
            </c:strRef>
          </c:tx>
          <c:marker>
            <c:symbol val="none"/>
          </c:marker>
          <c:cat>
            <c:numRef>
              <c:f>Data!$AA$415:$AJ$415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Data!$AA$419:$AJ$419</c:f>
              <c:numCache>
                <c:formatCode>0.0</c:formatCode>
                <c:ptCount val="10"/>
                <c:pt idx="0" formatCode="General">
                  <c:v>2.2999999999999998</c:v>
                </c:pt>
                <c:pt idx="1">
                  <c:v>-0.1</c:v>
                </c:pt>
                <c:pt idx="2">
                  <c:v>0.3</c:v>
                </c:pt>
                <c:pt idx="3">
                  <c:v>-1</c:v>
                </c:pt>
                <c:pt idx="4">
                  <c:v>-2.7</c:v>
                </c:pt>
                <c:pt idx="5">
                  <c:v>-2.5</c:v>
                </c:pt>
                <c:pt idx="6">
                  <c:v>-2.6</c:v>
                </c:pt>
                <c:pt idx="7">
                  <c:v>-3.9</c:v>
                </c:pt>
                <c:pt idx="8">
                  <c:v>-3.9</c:v>
                </c:pt>
                <c:pt idx="9">
                  <c:v>-4.2</c:v>
                </c:pt>
              </c:numCache>
            </c:numRef>
          </c:val>
          <c:smooth val="0"/>
        </c:ser>
        <c:ser>
          <c:idx val="4"/>
          <c:order val="4"/>
          <c:tx>
            <c:strRef>
              <c:f>Data!$Z$420</c:f>
              <c:strCache>
                <c:ptCount val="1"/>
                <c:pt idx="0">
                  <c:v>Serbia</c:v>
                </c:pt>
              </c:strCache>
            </c:strRef>
          </c:tx>
          <c:marker>
            <c:symbol val="none"/>
          </c:marker>
          <c:cat>
            <c:numRef>
              <c:f>Data!$AA$415:$AJ$415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Data!$AA$420:$AJ$420</c:f>
              <c:numCache>
                <c:formatCode>General</c:formatCode>
                <c:ptCount val="10"/>
                <c:pt idx="2">
                  <c:v>0.9</c:v>
                </c:pt>
                <c:pt idx="3">
                  <c:v>-1.7</c:v>
                </c:pt>
                <c:pt idx="4">
                  <c:v>-2.6</c:v>
                </c:pt>
                <c:pt idx="5">
                  <c:v>-3.8</c:v>
                </c:pt>
                <c:pt idx="6">
                  <c:v>-4.2</c:v>
                </c:pt>
                <c:pt idx="7">
                  <c:v>-6.1</c:v>
                </c:pt>
                <c:pt idx="8">
                  <c:v>-5.6</c:v>
                </c:pt>
                <c:pt idx="9">
                  <c:v>-6.7</c:v>
                </c:pt>
              </c:numCache>
            </c:numRef>
          </c:val>
          <c:smooth val="0"/>
        </c:ser>
        <c:dLbls>
          <c:showLegendKey val="0"/>
          <c:showVal val="0"/>
          <c:showCatName val="0"/>
          <c:showSerName val="0"/>
          <c:showPercent val="0"/>
          <c:showBubbleSize val="0"/>
        </c:dLbls>
        <c:smooth val="0"/>
        <c:axId val="447827880"/>
        <c:axId val="448818656"/>
      </c:lineChart>
      <c:catAx>
        <c:axId val="447827880"/>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8818656"/>
        <c:crosses val="autoZero"/>
        <c:auto val="1"/>
        <c:lblAlgn val="ctr"/>
        <c:lblOffset val="100"/>
        <c:noMultiLvlLbl val="0"/>
      </c:catAx>
      <c:valAx>
        <c:axId val="448818656"/>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dirty="0" smtClean="0"/>
                  <a:t>%</a:t>
                </a:r>
                <a:r>
                  <a:rPr lang="en-US" baseline="0" dirty="0" smtClean="0"/>
                  <a:t> of GDP</a:t>
                </a:r>
                <a:endParaRPr lang="en-US" dirty="0"/>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7827880"/>
        <c:crosses val="autoZero"/>
        <c:crossBetween val="between"/>
      </c:valAx>
    </c:plotArea>
    <c:plotVisOnly val="1"/>
    <c:dispBlanksAs val="gap"/>
    <c:showDLblsOverMax val="0"/>
  </c:chart>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Quality of Bank Assets in the Balkans and </a:t>
            </a:r>
            <a:r>
              <a:rPr lang="en-US" dirty="0" smtClean="0"/>
              <a:t>Greece</a:t>
            </a:r>
          </a:p>
          <a:p>
            <a:pPr>
              <a:defRPr/>
            </a:pPr>
            <a:r>
              <a:rPr lang="en-US" dirty="0" smtClean="0"/>
              <a:t>(</a:t>
            </a:r>
            <a:r>
              <a:rPr lang="en-US" dirty="0"/>
              <a:t>Nonperforming loans % total loans)</a:t>
            </a:r>
          </a:p>
        </c:rich>
      </c:tx>
      <c:overlay val="0"/>
    </c:title>
    <c:autoTitleDeleted val="0"/>
    <c:plotArea>
      <c:layout/>
      <c:lineChart>
        <c:grouping val="standard"/>
        <c:varyColors val="0"/>
        <c:ser>
          <c:idx val="0"/>
          <c:order val="0"/>
          <c:tx>
            <c:strRef>
              <c:f>Data!$A$535</c:f>
              <c:strCache>
                <c:ptCount val="1"/>
                <c:pt idx="0">
                  <c:v>Greece</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Data!$B$535:$K$535</c:f>
              <c:numCache>
                <c:formatCode>General</c:formatCode>
                <c:ptCount val="10"/>
                <c:pt idx="0">
                  <c:v>6.3</c:v>
                </c:pt>
                <c:pt idx="1">
                  <c:v>5.4</c:v>
                </c:pt>
                <c:pt idx="2">
                  <c:v>4.5999999999999996</c:v>
                </c:pt>
                <c:pt idx="3">
                  <c:v>4.7</c:v>
                </c:pt>
                <c:pt idx="4">
                  <c:v>7</c:v>
                </c:pt>
                <c:pt idx="5">
                  <c:v>9.1</c:v>
                </c:pt>
                <c:pt idx="6">
                  <c:v>14.4</c:v>
                </c:pt>
                <c:pt idx="7">
                  <c:v>23.3</c:v>
                </c:pt>
                <c:pt idx="8">
                  <c:v>31.9</c:v>
                </c:pt>
                <c:pt idx="9">
                  <c:v>34.299999999999997</c:v>
                </c:pt>
              </c:numCache>
            </c:numRef>
          </c:val>
          <c:smooth val="0"/>
        </c:ser>
        <c:ser>
          <c:idx val="1"/>
          <c:order val="1"/>
          <c:tx>
            <c:strRef>
              <c:f>Data!$A$536</c:f>
              <c:strCache>
                <c:ptCount val="1"/>
                <c:pt idx="0">
                  <c:v>Serbia</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Data!$B$536:$K$536</c:f>
              <c:numCache>
                <c:formatCode>General</c:formatCode>
                <c:ptCount val="10"/>
                <c:pt idx="0">
                  <c:v>23.8</c:v>
                </c:pt>
                <c:pt idx="1">
                  <c:v>4.0999999999999996</c:v>
                </c:pt>
                <c:pt idx="2">
                  <c:v>8.4</c:v>
                </c:pt>
                <c:pt idx="3">
                  <c:v>11.3</c:v>
                </c:pt>
                <c:pt idx="4">
                  <c:v>15.7</c:v>
                </c:pt>
                <c:pt idx="5">
                  <c:v>16.899999999999999</c:v>
                </c:pt>
                <c:pt idx="6">
                  <c:v>20</c:v>
                </c:pt>
                <c:pt idx="7">
                  <c:v>18.600000000000001</c:v>
                </c:pt>
                <c:pt idx="8">
                  <c:v>20.6</c:v>
                </c:pt>
                <c:pt idx="9">
                  <c:v>23</c:v>
                </c:pt>
              </c:numCache>
            </c:numRef>
          </c:val>
          <c:smooth val="0"/>
        </c:ser>
        <c:ser>
          <c:idx val="2"/>
          <c:order val="2"/>
          <c:tx>
            <c:strRef>
              <c:f>Data!$A$537</c:f>
              <c:strCache>
                <c:ptCount val="1"/>
                <c:pt idx="0">
                  <c:v>Albania</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Data!$B$537:$K$537</c:f>
              <c:numCache>
                <c:formatCode>General</c:formatCode>
                <c:ptCount val="10"/>
                <c:pt idx="0">
                  <c:v>2.2999999999999998</c:v>
                </c:pt>
                <c:pt idx="1">
                  <c:v>3.1</c:v>
                </c:pt>
                <c:pt idx="2">
                  <c:v>3.4</c:v>
                </c:pt>
                <c:pt idx="3">
                  <c:v>6.6</c:v>
                </c:pt>
                <c:pt idx="4">
                  <c:v>10.5</c:v>
                </c:pt>
                <c:pt idx="5">
                  <c:v>14</c:v>
                </c:pt>
                <c:pt idx="6">
                  <c:v>18.8</c:v>
                </c:pt>
                <c:pt idx="7">
                  <c:v>22.5</c:v>
                </c:pt>
                <c:pt idx="8">
                  <c:v>23.5</c:v>
                </c:pt>
                <c:pt idx="9">
                  <c:v>22.8</c:v>
                </c:pt>
              </c:numCache>
            </c:numRef>
          </c:val>
          <c:smooth val="0"/>
        </c:ser>
        <c:ser>
          <c:idx val="3"/>
          <c:order val="3"/>
          <c:tx>
            <c:strRef>
              <c:f>Data!$A$538</c:f>
              <c:strCache>
                <c:ptCount val="1"/>
                <c:pt idx="0">
                  <c:v>B-H</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Data!$B$538:$K$538</c:f>
              <c:numCache>
                <c:formatCode>General</c:formatCode>
                <c:ptCount val="10"/>
                <c:pt idx="0">
                  <c:v>5.3</c:v>
                </c:pt>
                <c:pt idx="1">
                  <c:v>4</c:v>
                </c:pt>
                <c:pt idx="2">
                  <c:v>3</c:v>
                </c:pt>
                <c:pt idx="3">
                  <c:v>3.1</c:v>
                </c:pt>
                <c:pt idx="4">
                  <c:v>5.9</c:v>
                </c:pt>
                <c:pt idx="5">
                  <c:v>11.4</c:v>
                </c:pt>
                <c:pt idx="6">
                  <c:v>11.8</c:v>
                </c:pt>
                <c:pt idx="7">
                  <c:v>13.5</c:v>
                </c:pt>
                <c:pt idx="8">
                  <c:v>15.1</c:v>
                </c:pt>
                <c:pt idx="9">
                  <c:v>14</c:v>
                </c:pt>
              </c:numCache>
            </c:numRef>
          </c:val>
          <c:smooth val="0"/>
        </c:ser>
        <c:ser>
          <c:idx val="4"/>
          <c:order val="4"/>
          <c:tx>
            <c:strRef>
              <c:f>Data!$A$539</c:f>
              <c:strCache>
                <c:ptCount val="1"/>
                <c:pt idx="0">
                  <c:v>Macedonia</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Data!$B$539:$K$539</c:f>
              <c:numCache>
                <c:formatCode>General</c:formatCode>
                <c:ptCount val="10"/>
                <c:pt idx="0">
                  <c:v>15</c:v>
                </c:pt>
                <c:pt idx="1">
                  <c:v>11.2</c:v>
                </c:pt>
                <c:pt idx="2">
                  <c:v>7.5</c:v>
                </c:pt>
                <c:pt idx="3">
                  <c:v>6.7</c:v>
                </c:pt>
                <c:pt idx="4">
                  <c:v>8.9</c:v>
                </c:pt>
                <c:pt idx="5">
                  <c:v>9</c:v>
                </c:pt>
                <c:pt idx="6">
                  <c:v>9.5</c:v>
                </c:pt>
                <c:pt idx="7">
                  <c:v>10.1</c:v>
                </c:pt>
                <c:pt idx="8">
                  <c:v>10.9</c:v>
                </c:pt>
                <c:pt idx="9">
                  <c:v>10.8</c:v>
                </c:pt>
              </c:numCache>
            </c:numRef>
          </c:val>
          <c:smooth val="0"/>
        </c:ser>
        <c:ser>
          <c:idx val="5"/>
          <c:order val="5"/>
          <c:tx>
            <c:strRef>
              <c:f>Data!$A$540</c:f>
              <c:strCache>
                <c:ptCount val="1"/>
                <c:pt idx="0">
                  <c:v>Kosovo (IMF)</c:v>
                </c:pt>
              </c:strCache>
            </c:strRef>
          </c:tx>
          <c:marker>
            <c:symbol val="none"/>
          </c:marker>
          <c:cat>
            <c:numRef>
              <c:f>Data!$B$534:$K$534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Data!$B$540:$K$540</c:f>
              <c:numCache>
                <c:formatCode>General</c:formatCode>
                <c:ptCount val="10"/>
                <c:pt idx="5">
                  <c:v>5.2</c:v>
                </c:pt>
                <c:pt idx="6">
                  <c:v>5.7</c:v>
                </c:pt>
                <c:pt idx="7">
                  <c:v>7.5</c:v>
                </c:pt>
                <c:pt idx="8">
                  <c:v>8.6999999999999993</c:v>
                </c:pt>
                <c:pt idx="9">
                  <c:v>8.3000000000000007</c:v>
                </c:pt>
              </c:numCache>
            </c:numRef>
          </c:val>
          <c:smooth val="0"/>
        </c:ser>
        <c:dLbls>
          <c:showLegendKey val="0"/>
          <c:showVal val="0"/>
          <c:showCatName val="0"/>
          <c:showSerName val="0"/>
          <c:showPercent val="0"/>
          <c:showBubbleSize val="0"/>
        </c:dLbls>
        <c:smooth val="0"/>
        <c:axId val="448819440"/>
        <c:axId val="448819832"/>
      </c:lineChart>
      <c:catAx>
        <c:axId val="448819440"/>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8819832"/>
        <c:crosses val="autoZero"/>
        <c:auto val="1"/>
        <c:lblAlgn val="ctr"/>
        <c:lblOffset val="100"/>
        <c:noMultiLvlLbl val="0"/>
      </c:catAx>
      <c:valAx>
        <c:axId val="448819832"/>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Total Loans</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8819440"/>
        <c:crosses val="autoZero"/>
        <c:crossBetween val="between"/>
      </c:valAx>
    </c:plotArea>
    <c:plotVisOnly val="1"/>
    <c:dispBlanksAs val="gap"/>
    <c:showDLblsOverMax val="0"/>
  </c:chart>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Capital</a:t>
            </a:r>
            <a:r>
              <a:rPr lang="en-US" baseline="0" dirty="0"/>
              <a:t> Adequacy Ratio in </a:t>
            </a:r>
            <a:r>
              <a:rPr lang="en-US" baseline="0" dirty="0" smtClean="0"/>
              <a:t>the Balkans </a:t>
            </a:r>
            <a:r>
              <a:rPr lang="en-US" baseline="0" dirty="0"/>
              <a:t>and Greece</a:t>
            </a:r>
            <a:endParaRPr lang="en-US" dirty="0"/>
          </a:p>
        </c:rich>
      </c:tx>
      <c:overlay val="0"/>
    </c:title>
    <c:autoTitleDeleted val="0"/>
    <c:plotArea>
      <c:layout>
        <c:manualLayout>
          <c:layoutTarget val="inner"/>
          <c:xMode val="edge"/>
          <c:yMode val="edge"/>
          <c:x val="8.2370842037602449E-2"/>
          <c:y val="0.10059307490409852"/>
          <c:w val="0.91762915796239752"/>
          <c:h val="0.85656151154182647"/>
        </c:manualLayout>
      </c:layout>
      <c:lineChart>
        <c:grouping val="standard"/>
        <c:varyColors val="0"/>
        <c:ser>
          <c:idx val="0"/>
          <c:order val="0"/>
          <c:tx>
            <c:strRef>
              <c:f>Data!$P$533</c:f>
              <c:strCache>
                <c:ptCount val="1"/>
                <c:pt idx="0">
                  <c:v>Serbia</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Data!$Q$533:$Z$533</c:f>
              <c:numCache>
                <c:formatCode>General</c:formatCode>
                <c:ptCount val="10"/>
                <c:pt idx="0">
                  <c:v>16.2</c:v>
                </c:pt>
                <c:pt idx="1">
                  <c:v>18.5</c:v>
                </c:pt>
                <c:pt idx="2">
                  <c:v>21</c:v>
                </c:pt>
                <c:pt idx="3">
                  <c:v>23.6</c:v>
                </c:pt>
                <c:pt idx="4">
                  <c:v>20.7</c:v>
                </c:pt>
                <c:pt idx="5">
                  <c:v>19.7</c:v>
                </c:pt>
                <c:pt idx="6">
                  <c:v>20.6</c:v>
                </c:pt>
                <c:pt idx="7">
                  <c:v>20.5</c:v>
                </c:pt>
                <c:pt idx="8">
                  <c:v>21.1</c:v>
                </c:pt>
                <c:pt idx="9">
                  <c:v>21.4</c:v>
                </c:pt>
              </c:numCache>
            </c:numRef>
          </c:val>
          <c:smooth val="0"/>
        </c:ser>
        <c:ser>
          <c:idx val="1"/>
          <c:order val="1"/>
          <c:tx>
            <c:strRef>
              <c:f>Data!$P$534</c:f>
              <c:strCache>
                <c:ptCount val="1"/>
                <c:pt idx="0">
                  <c:v>Kosovo </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Data!$Q$534:$Z$534</c:f>
              <c:numCache>
                <c:formatCode>General</c:formatCode>
                <c:ptCount val="10"/>
                <c:pt idx="2">
                  <c:v>17.399999999999999</c:v>
                </c:pt>
                <c:pt idx="3">
                  <c:v>16.5</c:v>
                </c:pt>
                <c:pt idx="4">
                  <c:v>17.899999999999999</c:v>
                </c:pt>
                <c:pt idx="5">
                  <c:v>18.8</c:v>
                </c:pt>
                <c:pt idx="6">
                  <c:v>17.600000000000001</c:v>
                </c:pt>
                <c:pt idx="7">
                  <c:v>14.2</c:v>
                </c:pt>
                <c:pt idx="8">
                  <c:v>16.7</c:v>
                </c:pt>
                <c:pt idx="9">
                  <c:v>17.8</c:v>
                </c:pt>
              </c:numCache>
            </c:numRef>
          </c:val>
          <c:smooth val="0"/>
        </c:ser>
        <c:ser>
          <c:idx val="2"/>
          <c:order val="2"/>
          <c:tx>
            <c:strRef>
              <c:f>Data!$P$535</c:f>
              <c:strCache>
                <c:ptCount val="1"/>
                <c:pt idx="0">
                  <c:v>Albania</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Data!$Q$535:$Z$535</c:f>
              <c:numCache>
                <c:formatCode>General</c:formatCode>
                <c:ptCount val="10"/>
                <c:pt idx="1">
                  <c:v>17.100000000000001</c:v>
                </c:pt>
                <c:pt idx="2">
                  <c:v>17.5</c:v>
                </c:pt>
                <c:pt idx="3">
                  <c:v>17</c:v>
                </c:pt>
                <c:pt idx="4">
                  <c:v>16</c:v>
                </c:pt>
                <c:pt idx="5">
                  <c:v>15</c:v>
                </c:pt>
                <c:pt idx="6">
                  <c:v>15.5</c:v>
                </c:pt>
                <c:pt idx="7">
                  <c:v>17</c:v>
                </c:pt>
                <c:pt idx="8">
                  <c:v>17.5</c:v>
                </c:pt>
                <c:pt idx="9">
                  <c:v>17</c:v>
                </c:pt>
              </c:numCache>
            </c:numRef>
          </c:val>
          <c:smooth val="0"/>
        </c:ser>
        <c:ser>
          <c:idx val="3"/>
          <c:order val="3"/>
          <c:tx>
            <c:strRef>
              <c:f>Data!$P$536</c:f>
              <c:strCache>
                <c:ptCount val="1"/>
                <c:pt idx="0">
                  <c:v>B-H</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Data!$Q$536:$Z$536</c:f>
              <c:numCache>
                <c:formatCode>General</c:formatCode>
                <c:ptCount val="10"/>
                <c:pt idx="1">
                  <c:v>17.5</c:v>
                </c:pt>
                <c:pt idx="2">
                  <c:v>17.100000000000001</c:v>
                </c:pt>
                <c:pt idx="3">
                  <c:v>16.3</c:v>
                </c:pt>
                <c:pt idx="4">
                  <c:v>16.100000000000001</c:v>
                </c:pt>
                <c:pt idx="5">
                  <c:v>16.2</c:v>
                </c:pt>
                <c:pt idx="6">
                  <c:v>17.2</c:v>
                </c:pt>
                <c:pt idx="7">
                  <c:v>17</c:v>
                </c:pt>
                <c:pt idx="8">
                  <c:v>17.5</c:v>
                </c:pt>
                <c:pt idx="9">
                  <c:v>17</c:v>
                </c:pt>
              </c:numCache>
            </c:numRef>
          </c:val>
          <c:smooth val="0"/>
        </c:ser>
        <c:ser>
          <c:idx val="4"/>
          <c:order val="4"/>
          <c:tx>
            <c:strRef>
              <c:f>Data!$P$537</c:f>
              <c:strCache>
                <c:ptCount val="1"/>
                <c:pt idx="0">
                  <c:v>Macedon</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Data!$Q$537:$Z$537</c:f>
              <c:numCache>
                <c:formatCode>General</c:formatCode>
                <c:ptCount val="10"/>
                <c:pt idx="1">
                  <c:v>18</c:v>
                </c:pt>
                <c:pt idx="2">
                  <c:v>17</c:v>
                </c:pt>
                <c:pt idx="3">
                  <c:v>16.2</c:v>
                </c:pt>
                <c:pt idx="4">
                  <c:v>16.399999999999999</c:v>
                </c:pt>
                <c:pt idx="5">
                  <c:v>16.100000000000001</c:v>
                </c:pt>
                <c:pt idx="6">
                  <c:v>16.8</c:v>
                </c:pt>
                <c:pt idx="7">
                  <c:v>17</c:v>
                </c:pt>
                <c:pt idx="8">
                  <c:v>16</c:v>
                </c:pt>
                <c:pt idx="9">
                  <c:v>16</c:v>
                </c:pt>
              </c:numCache>
            </c:numRef>
          </c:val>
          <c:smooth val="0"/>
        </c:ser>
        <c:ser>
          <c:idx val="5"/>
          <c:order val="5"/>
          <c:tx>
            <c:strRef>
              <c:f>Data!$P$538</c:f>
              <c:strCache>
                <c:ptCount val="1"/>
                <c:pt idx="0">
                  <c:v>Greece</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Data!$Q$538:$Z$538</c:f>
              <c:numCache>
                <c:formatCode>General</c:formatCode>
                <c:ptCount val="10"/>
                <c:pt idx="0">
                  <c:v>13</c:v>
                </c:pt>
                <c:pt idx="1">
                  <c:v>12</c:v>
                </c:pt>
                <c:pt idx="2">
                  <c:v>11</c:v>
                </c:pt>
                <c:pt idx="3">
                  <c:v>9</c:v>
                </c:pt>
                <c:pt idx="4">
                  <c:v>11</c:v>
                </c:pt>
                <c:pt idx="5">
                  <c:v>12</c:v>
                </c:pt>
                <c:pt idx="6">
                  <c:v>6</c:v>
                </c:pt>
                <c:pt idx="7">
                  <c:v>9</c:v>
                </c:pt>
                <c:pt idx="8">
                  <c:v>13</c:v>
                </c:pt>
                <c:pt idx="9">
                  <c:v>14.5</c:v>
                </c:pt>
              </c:numCache>
            </c:numRef>
          </c:val>
          <c:smooth val="0"/>
        </c:ser>
        <c:ser>
          <c:idx val="6"/>
          <c:order val="6"/>
          <c:tx>
            <c:strRef>
              <c:f>Data!$P$539</c:f>
              <c:strCache>
                <c:ptCount val="1"/>
                <c:pt idx="0">
                  <c:v>Int'l require</c:v>
                </c:pt>
              </c:strCache>
            </c:strRef>
          </c:tx>
          <c:marker>
            <c:symbol val="none"/>
          </c:marker>
          <c:cat>
            <c:numRef>
              <c:f>Data!$Q$532:$Z$532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Data!$Q$539:$Z$539</c:f>
              <c:numCache>
                <c:formatCode>General</c:formatCode>
                <c:ptCount val="10"/>
                <c:pt idx="0">
                  <c:v>8</c:v>
                </c:pt>
                <c:pt idx="1">
                  <c:v>8</c:v>
                </c:pt>
                <c:pt idx="2">
                  <c:v>8</c:v>
                </c:pt>
                <c:pt idx="3">
                  <c:v>8</c:v>
                </c:pt>
                <c:pt idx="4">
                  <c:v>8</c:v>
                </c:pt>
                <c:pt idx="5">
                  <c:v>8</c:v>
                </c:pt>
                <c:pt idx="6">
                  <c:v>8</c:v>
                </c:pt>
                <c:pt idx="7">
                  <c:v>8</c:v>
                </c:pt>
                <c:pt idx="8">
                  <c:v>8</c:v>
                </c:pt>
                <c:pt idx="9">
                  <c:v>8</c:v>
                </c:pt>
              </c:numCache>
            </c:numRef>
          </c:val>
          <c:smooth val="0"/>
        </c:ser>
        <c:dLbls>
          <c:showLegendKey val="0"/>
          <c:showVal val="0"/>
          <c:showCatName val="0"/>
          <c:showSerName val="0"/>
          <c:showPercent val="0"/>
          <c:showBubbleSize val="0"/>
        </c:dLbls>
        <c:smooth val="0"/>
        <c:axId val="448820616"/>
        <c:axId val="448821008"/>
      </c:lineChart>
      <c:catAx>
        <c:axId val="448820616"/>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8821008"/>
        <c:crosses val="autoZero"/>
        <c:auto val="1"/>
        <c:lblAlgn val="ctr"/>
        <c:lblOffset val="100"/>
        <c:noMultiLvlLbl val="0"/>
      </c:catAx>
      <c:valAx>
        <c:axId val="448821008"/>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Bank</a:t>
                </a:r>
                <a:r>
                  <a:rPr lang="en-US" baseline="0"/>
                  <a:t> Capital to Risk-Weighted Assets</a:t>
                </a:r>
                <a:endParaRPr lang="en-US"/>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8820616"/>
        <c:crosses val="autoZero"/>
        <c:crossBetween val="between"/>
      </c:valAx>
    </c:plotArea>
    <c:plotVisOnly val="1"/>
    <c:dispBlanksAs val="gap"/>
    <c:showDLblsOverMax val="0"/>
  </c:chart>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Employment in Agriculture </a:t>
            </a:r>
            <a:endParaRPr lang="en-US" dirty="0" smtClean="0"/>
          </a:p>
          <a:p>
            <a:pPr>
              <a:defRPr/>
            </a:pPr>
            <a:r>
              <a:rPr lang="en-US" dirty="0" smtClean="0"/>
              <a:t>(% </a:t>
            </a:r>
            <a:r>
              <a:rPr lang="en-US" dirty="0"/>
              <a:t>of Total </a:t>
            </a:r>
            <a:r>
              <a:rPr lang="en-US" dirty="0" smtClean="0"/>
              <a:t>Employment)</a:t>
            </a:r>
            <a:endParaRPr lang="en-US" dirty="0"/>
          </a:p>
        </c:rich>
      </c:tx>
      <c:overlay val="0"/>
    </c:title>
    <c:autoTitleDeleted val="0"/>
    <c:plotArea>
      <c:layout/>
      <c:barChart>
        <c:barDir val="col"/>
        <c:grouping val="clustered"/>
        <c:varyColors val="0"/>
        <c:ser>
          <c:idx val="0"/>
          <c:order val="0"/>
          <c:invertIfNegative val="0"/>
          <c:dPt>
            <c:idx val="0"/>
            <c:invertIfNegative val="0"/>
            <c:bubble3D val="0"/>
            <c:spPr>
              <a:solidFill>
                <a:schemeClr val="accent3"/>
              </a:solidFill>
              <a:ln>
                <a:solidFill>
                  <a:schemeClr val="accent3">
                    <a:lumMod val="75000"/>
                  </a:schemeClr>
                </a:solidFill>
              </a:ln>
            </c:spPr>
          </c:dPt>
          <c:dPt>
            <c:idx val="3"/>
            <c:invertIfNegative val="0"/>
            <c:bubble3D val="0"/>
            <c:spPr>
              <a:solidFill>
                <a:schemeClr val="accent3"/>
              </a:solidFill>
              <a:ln>
                <a:solidFill>
                  <a:schemeClr val="accent3">
                    <a:lumMod val="75000"/>
                  </a:schemeClr>
                </a:solidFill>
              </a:ln>
            </c:spPr>
          </c:dPt>
          <c:dPt>
            <c:idx val="4"/>
            <c:invertIfNegative val="0"/>
            <c:bubble3D val="0"/>
            <c:spPr>
              <a:solidFill>
                <a:schemeClr val="accent3"/>
              </a:solidFill>
              <a:ln>
                <a:solidFill>
                  <a:schemeClr val="accent3">
                    <a:lumMod val="75000"/>
                  </a:schemeClr>
                </a:solidFill>
              </a:ln>
            </c:spPr>
          </c:dPt>
          <c:dPt>
            <c:idx val="5"/>
            <c:invertIfNegative val="0"/>
            <c:bubble3D val="0"/>
            <c:spPr>
              <a:solidFill>
                <a:schemeClr val="accent3"/>
              </a:solidFill>
              <a:ln>
                <a:solidFill>
                  <a:schemeClr val="accent3">
                    <a:lumMod val="75000"/>
                  </a:schemeClr>
                </a:solidFill>
              </a:ln>
            </c:spPr>
          </c:dPt>
          <c:cat>
            <c:strRef>
              <c:f>Sheet1!$A$87:$A$95</c:f>
              <c:strCache>
                <c:ptCount val="9"/>
                <c:pt idx="0">
                  <c:v>Albania</c:v>
                </c:pt>
                <c:pt idx="1">
                  <c:v>Armenia</c:v>
                </c:pt>
                <c:pt idx="2">
                  <c:v>Moldova</c:v>
                </c:pt>
                <c:pt idx="3">
                  <c:v>Bosnia-H</c:v>
                </c:pt>
                <c:pt idx="4">
                  <c:v>Serbia</c:v>
                </c:pt>
                <c:pt idx="5">
                  <c:v>Macedonia</c:v>
                </c:pt>
                <c:pt idx="6">
                  <c:v>Greece</c:v>
                </c:pt>
                <c:pt idx="7">
                  <c:v>France</c:v>
                </c:pt>
                <c:pt idx="8">
                  <c:v>U.S.</c:v>
                </c:pt>
              </c:strCache>
            </c:strRef>
          </c:cat>
          <c:val>
            <c:numRef>
              <c:f>Sheet1!$B$87:$B$95</c:f>
              <c:numCache>
                <c:formatCode>General</c:formatCode>
                <c:ptCount val="9"/>
                <c:pt idx="0">
                  <c:v>42</c:v>
                </c:pt>
                <c:pt idx="1">
                  <c:v>39</c:v>
                </c:pt>
                <c:pt idx="2">
                  <c:v>26</c:v>
                </c:pt>
                <c:pt idx="3">
                  <c:v>21</c:v>
                </c:pt>
                <c:pt idx="4">
                  <c:v>21</c:v>
                </c:pt>
                <c:pt idx="5">
                  <c:v>17</c:v>
                </c:pt>
                <c:pt idx="6">
                  <c:v>13</c:v>
                </c:pt>
                <c:pt idx="7">
                  <c:v>3</c:v>
                </c:pt>
                <c:pt idx="8">
                  <c:v>2</c:v>
                </c:pt>
              </c:numCache>
            </c:numRef>
          </c:val>
        </c:ser>
        <c:dLbls>
          <c:showLegendKey val="0"/>
          <c:showVal val="0"/>
          <c:showCatName val="0"/>
          <c:showSerName val="0"/>
          <c:showPercent val="0"/>
          <c:showBubbleSize val="0"/>
        </c:dLbls>
        <c:gapWidth val="150"/>
        <c:axId val="448821792"/>
        <c:axId val="448822184"/>
      </c:barChart>
      <c:catAx>
        <c:axId val="448821792"/>
        <c:scaling>
          <c:orientation val="minMax"/>
        </c:scaling>
        <c:delete val="0"/>
        <c:axPos val="b"/>
        <c:numFmt formatCode="General" sourceLinked="0"/>
        <c:majorTickMark val="out"/>
        <c:minorTickMark val="none"/>
        <c:tickLblPos val="nextTo"/>
        <c:spPr>
          <a:ln>
            <a:solidFill>
              <a:schemeClr val="tx1"/>
            </a:solidFill>
          </a:ln>
        </c:spPr>
        <c:crossAx val="448822184"/>
        <c:crosses val="autoZero"/>
        <c:auto val="1"/>
        <c:lblAlgn val="ctr"/>
        <c:lblOffset val="100"/>
        <c:noMultiLvlLbl val="0"/>
      </c:catAx>
      <c:valAx>
        <c:axId val="448822184"/>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Total Employment</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8821792"/>
        <c:crosses val="autoZero"/>
        <c:crossBetween val="between"/>
      </c:valAx>
    </c:plotArea>
    <c:plotVisOnly val="1"/>
    <c:dispBlanksAs val="gap"/>
    <c:showDLblsOverMax val="0"/>
  </c:chart>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Agricultural Value Added </a:t>
            </a:r>
          </a:p>
          <a:p>
            <a:pPr>
              <a:defRPr/>
            </a:pPr>
            <a:r>
              <a:rPr lang="en-US" sz="1600"/>
              <a:t>(% of GDP)</a:t>
            </a:r>
          </a:p>
        </c:rich>
      </c:tx>
      <c:layout>
        <c:manualLayout>
          <c:xMode val="edge"/>
          <c:yMode val="edge"/>
          <c:x val="0.38106575963718819"/>
          <c:y val="0"/>
        </c:manualLayout>
      </c:layout>
      <c:overlay val="0"/>
    </c:title>
    <c:autoTitleDeleted val="0"/>
    <c:plotArea>
      <c:layout>
        <c:manualLayout>
          <c:layoutTarget val="inner"/>
          <c:xMode val="edge"/>
          <c:yMode val="edge"/>
          <c:x val="6.6781272876604708E-2"/>
          <c:y val="0.12522982704085067"/>
          <c:w val="0.91762915796239752"/>
          <c:h val="0.82124099872131373"/>
        </c:manualLayout>
      </c:layout>
      <c:lineChart>
        <c:grouping val="standard"/>
        <c:varyColors val="0"/>
        <c:ser>
          <c:idx val="0"/>
          <c:order val="0"/>
          <c:tx>
            <c:strRef>
              <c:f>Sheet1!$A$59</c:f>
              <c:strCache>
                <c:ptCount val="1"/>
                <c:pt idx="0">
                  <c:v>Albania</c:v>
                </c:pt>
              </c:strCache>
            </c:strRef>
          </c:tx>
          <c:spPr>
            <a:ln>
              <a:solidFill>
                <a:schemeClr val="accent5"/>
              </a:solidFill>
            </a:ln>
          </c:spPr>
          <c:marker>
            <c:symbol val="none"/>
          </c:marker>
          <c:dLbls>
            <c:dLbl>
              <c:idx val="9"/>
              <c:layout>
                <c:manualLayout>
                  <c:x val="-2.834467120181406E-2"/>
                  <c:y val="-2.3504273504273504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Sheet1!$B$59:$K$59</c:f>
              <c:numCache>
                <c:formatCode>General</c:formatCode>
                <c:ptCount val="10"/>
                <c:pt idx="0">
                  <c:v>22.8</c:v>
                </c:pt>
                <c:pt idx="1">
                  <c:v>22</c:v>
                </c:pt>
                <c:pt idx="2">
                  <c:v>20.7</c:v>
                </c:pt>
                <c:pt idx="3">
                  <c:v>19.399999999999999</c:v>
                </c:pt>
                <c:pt idx="4">
                  <c:v>19.399999999999999</c:v>
                </c:pt>
                <c:pt idx="5">
                  <c:v>20.7</c:v>
                </c:pt>
                <c:pt idx="6">
                  <c:v>21</c:v>
                </c:pt>
                <c:pt idx="7">
                  <c:v>21.8</c:v>
                </c:pt>
                <c:pt idx="8">
                  <c:v>22.6</c:v>
                </c:pt>
                <c:pt idx="9">
                  <c:v>22.7</c:v>
                </c:pt>
              </c:numCache>
            </c:numRef>
          </c:val>
          <c:smooth val="0"/>
        </c:ser>
        <c:ser>
          <c:idx val="9"/>
          <c:order val="1"/>
          <c:tx>
            <c:strRef>
              <c:f>Sheet1!$A$68</c:f>
              <c:strCache>
                <c:ptCount val="1"/>
                <c:pt idx="0">
                  <c:v>Armenia</c:v>
                </c:pt>
              </c:strCache>
            </c:strRef>
          </c:tx>
          <c:spPr>
            <a:ln>
              <a:solidFill>
                <a:schemeClr val="tx2"/>
              </a:solidFill>
            </a:ln>
          </c:spPr>
          <c:marker>
            <c:symbol val="none"/>
          </c:marker>
          <c:dLbls>
            <c:dLbl>
              <c:idx val="9"/>
              <c:layout>
                <c:manualLayout>
                  <c:x val="-2.2675736961451247E-2"/>
                  <c:y val="1.282051282051282E-2"/>
                </c:manualLayout>
              </c:layout>
              <c:spPr/>
              <c:txPr>
                <a:bodyPr/>
                <a:lstStyle/>
                <a:p>
                  <a:pPr>
                    <a:defRPr>
                      <a:solidFill>
                        <a:schemeClr val="tx2"/>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Sheet1!$B$68:$K$68</c:f>
              <c:numCache>
                <c:formatCode>General</c:formatCode>
                <c:ptCount val="10"/>
                <c:pt idx="0">
                  <c:v>20.9</c:v>
                </c:pt>
                <c:pt idx="1">
                  <c:v>20.5</c:v>
                </c:pt>
                <c:pt idx="2">
                  <c:v>20.3</c:v>
                </c:pt>
                <c:pt idx="3">
                  <c:v>18.399999999999999</c:v>
                </c:pt>
                <c:pt idx="4">
                  <c:v>18.899999999999999</c:v>
                </c:pt>
                <c:pt idx="5">
                  <c:v>19.2</c:v>
                </c:pt>
                <c:pt idx="6">
                  <c:v>22.8</c:v>
                </c:pt>
                <c:pt idx="7">
                  <c:v>21.6</c:v>
                </c:pt>
                <c:pt idx="8">
                  <c:v>21.9</c:v>
                </c:pt>
                <c:pt idx="9">
                  <c:v>21.9</c:v>
                </c:pt>
              </c:numCache>
            </c:numRef>
          </c:val>
          <c:smooth val="0"/>
        </c:ser>
        <c:ser>
          <c:idx val="2"/>
          <c:order val="2"/>
          <c:tx>
            <c:strRef>
              <c:f>Sheet1!$A$61</c:f>
              <c:strCache>
                <c:ptCount val="1"/>
                <c:pt idx="0">
                  <c:v>Macedonia</c:v>
                </c:pt>
              </c:strCache>
            </c:strRef>
          </c:tx>
          <c:spPr>
            <a:ln>
              <a:solidFill>
                <a:schemeClr val="tx1"/>
              </a:solidFill>
            </a:ln>
          </c:spPr>
          <c:marker>
            <c:symbol val="none"/>
          </c:marker>
          <c:dLbls>
            <c:dLbl>
              <c:idx val="8"/>
              <c:layout>
                <c:manualLayout>
                  <c:x val="4.2517006802721087E-2"/>
                  <c:y val="0"/>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Sheet1!$B$61:$K$61</c:f>
              <c:numCache>
                <c:formatCode>General</c:formatCode>
                <c:ptCount val="10"/>
                <c:pt idx="0">
                  <c:v>11.3</c:v>
                </c:pt>
                <c:pt idx="1">
                  <c:v>10.3</c:v>
                </c:pt>
                <c:pt idx="2">
                  <c:v>10.4</c:v>
                </c:pt>
                <c:pt idx="3">
                  <c:v>13.3</c:v>
                </c:pt>
                <c:pt idx="4">
                  <c:v>12</c:v>
                </c:pt>
                <c:pt idx="5">
                  <c:v>11.7</c:v>
                </c:pt>
                <c:pt idx="6">
                  <c:v>10.9</c:v>
                </c:pt>
                <c:pt idx="7">
                  <c:v>10.5</c:v>
                </c:pt>
                <c:pt idx="8">
                  <c:v>11</c:v>
                </c:pt>
                <c:pt idx="9">
                  <c:v>10.199999999999999</c:v>
                </c:pt>
              </c:numCache>
            </c:numRef>
          </c:val>
          <c:smooth val="0"/>
        </c:ser>
        <c:ser>
          <c:idx val="8"/>
          <c:order val="3"/>
          <c:tx>
            <c:strRef>
              <c:f>Sheet1!$A$67</c:f>
              <c:strCache>
                <c:ptCount val="1"/>
                <c:pt idx="0">
                  <c:v>Moldova</c:v>
                </c:pt>
              </c:strCache>
            </c:strRef>
          </c:tx>
          <c:spPr>
            <a:ln>
              <a:solidFill>
                <a:schemeClr val="accent6"/>
              </a:solidFill>
            </a:ln>
          </c:spPr>
          <c:marker>
            <c:symbol val="none"/>
          </c:marker>
          <c:dLbls>
            <c:dLbl>
              <c:idx val="9"/>
              <c:layout>
                <c:manualLayout>
                  <c:x val="-8.5034013605442185E-3"/>
                  <c:y val="-2.3504273504273504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6">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Sheet1!$B$67:$K$67</c:f>
              <c:numCache>
                <c:formatCode>General</c:formatCode>
                <c:ptCount val="10"/>
                <c:pt idx="0">
                  <c:v>19.5</c:v>
                </c:pt>
                <c:pt idx="1">
                  <c:v>17.399999999999999</c:v>
                </c:pt>
                <c:pt idx="2">
                  <c:v>12</c:v>
                </c:pt>
                <c:pt idx="3">
                  <c:v>10.7</c:v>
                </c:pt>
                <c:pt idx="4">
                  <c:v>10.1</c:v>
                </c:pt>
                <c:pt idx="5">
                  <c:v>14.4</c:v>
                </c:pt>
                <c:pt idx="6">
                  <c:v>14.8</c:v>
                </c:pt>
                <c:pt idx="7">
                  <c:v>13.4</c:v>
                </c:pt>
                <c:pt idx="8">
                  <c:v>14.8</c:v>
                </c:pt>
                <c:pt idx="9">
                  <c:v>15.2</c:v>
                </c:pt>
              </c:numCache>
            </c:numRef>
          </c:val>
          <c:smooth val="0"/>
        </c:ser>
        <c:ser>
          <c:idx val="1"/>
          <c:order val="4"/>
          <c:tx>
            <c:strRef>
              <c:f>Sheet1!$A$60</c:f>
              <c:strCache>
                <c:ptCount val="1"/>
                <c:pt idx="0">
                  <c:v>Bosnia &amp; Herzegovina</c:v>
                </c:pt>
              </c:strCache>
            </c:strRef>
          </c:tx>
          <c:spPr>
            <a:ln>
              <a:solidFill>
                <a:schemeClr val="accent2"/>
              </a:solidFill>
            </a:ln>
          </c:spPr>
          <c:marker>
            <c:symbol val="none"/>
          </c:marker>
          <c:dLbls>
            <c:dLbl>
              <c:idx val="8"/>
              <c:layout>
                <c:manualLayout>
                  <c:x val="6.0941043083900227E-2"/>
                  <c:y val="4.4871794871794796E-2"/>
                </c:manualLayout>
              </c:layout>
              <c:spPr/>
              <c:txPr>
                <a:bodyPr/>
                <a:lstStyle/>
                <a:p>
                  <a:pPr>
                    <a:defRPr>
                      <a:solidFill>
                        <a:schemeClr val="accent2"/>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Sheet1!$B$60:$K$60</c:f>
              <c:numCache>
                <c:formatCode>General</c:formatCode>
                <c:ptCount val="10"/>
                <c:pt idx="0">
                  <c:v>10.4</c:v>
                </c:pt>
                <c:pt idx="1">
                  <c:v>10.4</c:v>
                </c:pt>
                <c:pt idx="2">
                  <c:v>10</c:v>
                </c:pt>
                <c:pt idx="3">
                  <c:v>9.1</c:v>
                </c:pt>
                <c:pt idx="4">
                  <c:v>8.6999999999999993</c:v>
                </c:pt>
                <c:pt idx="5">
                  <c:v>8.4</c:v>
                </c:pt>
                <c:pt idx="6">
                  <c:v>8.4</c:v>
                </c:pt>
                <c:pt idx="7">
                  <c:v>7.7</c:v>
                </c:pt>
                <c:pt idx="8">
                  <c:v>8.5</c:v>
                </c:pt>
                <c:pt idx="9">
                  <c:v>7.6</c:v>
                </c:pt>
              </c:numCache>
            </c:numRef>
          </c:val>
          <c:smooth val="0"/>
        </c:ser>
        <c:ser>
          <c:idx val="3"/>
          <c:order val="5"/>
          <c:tx>
            <c:strRef>
              <c:f>Sheet1!$A$62</c:f>
              <c:strCache>
                <c:ptCount val="1"/>
                <c:pt idx="0">
                  <c:v>Serbia</c:v>
                </c:pt>
              </c:strCache>
            </c:strRef>
          </c:tx>
          <c:spPr>
            <a:ln>
              <a:solidFill>
                <a:schemeClr val="accent4"/>
              </a:solidFill>
            </a:ln>
          </c:spPr>
          <c:marker>
            <c:symbol val="none"/>
          </c:marker>
          <c:dLbls>
            <c:dLbl>
              <c:idx val="9"/>
              <c:spPr/>
              <c:txPr>
                <a:bodyPr/>
                <a:lstStyle/>
                <a:p>
                  <a:pPr>
                    <a:defRPr>
                      <a:solidFill>
                        <a:schemeClr val="accent4">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Sheet1!$B$62:$K$62</c:f>
              <c:numCache>
                <c:formatCode>General</c:formatCode>
                <c:ptCount val="10"/>
                <c:pt idx="0">
                  <c:v>12</c:v>
                </c:pt>
                <c:pt idx="1">
                  <c:v>11.4</c:v>
                </c:pt>
                <c:pt idx="2">
                  <c:v>10</c:v>
                </c:pt>
                <c:pt idx="3">
                  <c:v>10.3</c:v>
                </c:pt>
                <c:pt idx="4">
                  <c:v>9.6</c:v>
                </c:pt>
                <c:pt idx="5">
                  <c:v>10.199999999999999</c:v>
                </c:pt>
                <c:pt idx="6">
                  <c:v>10.7</c:v>
                </c:pt>
                <c:pt idx="7">
                  <c:v>9</c:v>
                </c:pt>
                <c:pt idx="8">
                  <c:v>9.4</c:v>
                </c:pt>
                <c:pt idx="9">
                  <c:v>9.6999999999999993</c:v>
                </c:pt>
              </c:numCache>
            </c:numRef>
          </c:val>
          <c:smooth val="0"/>
        </c:ser>
        <c:ser>
          <c:idx val="7"/>
          <c:order val="6"/>
          <c:tx>
            <c:strRef>
              <c:f>Sheet1!$A$66</c:f>
              <c:strCache>
                <c:ptCount val="1"/>
                <c:pt idx="0">
                  <c:v>Georgia</c:v>
                </c:pt>
              </c:strCache>
            </c:strRef>
          </c:tx>
          <c:spPr>
            <a:ln>
              <a:solidFill>
                <a:schemeClr val="accent3"/>
              </a:solidFill>
            </a:ln>
          </c:spPr>
          <c:marker>
            <c:symbol val="none"/>
          </c:marker>
          <c:dLbls>
            <c:dLbl>
              <c:idx val="9"/>
              <c:layout>
                <c:manualLayout>
                  <c:x val="-5.6689342403628117E-3"/>
                  <c:y val="4.273504273504352E-3"/>
                </c:manualLayout>
              </c:layout>
              <c:spPr/>
              <c:txPr>
                <a:bodyPr/>
                <a:lstStyle/>
                <a:p>
                  <a:pPr>
                    <a:defRPr>
                      <a:solidFill>
                        <a:schemeClr val="accent3">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Sheet1!$B$66:$K$66</c:f>
              <c:numCache>
                <c:formatCode>General</c:formatCode>
                <c:ptCount val="10"/>
                <c:pt idx="0">
                  <c:v>16.7</c:v>
                </c:pt>
                <c:pt idx="1">
                  <c:v>12.8</c:v>
                </c:pt>
                <c:pt idx="2">
                  <c:v>10.7</c:v>
                </c:pt>
                <c:pt idx="3">
                  <c:v>9.4</c:v>
                </c:pt>
                <c:pt idx="4">
                  <c:v>9.4</c:v>
                </c:pt>
                <c:pt idx="5">
                  <c:v>8.4</c:v>
                </c:pt>
                <c:pt idx="6">
                  <c:v>9.3000000000000007</c:v>
                </c:pt>
                <c:pt idx="7">
                  <c:v>8.6</c:v>
                </c:pt>
                <c:pt idx="8">
                  <c:v>9.4</c:v>
                </c:pt>
                <c:pt idx="9">
                  <c:v>9.1999999999999993</c:v>
                </c:pt>
              </c:numCache>
            </c:numRef>
          </c:val>
          <c:smooth val="0"/>
        </c:ser>
        <c:ser>
          <c:idx val="4"/>
          <c:order val="7"/>
          <c:tx>
            <c:strRef>
              <c:f>Sheet1!$A$63</c:f>
              <c:strCache>
                <c:ptCount val="1"/>
                <c:pt idx="0">
                  <c:v>U.S.</c:v>
                </c:pt>
              </c:strCache>
            </c:strRef>
          </c:tx>
          <c:spPr>
            <a:ln>
              <a:solidFill>
                <a:srgbClr val="00B050"/>
              </a:solidFill>
            </a:ln>
          </c:spPr>
          <c:marker>
            <c:symbol val="none"/>
          </c:marker>
          <c:dLbls>
            <c:dLbl>
              <c:idx val="7"/>
              <c:layout>
                <c:manualLayout>
                  <c:x val="0.17431972789115646"/>
                  <c:y val="8.5470085470085479E-3"/>
                </c:manualLayout>
              </c:layout>
              <c:spPr/>
              <c:txPr>
                <a:bodyPr/>
                <a:lstStyle/>
                <a:p>
                  <a:pPr>
                    <a:defRPr>
                      <a:solidFill>
                        <a:srgbClr val="00B050"/>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Sheet1!$B$63:$K$63</c:f>
              <c:numCache>
                <c:formatCode>General</c:formatCode>
                <c:ptCount val="10"/>
                <c:pt idx="0">
                  <c:v>1.2</c:v>
                </c:pt>
                <c:pt idx="1">
                  <c:v>1</c:v>
                </c:pt>
                <c:pt idx="2">
                  <c:v>1.1000000000000001</c:v>
                </c:pt>
                <c:pt idx="3">
                  <c:v>1.1000000000000001</c:v>
                </c:pt>
                <c:pt idx="4">
                  <c:v>1</c:v>
                </c:pt>
                <c:pt idx="5">
                  <c:v>1.2</c:v>
                </c:pt>
                <c:pt idx="6">
                  <c:v>1.4</c:v>
                </c:pt>
                <c:pt idx="7">
                  <c:v>1.3</c:v>
                </c:pt>
                <c:pt idx="8">
                  <c:v>1.4</c:v>
                </c:pt>
                <c:pt idx="9">
                  <c:v>1.4</c:v>
                </c:pt>
              </c:numCache>
            </c:numRef>
          </c:val>
          <c:smooth val="0"/>
        </c:ser>
        <c:ser>
          <c:idx val="5"/>
          <c:order val="8"/>
          <c:tx>
            <c:strRef>
              <c:f>Sheet1!$A$64</c:f>
              <c:strCache>
                <c:ptCount val="1"/>
                <c:pt idx="0">
                  <c:v>France</c:v>
                </c:pt>
              </c:strCache>
            </c:strRef>
          </c:tx>
          <c:spPr>
            <a:ln>
              <a:solidFill>
                <a:srgbClr val="0070C0"/>
              </a:solidFill>
            </a:ln>
          </c:spPr>
          <c:marker>
            <c:symbol val="none"/>
          </c:marker>
          <c:dLbls>
            <c:dLbl>
              <c:idx val="8"/>
              <c:layout>
                <c:manualLayout>
                  <c:x val="7.6530612244897961E-2"/>
                  <c:y val="-2.9914529914529916E-2"/>
                </c:manualLayout>
              </c:layout>
              <c:spPr/>
              <c:txPr>
                <a:bodyPr/>
                <a:lstStyle/>
                <a:p>
                  <a:pPr>
                    <a:defRPr>
                      <a:solidFill>
                        <a:srgbClr val="0070C0"/>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Sheet1!$B$64:$K$64</c:f>
              <c:numCache>
                <c:formatCode>General</c:formatCode>
                <c:ptCount val="10"/>
                <c:pt idx="0">
                  <c:v>1.9</c:v>
                </c:pt>
                <c:pt idx="1">
                  <c:v>1.7</c:v>
                </c:pt>
                <c:pt idx="2">
                  <c:v>1.8</c:v>
                </c:pt>
                <c:pt idx="3">
                  <c:v>1.7</c:v>
                </c:pt>
                <c:pt idx="4">
                  <c:v>1.5</c:v>
                </c:pt>
                <c:pt idx="5">
                  <c:v>1.8</c:v>
                </c:pt>
                <c:pt idx="6">
                  <c:v>1.8</c:v>
                </c:pt>
                <c:pt idx="7">
                  <c:v>1.8</c:v>
                </c:pt>
                <c:pt idx="8">
                  <c:v>1.6</c:v>
                </c:pt>
                <c:pt idx="9">
                  <c:v>1.7</c:v>
                </c:pt>
              </c:numCache>
            </c:numRef>
          </c:val>
          <c:smooth val="0"/>
        </c:ser>
        <c:ser>
          <c:idx val="6"/>
          <c:order val="9"/>
          <c:tx>
            <c:strRef>
              <c:f>Sheet1!$A$65</c:f>
              <c:strCache>
                <c:ptCount val="1"/>
                <c:pt idx="0">
                  <c:v>Greece</c:v>
                </c:pt>
              </c:strCache>
            </c:strRef>
          </c:tx>
          <c:marker>
            <c:symbol val="none"/>
          </c:marker>
          <c:dLbls>
            <c:dLbl>
              <c:idx val="8"/>
              <c:layout>
                <c:manualLayout>
                  <c:x val="7.3696145124716547E-2"/>
                  <c:y val="-1.9230769230769232E-2"/>
                </c:manualLayout>
              </c:layout>
              <c:spPr/>
              <c:txPr>
                <a:bodyPr/>
                <a:lstStyle/>
                <a:p>
                  <a:pPr>
                    <a:defRPr>
                      <a:solidFill>
                        <a:schemeClr val="tx2">
                          <a:lumMod val="60000"/>
                          <a:lumOff val="40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Sheet1!$B$58:$K$58</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Sheet1!$B$65:$K$65</c:f>
              <c:numCache>
                <c:formatCode>General</c:formatCode>
                <c:ptCount val="10"/>
                <c:pt idx="0">
                  <c:v>4.8</c:v>
                </c:pt>
                <c:pt idx="1">
                  <c:v>3.6</c:v>
                </c:pt>
                <c:pt idx="2">
                  <c:v>3.4</c:v>
                </c:pt>
                <c:pt idx="3">
                  <c:v>3.1</c:v>
                </c:pt>
                <c:pt idx="4">
                  <c:v>3.1</c:v>
                </c:pt>
                <c:pt idx="5">
                  <c:v>3.3</c:v>
                </c:pt>
                <c:pt idx="6">
                  <c:v>3.5</c:v>
                </c:pt>
                <c:pt idx="7">
                  <c:v>3.7</c:v>
                </c:pt>
                <c:pt idx="8">
                  <c:v>3.8</c:v>
                </c:pt>
                <c:pt idx="9">
                  <c:v>3.8</c:v>
                </c:pt>
              </c:numCache>
            </c:numRef>
          </c:val>
          <c:smooth val="0"/>
        </c:ser>
        <c:dLbls>
          <c:showLegendKey val="0"/>
          <c:showVal val="0"/>
          <c:showCatName val="0"/>
          <c:showSerName val="0"/>
          <c:showPercent val="0"/>
          <c:showBubbleSize val="0"/>
        </c:dLbls>
        <c:smooth val="0"/>
        <c:axId val="448589664"/>
        <c:axId val="448590056"/>
      </c:lineChart>
      <c:catAx>
        <c:axId val="448589664"/>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8590056"/>
        <c:crosses val="autoZero"/>
        <c:auto val="1"/>
        <c:lblAlgn val="ctr"/>
        <c:lblOffset val="100"/>
        <c:noMultiLvlLbl val="0"/>
      </c:catAx>
      <c:valAx>
        <c:axId val="448590056"/>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GDP</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8589664"/>
        <c:crosses val="autoZero"/>
        <c:crossBetween val="between"/>
      </c:valAx>
    </c:plotArea>
    <c:plotVisOnly val="1"/>
    <c:dispBlanksAs val="gap"/>
    <c:showDLblsOverMax val="0"/>
  </c:chart>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Remittances</a:t>
            </a:r>
            <a:r>
              <a:rPr lang="en-US" baseline="0"/>
              <a:t> in t</a:t>
            </a:r>
            <a:r>
              <a:rPr lang="en-US"/>
              <a:t>he Balkans</a:t>
            </a:r>
          </a:p>
          <a:p>
            <a:pPr>
              <a:defRPr/>
            </a:pPr>
            <a:r>
              <a:rPr lang="en-US" sz="1600"/>
              <a:t>(% of</a:t>
            </a:r>
            <a:r>
              <a:rPr lang="en-US" sz="1600" baseline="0"/>
              <a:t> GDP)</a:t>
            </a:r>
            <a:endParaRPr lang="en-US" sz="1600"/>
          </a:p>
        </c:rich>
      </c:tx>
      <c:layout>
        <c:manualLayout>
          <c:xMode val="edge"/>
          <c:yMode val="edge"/>
          <c:x val="0.37237454261209602"/>
          <c:y val="4.2735042735042739E-3"/>
        </c:manualLayout>
      </c:layout>
      <c:overlay val="0"/>
    </c:title>
    <c:autoTitleDeleted val="0"/>
    <c:plotArea>
      <c:layout/>
      <c:lineChart>
        <c:grouping val="standard"/>
        <c:varyColors val="0"/>
        <c:ser>
          <c:idx val="0"/>
          <c:order val="0"/>
          <c:tx>
            <c:strRef>
              <c:f>'Labor Markets'!$A$28</c:f>
              <c:strCache>
                <c:ptCount val="1"/>
                <c:pt idx="0">
                  <c:v>Albania</c:v>
                </c:pt>
              </c:strCache>
            </c:strRef>
          </c:tx>
          <c:spPr>
            <a:ln>
              <a:solidFill>
                <a:srgbClr val="00B0F0"/>
              </a:solidFill>
            </a:ln>
          </c:spPr>
          <c:marker>
            <c:symbol val="none"/>
          </c:marker>
          <c:dLbls>
            <c:dLbl>
              <c:idx val="9"/>
              <c:layout>
                <c:manualLayout>
                  <c:x val="-2.2834814025411671E-2"/>
                  <c:y val="1.9230769230769232E-2"/>
                </c:manualLayout>
              </c:layout>
              <c:tx>
                <c:rich>
                  <a:bodyPr/>
                  <a:lstStyle/>
                  <a:p>
                    <a:r>
                      <a:rPr lang="en-US">
                        <a:solidFill>
                          <a:schemeClr val="accent5">
                            <a:lumMod val="75000"/>
                          </a:schemeClr>
                        </a:solidFill>
                      </a:rPr>
                      <a:t>Albania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'Labor Markets'!$F$27:$O$27</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'Labor Markets'!$F$28:$O$28</c:f>
              <c:numCache>
                <c:formatCode>0.0</c:formatCode>
                <c:ptCount val="10"/>
                <c:pt idx="0">
                  <c:v>15.549338440563082</c:v>
                </c:pt>
                <c:pt idx="1">
                  <c:v>15.396727424529161</c:v>
                </c:pt>
                <c:pt idx="2">
                  <c:v>14.885942254561652</c:v>
                </c:pt>
                <c:pt idx="3">
                  <c:v>13.718516204697881</c:v>
                </c:pt>
                <c:pt idx="4">
                  <c:v>11.606220211856531</c:v>
                </c:pt>
                <c:pt idx="5">
                  <c:v>10.946973601203169</c:v>
                </c:pt>
                <c:pt idx="6">
                  <c:v>9.6925113208451705</c:v>
                </c:pt>
                <c:pt idx="7">
                  <c:v>8.7322640007039656</c:v>
                </c:pt>
                <c:pt idx="8">
                  <c:v>8.3199204488619944</c:v>
                </c:pt>
                <c:pt idx="9">
                  <c:v>8.4647717068475483</c:v>
                </c:pt>
              </c:numCache>
            </c:numRef>
          </c:val>
          <c:smooth val="0"/>
        </c:ser>
        <c:ser>
          <c:idx val="1"/>
          <c:order val="1"/>
          <c:tx>
            <c:strRef>
              <c:f>'Labor Markets'!$A$30</c:f>
              <c:strCache>
                <c:ptCount val="1"/>
                <c:pt idx="0">
                  <c:v>Bosnia and Herzegovina</c:v>
                </c:pt>
              </c:strCache>
            </c:strRef>
          </c:tx>
          <c:spPr>
            <a:ln>
              <a:solidFill>
                <a:schemeClr val="accent1"/>
              </a:solidFill>
            </a:ln>
          </c:spPr>
          <c:marker>
            <c:symbol val="none"/>
          </c:marker>
          <c:dLbls>
            <c:dLbl>
              <c:idx val="9"/>
              <c:layout>
                <c:manualLayout>
                  <c:x val="-2.4260229177574741E-2"/>
                  <c:y val="-3.4188034188034191E-2"/>
                </c:manualLayout>
              </c:layout>
              <c:tx>
                <c:rich>
                  <a:bodyPr/>
                  <a:lstStyle/>
                  <a:p>
                    <a:r>
                      <a:rPr lang="en-US" dirty="0">
                        <a:solidFill>
                          <a:schemeClr val="accent1">
                            <a:lumMod val="75000"/>
                          </a:schemeClr>
                        </a:solidFill>
                      </a:rPr>
                      <a:t>Bosnia </a:t>
                    </a:r>
                    <a:r>
                      <a:rPr lang="en-US" dirty="0" smtClean="0">
                        <a:solidFill>
                          <a:schemeClr val="accent1">
                            <a:lumMod val="75000"/>
                          </a:schemeClr>
                        </a:solidFill>
                      </a:rPr>
                      <a:t>&amp; </a:t>
                    </a:r>
                    <a:r>
                      <a:rPr lang="en-US" dirty="0">
                        <a:solidFill>
                          <a:schemeClr val="accent1">
                            <a:lumMod val="75000"/>
                          </a:schemeClr>
                        </a:solidFill>
                      </a:rPr>
                      <a:t>Herzegovina</a:t>
                    </a:r>
                    <a:endParaRPr lang="en-US" dirty="0">
                      <a:solidFill>
                        <a:schemeClr val="accent2"/>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1">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'Labor Markets'!$F$27:$O$27</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'Labor Markets'!$F$30:$O$30</c:f>
              <c:numCache>
                <c:formatCode>0.0</c:formatCode>
                <c:ptCount val="10"/>
                <c:pt idx="0">
                  <c:v>20.673208329590555</c:v>
                </c:pt>
                <c:pt idx="1">
                  <c:v>18.688308494966989</c:v>
                </c:pt>
                <c:pt idx="2">
                  <c:v>17.122795632156308</c:v>
                </c:pt>
                <c:pt idx="3">
                  <c:v>17.397867401768828</c:v>
                </c:pt>
                <c:pt idx="4">
                  <c:v>14.52372701468326</c:v>
                </c:pt>
                <c:pt idx="5">
                  <c:v>12.319989743257009</c:v>
                </c:pt>
                <c:pt idx="6">
                  <c:v>10.816474834917528</c:v>
                </c:pt>
                <c:pt idx="7">
                  <c:v>10.689940265348902</c:v>
                </c:pt>
                <c:pt idx="8">
                  <c:v>10.917512986792024</c:v>
                </c:pt>
                <c:pt idx="9">
                  <c:v>10.804343894253279</c:v>
                </c:pt>
              </c:numCache>
            </c:numRef>
          </c:val>
          <c:smooth val="0"/>
        </c:ser>
        <c:ser>
          <c:idx val="2"/>
          <c:order val="2"/>
          <c:tx>
            <c:strRef>
              <c:f>'Labor Markets'!$A$37</c:f>
              <c:strCache>
                <c:ptCount val="1"/>
                <c:pt idx="0">
                  <c:v>Kosovo</c:v>
                </c:pt>
              </c:strCache>
            </c:strRef>
          </c:tx>
          <c:spPr>
            <a:ln>
              <a:solidFill>
                <a:schemeClr val="accent3"/>
              </a:solidFill>
            </a:ln>
          </c:spPr>
          <c:marker>
            <c:symbol val="none"/>
          </c:marker>
          <c:dLbls>
            <c:dLbl>
              <c:idx val="9"/>
              <c:layout>
                <c:manualLayout>
                  <c:x val="-2.4260229177574741E-2"/>
                  <c:y val="-2.5641362137425131E-2"/>
                </c:manualLayout>
              </c:layout>
              <c:tx>
                <c:rich>
                  <a:bodyPr/>
                  <a:lstStyle/>
                  <a:p>
                    <a:r>
                      <a:rPr lang="en-US">
                        <a:solidFill>
                          <a:schemeClr val="accent3">
                            <a:lumMod val="75000"/>
                          </a:schemeClr>
                        </a:solidFill>
                      </a:rPr>
                      <a:t>Kosovo</a:t>
                    </a:r>
                    <a:endParaRPr lang="en-US">
                      <a:solidFill>
                        <a:schemeClr val="accent2">
                          <a:lumMod val="75000"/>
                        </a:schemeClr>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3">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'Labor Markets'!$F$27:$O$27</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'Labor Markets'!$F$37:$O$37</c:f>
              <c:numCache>
                <c:formatCode>0.0</c:formatCode>
                <c:ptCount val="10"/>
                <c:pt idx="0">
                  <c:v>17.143007367626723</c:v>
                </c:pt>
                <c:pt idx="1">
                  <c:v>18.736020036615034</c:v>
                </c:pt>
                <c:pt idx="2">
                  <c:v>19.671921950863531</c:v>
                </c:pt>
                <c:pt idx="3">
                  <c:v>19.569196248741083</c:v>
                </c:pt>
                <c:pt idx="4">
                  <c:v>18.32626631648208</c:v>
                </c:pt>
                <c:pt idx="5">
                  <c:v>18.664596221209916</c:v>
                </c:pt>
                <c:pt idx="6">
                  <c:v>17.098717756939163</c:v>
                </c:pt>
                <c:pt idx="7">
                  <c:v>16.759767876681213</c:v>
                </c:pt>
                <c:pt idx="8">
                  <c:v>16.29291197380412</c:v>
                </c:pt>
                <c:pt idx="9">
                  <c:v>15.862609921726294</c:v>
                </c:pt>
              </c:numCache>
            </c:numRef>
          </c:val>
          <c:smooth val="0"/>
        </c:ser>
        <c:ser>
          <c:idx val="5"/>
          <c:order val="3"/>
          <c:tx>
            <c:strRef>
              <c:f>'Labor Markets'!$A$46</c:f>
              <c:strCache>
                <c:ptCount val="1"/>
                <c:pt idx="0">
                  <c:v>Serbia</c:v>
                </c:pt>
              </c:strCache>
            </c:strRef>
          </c:tx>
          <c:spPr>
            <a:ln>
              <a:solidFill>
                <a:schemeClr val="accent2"/>
              </a:solidFill>
            </a:ln>
          </c:spPr>
          <c:marker>
            <c:symbol val="none"/>
          </c:marker>
          <c:dLbls>
            <c:dLbl>
              <c:idx val="8"/>
              <c:layout>
                <c:manualLayout>
                  <c:x val="8.0858994915036661E-2"/>
                  <c:y val="-1.9230769230769232E-2"/>
                </c:manualLayout>
              </c:layout>
              <c:tx>
                <c:rich>
                  <a:bodyPr/>
                  <a:lstStyle/>
                  <a:p>
                    <a:r>
                      <a:rPr lang="en-US">
                        <a:solidFill>
                          <a:schemeClr val="accent2">
                            <a:lumMod val="75000"/>
                          </a:schemeClr>
                        </a:solidFill>
                      </a:rPr>
                      <a:t>Serbia</a:t>
                    </a:r>
                    <a:endParaRPr lang="en-US">
                      <a:solidFill>
                        <a:schemeClr val="accent6">
                          <a:lumMod val="75000"/>
                        </a:schemeClr>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'Labor Markets'!$F$27:$O$27</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'Labor Markets'!$F$46:$O$46</c:f>
              <c:numCache>
                <c:formatCode>General</c:formatCode>
                <c:ptCount val="10"/>
                <c:pt idx="3" formatCode="0.0">
                  <c:v>7.6008898839666887</c:v>
                </c:pt>
                <c:pt idx="4" formatCode="0.0">
                  <c:v>5.4974559842369999</c:v>
                </c:pt>
                <c:pt idx="5" formatCode="0.0">
                  <c:v>9.2293975430266517</c:v>
                </c:pt>
                <c:pt idx="6" formatCode="0.0">
                  <c:v>8.5063199932826556</c:v>
                </c:pt>
                <c:pt idx="7" formatCode="0.0">
                  <c:v>7.0407455450810454</c:v>
                </c:pt>
                <c:pt idx="8" formatCode="0.0">
                  <c:v>8.6907213461926087</c:v>
                </c:pt>
                <c:pt idx="9" formatCode="0.0">
                  <c:v>8.8370680507656321</c:v>
                </c:pt>
              </c:numCache>
            </c:numRef>
          </c:val>
          <c:smooth val="0"/>
        </c:ser>
        <c:ser>
          <c:idx val="3"/>
          <c:order val="4"/>
          <c:tx>
            <c:strRef>
              <c:f>'Labor Markets'!$A$41</c:f>
              <c:strCache>
                <c:ptCount val="1"/>
                <c:pt idx="0">
                  <c:v>Macedonia, FYR</c:v>
                </c:pt>
              </c:strCache>
            </c:strRef>
          </c:tx>
          <c:spPr>
            <a:ln>
              <a:solidFill>
                <a:schemeClr val="accent6"/>
              </a:solidFill>
            </a:ln>
          </c:spPr>
          <c:marker>
            <c:symbol val="none"/>
          </c:marker>
          <c:dLbls>
            <c:dLbl>
              <c:idx val="9"/>
              <c:layout>
                <c:manualLayout>
                  <c:x val="-2.2838517860058923E-2"/>
                  <c:y val="1.7094017094017096E-2"/>
                </c:manualLayout>
              </c:layout>
              <c:tx>
                <c:rich>
                  <a:bodyPr/>
                  <a:lstStyle/>
                  <a:p>
                    <a:r>
                      <a:rPr lang="en-US">
                        <a:solidFill>
                          <a:schemeClr val="accent6">
                            <a:lumMod val="75000"/>
                          </a:schemeClr>
                        </a:solidFill>
                      </a:rPr>
                      <a:t>Macedonia</a:t>
                    </a:r>
                    <a:endParaRPr lang="en-US">
                      <a:solidFill>
                        <a:schemeClr val="accent4"/>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6">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'Labor Markets'!$F$27:$O$27</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'Labor Markets'!$F$41:$O$41</c:f>
              <c:numCache>
                <c:formatCode>0.0</c:formatCode>
                <c:ptCount val="10"/>
                <c:pt idx="0">
                  <c:v>3.8630082900470888</c:v>
                </c:pt>
                <c:pt idx="1">
                  <c:v>3.7850936561804147</c:v>
                </c:pt>
                <c:pt idx="2">
                  <c:v>4.0630210874390764</c:v>
                </c:pt>
                <c:pt idx="3">
                  <c:v>4.2281568265125795</c:v>
                </c:pt>
                <c:pt idx="4">
                  <c:v>4.1348843870577543</c:v>
                </c:pt>
                <c:pt idx="5">
                  <c:v>4.0924522039892954</c:v>
                </c:pt>
                <c:pt idx="6">
                  <c:v>4.1540282244231435</c:v>
                </c:pt>
                <c:pt idx="7">
                  <c:v>4.1761920338171645</c:v>
                </c:pt>
                <c:pt idx="8">
                  <c:v>4.1158490994105881</c:v>
                </c:pt>
                <c:pt idx="9">
                  <c:v>3.6884852826957761</c:v>
                </c:pt>
              </c:numCache>
            </c:numRef>
          </c:val>
          <c:smooth val="0"/>
        </c:ser>
        <c:dLbls>
          <c:showLegendKey val="0"/>
          <c:showVal val="0"/>
          <c:showCatName val="0"/>
          <c:showSerName val="0"/>
          <c:showPercent val="0"/>
          <c:showBubbleSize val="0"/>
        </c:dLbls>
        <c:smooth val="0"/>
        <c:axId val="448590840"/>
        <c:axId val="448591232"/>
      </c:lineChart>
      <c:catAx>
        <c:axId val="448590840"/>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8591232"/>
        <c:crosses val="autoZero"/>
        <c:auto val="1"/>
        <c:lblAlgn val="ctr"/>
        <c:lblOffset val="100"/>
        <c:noMultiLvlLbl val="0"/>
      </c:catAx>
      <c:valAx>
        <c:axId val="448591232"/>
        <c:scaling>
          <c:orientation val="minMax"/>
          <c:max val="25"/>
          <c:min val="0"/>
        </c:scaling>
        <c:delete val="0"/>
        <c:axPos val="l"/>
        <c:majorGridlines>
          <c:spPr>
            <a:ln>
              <a:solidFill>
                <a:schemeClr val="bg1">
                  <a:lumMod val="50000"/>
                  <a:alpha val="35000"/>
                </a:schemeClr>
              </a:solidFill>
            </a:ln>
          </c:spPr>
        </c:majorGridlines>
        <c:title>
          <c:tx>
            <c:rich>
              <a:bodyPr rot="-5400000" vert="horz"/>
              <a:lstStyle/>
              <a:p>
                <a:pPr>
                  <a:defRPr/>
                </a:pPr>
                <a:r>
                  <a:rPr lang="en-US"/>
                  <a:t>Remittances (% of GDP)</a:t>
                </a:r>
              </a:p>
            </c:rich>
          </c:tx>
          <c:layout>
            <c:manualLayout>
              <c:xMode val="edge"/>
              <c:yMode val="edge"/>
              <c:x val="7.1109302226642235E-3"/>
              <c:y val="0.40010246315364428"/>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8590840"/>
        <c:crosses val="autoZero"/>
        <c:crossBetween val="between"/>
        <c:majorUnit val="5"/>
        <c:minorUnit val="2.5"/>
      </c:valAx>
    </c:plotArea>
    <c:plotVisOnly val="1"/>
    <c:dispBlanksAs val="gap"/>
    <c:showDLblsOverMax val="0"/>
  </c:chart>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2335783541763162"/>
          <c:y val="8.227390008452333E-2"/>
          <c:w val="0.5642158406669755"/>
          <c:h val="0.81285332977445612"/>
        </c:manualLayout>
      </c:layout>
      <c:pieChart>
        <c:varyColors val="1"/>
        <c:ser>
          <c:idx val="0"/>
          <c:order val="0"/>
          <c:dPt>
            <c:idx val="7"/>
            <c:bubble3D val="0"/>
            <c:spPr>
              <a:solidFill>
                <a:schemeClr val="bg1">
                  <a:lumMod val="75000"/>
                </a:schemeClr>
              </a:solidFill>
            </c:spPr>
          </c:dPt>
          <c:dLbls>
            <c:dLbl>
              <c:idx val="0"/>
              <c:layout>
                <c:manualLayout>
                  <c:x val="-0.14638814265863825"/>
                  <c:y val="0.16496552337737444"/>
                </c:manualLayout>
              </c:layout>
              <c:tx>
                <c:rich>
                  <a:bodyPr/>
                  <a:lstStyle/>
                  <a:p>
                    <a:pPr>
                      <a:defRPr sz="1400" b="1">
                        <a:solidFill>
                          <a:schemeClr val="bg1"/>
                        </a:solidFill>
                      </a:defRPr>
                    </a:pPr>
                    <a:r>
                      <a:rPr lang="en-US" b="1" dirty="0">
                        <a:solidFill>
                          <a:schemeClr val="bg1"/>
                        </a:solidFill>
                      </a:rPr>
                      <a:t>Croatia, </a:t>
                    </a:r>
                    <a:endParaRPr lang="en-US" b="1" dirty="0" smtClean="0">
                      <a:solidFill>
                        <a:schemeClr val="bg1"/>
                      </a:solidFill>
                    </a:endParaRPr>
                  </a:p>
                  <a:p>
                    <a:pPr>
                      <a:defRPr sz="1400" b="1">
                        <a:solidFill>
                          <a:schemeClr val="bg1"/>
                        </a:solidFill>
                      </a:defRPr>
                    </a:pPr>
                    <a:r>
                      <a:rPr lang="en-US" b="1" dirty="0" smtClean="0">
                        <a:solidFill>
                          <a:schemeClr val="bg1"/>
                        </a:solidFill>
                      </a:rPr>
                      <a:t>27.9</a:t>
                    </a:r>
                    <a:r>
                      <a:rPr lang="en-US" b="1" dirty="0">
                        <a:solidFill>
                          <a:schemeClr val="bg1"/>
                        </a:solidFill>
                      </a:rPr>
                      <a:t>%</a:t>
                    </a:r>
                  </a:p>
                </c:rich>
              </c:tx>
              <c:spPr/>
              <c:showLegendKey val="0"/>
              <c:showVal val="1"/>
              <c:showCatName val="1"/>
              <c:showSerName val="0"/>
              <c:showPercent val="0"/>
              <c:showBubbleSize val="0"/>
              <c:extLst>
                <c:ext xmlns:c15="http://schemas.microsoft.com/office/drawing/2012/chart" uri="{CE6537A1-D6FC-4f65-9D91-7224C49458BB}"/>
              </c:extLst>
            </c:dLbl>
            <c:dLbl>
              <c:idx val="1"/>
              <c:layout>
                <c:manualLayout>
                  <c:x val="-0.13727512737378417"/>
                  <c:y val="-0.14869633880510699"/>
                </c:manualLayout>
              </c:layout>
              <c:tx>
                <c:rich>
                  <a:bodyPr/>
                  <a:lstStyle/>
                  <a:p>
                    <a:pPr>
                      <a:defRPr sz="1400" b="1">
                        <a:solidFill>
                          <a:schemeClr val="bg1"/>
                        </a:solidFill>
                      </a:defRPr>
                    </a:pPr>
                    <a:r>
                      <a:rPr lang="en-US" dirty="0"/>
                      <a:t>Serbia, </a:t>
                    </a:r>
                    <a:endParaRPr lang="en-US" dirty="0" smtClean="0"/>
                  </a:p>
                  <a:p>
                    <a:pPr>
                      <a:defRPr sz="1400" b="1">
                        <a:solidFill>
                          <a:schemeClr val="bg1"/>
                        </a:solidFill>
                      </a:defRPr>
                    </a:pPr>
                    <a:r>
                      <a:rPr lang="en-US" dirty="0" smtClean="0"/>
                      <a:t>15.6</a:t>
                    </a:r>
                    <a:r>
                      <a:rPr lang="en-US" dirty="0"/>
                      <a:t>%</a:t>
                    </a:r>
                  </a:p>
                </c:rich>
              </c:tx>
              <c:spPr/>
              <c:showLegendKey val="0"/>
              <c:showVal val="1"/>
              <c:showCatName val="1"/>
              <c:showSerName val="0"/>
              <c:showPercent val="0"/>
              <c:showBubbleSize val="0"/>
              <c:extLst>
                <c:ext xmlns:c15="http://schemas.microsoft.com/office/drawing/2012/chart" uri="{CE6537A1-D6FC-4f65-9D91-7224C49458BB}"/>
              </c:extLst>
            </c:dLbl>
            <c:dLbl>
              <c:idx val="2"/>
              <c:layout>
                <c:manualLayout>
                  <c:x val="-2.063594256600278E-2"/>
                  <c:y val="-0.14689265536723164"/>
                </c:manualLayout>
              </c:layout>
              <c:tx>
                <c:rich>
                  <a:bodyPr/>
                  <a:lstStyle/>
                  <a:p>
                    <a:pPr>
                      <a:defRPr sz="1400" b="1">
                        <a:solidFill>
                          <a:schemeClr val="bg1"/>
                        </a:solidFill>
                      </a:defRPr>
                    </a:pPr>
                    <a:r>
                      <a:rPr lang="en-US" b="1" dirty="0" smtClean="0">
                        <a:solidFill>
                          <a:schemeClr val="bg1"/>
                        </a:solidFill>
                      </a:rPr>
                      <a:t>Germany</a:t>
                    </a:r>
                    <a:r>
                      <a:rPr lang="en-US" b="1" dirty="0">
                        <a:solidFill>
                          <a:schemeClr val="bg1"/>
                        </a:solidFill>
                      </a:rPr>
                      <a:t>, </a:t>
                    </a:r>
                    <a:endParaRPr lang="en-US" b="1" dirty="0" smtClean="0">
                      <a:solidFill>
                        <a:schemeClr val="bg1"/>
                      </a:solidFill>
                    </a:endParaRPr>
                  </a:p>
                  <a:p>
                    <a:pPr>
                      <a:defRPr sz="1400" b="1">
                        <a:solidFill>
                          <a:schemeClr val="bg1"/>
                        </a:solidFill>
                      </a:defRPr>
                    </a:pPr>
                    <a:r>
                      <a:rPr lang="en-US" b="1" dirty="0" smtClean="0">
                        <a:solidFill>
                          <a:schemeClr val="bg1"/>
                        </a:solidFill>
                      </a:rPr>
                      <a:t>10.6</a:t>
                    </a:r>
                    <a:r>
                      <a:rPr lang="en-US" b="1" dirty="0">
                        <a:solidFill>
                          <a:schemeClr val="bg1"/>
                        </a:solidFill>
                      </a:rPr>
                      <a:t>%</a:t>
                    </a:r>
                  </a:p>
                </c:rich>
              </c:tx>
              <c:spPr/>
              <c:showLegendKey val="0"/>
              <c:showVal val="1"/>
              <c:showCatName val="1"/>
              <c:showSerName val="0"/>
              <c:showPercent val="0"/>
              <c:showBubbleSize val="0"/>
              <c:extLst>
                <c:ext xmlns:c15="http://schemas.microsoft.com/office/drawing/2012/chart" uri="{CE6537A1-D6FC-4f65-9D91-7224C49458BB}"/>
              </c:extLst>
            </c:dLbl>
            <c:dLbl>
              <c:idx val="3"/>
              <c:layout>
                <c:manualLayout>
                  <c:x val="9.5738459163192832E-2"/>
                  <c:y val="-0.15067240535611015"/>
                </c:manualLayout>
              </c:layout>
              <c:tx>
                <c:rich>
                  <a:bodyPr/>
                  <a:lstStyle/>
                  <a:p>
                    <a:pPr>
                      <a:defRPr sz="1400" b="1">
                        <a:solidFill>
                          <a:schemeClr val="bg1"/>
                        </a:solidFill>
                      </a:defRPr>
                    </a:pPr>
                    <a:r>
                      <a:rPr lang="en-US" dirty="0"/>
                      <a:t>Austria, </a:t>
                    </a:r>
                    <a:endParaRPr lang="en-US" dirty="0" smtClean="0"/>
                  </a:p>
                  <a:p>
                    <a:pPr>
                      <a:defRPr sz="1400" b="1">
                        <a:solidFill>
                          <a:schemeClr val="bg1"/>
                        </a:solidFill>
                      </a:defRPr>
                    </a:pPr>
                    <a:r>
                      <a:rPr lang="en-US" dirty="0" smtClean="0"/>
                      <a:t>9.6</a:t>
                    </a:r>
                    <a:r>
                      <a:rPr lang="en-US" dirty="0"/>
                      <a:t>%</a:t>
                    </a:r>
                  </a:p>
                </c:rich>
              </c:tx>
              <c:spPr/>
              <c:showLegendKey val="0"/>
              <c:showVal val="1"/>
              <c:showCatName val="1"/>
              <c:showSerName val="0"/>
              <c:showPercent val="0"/>
              <c:showBubbleSize val="0"/>
              <c:extLst>
                <c:ext xmlns:c15="http://schemas.microsoft.com/office/drawing/2012/chart" uri="{CE6537A1-D6FC-4f65-9D91-7224C49458BB}"/>
              </c:extLst>
            </c:dLbl>
            <c:dLbl>
              <c:idx val="4"/>
              <c:layout>
                <c:manualLayout>
                  <c:x val="0.1496447429365447"/>
                  <c:y val="-7.4045998487477199E-2"/>
                </c:manualLayout>
              </c:layout>
              <c:tx>
                <c:rich>
                  <a:bodyPr/>
                  <a:lstStyle/>
                  <a:p>
                    <a:pPr>
                      <a:defRPr sz="1400" b="1">
                        <a:solidFill>
                          <a:schemeClr val="bg1"/>
                        </a:solidFill>
                      </a:defRPr>
                    </a:pPr>
                    <a:r>
                      <a:rPr lang="en-US" smtClean="0"/>
                      <a:t>U.S., </a:t>
                    </a:r>
                    <a:r>
                      <a:rPr lang="en-US"/>
                      <a:t>8.8%</a:t>
                    </a:r>
                  </a:p>
                </c:rich>
              </c:tx>
              <c:spPr/>
              <c:showLegendKey val="0"/>
              <c:showVal val="1"/>
              <c:showCatName val="1"/>
              <c:showSerName val="0"/>
              <c:showPercent val="0"/>
              <c:showBubbleSize val="0"/>
              <c:extLst>
                <c:ext xmlns:c15="http://schemas.microsoft.com/office/drawing/2012/chart" uri="{CE6537A1-D6FC-4f65-9D91-7224C49458BB}"/>
              </c:extLst>
            </c:dLbl>
            <c:dLbl>
              <c:idx val="5"/>
              <c:layout>
                <c:manualLayout>
                  <c:x val="0.20485409911996294"/>
                  <c:y val="1.1508074202589083E-2"/>
                </c:manualLayout>
              </c:layout>
              <c:spPr/>
              <c:txPr>
                <a:bodyPr/>
                <a:lstStyle/>
                <a:p>
                  <a:pPr>
                    <a:defRPr sz="1400" b="1">
                      <a:solidFill>
                        <a:schemeClr val="bg1"/>
                      </a:solidFill>
                    </a:defRPr>
                  </a:pPr>
                  <a:endParaRPr lang="en-US"/>
                </a:p>
              </c:txPr>
              <c:showLegendKey val="0"/>
              <c:showVal val="1"/>
              <c:showCatName val="1"/>
              <c:showSerName val="0"/>
              <c:showPercent val="0"/>
              <c:showBubbleSize val="0"/>
              <c:extLst>
                <c:ext xmlns:c15="http://schemas.microsoft.com/office/drawing/2012/chart" uri="{CE6537A1-D6FC-4f65-9D91-7224C49458BB}"/>
              </c:extLst>
            </c:dLbl>
            <c:dLbl>
              <c:idx val="6"/>
              <c:layout>
                <c:manualLayout>
                  <c:x val="-1.5863517060367455E-2"/>
                  <c:y val="-1.8739490190844789E-2"/>
                </c:manualLayout>
              </c:layout>
              <c:showLegendKey val="0"/>
              <c:showVal val="1"/>
              <c:showCatName val="1"/>
              <c:showSerName val="0"/>
              <c:showPercent val="0"/>
              <c:showBubbleSize val="0"/>
              <c:extLst>
                <c:ext xmlns:c15="http://schemas.microsoft.com/office/drawing/2012/chart" uri="{CE6537A1-D6FC-4f65-9D91-7224C49458BB}"/>
              </c:extLst>
            </c:dLbl>
            <c:dLbl>
              <c:idx val="7"/>
              <c:layout>
                <c:manualLayout>
                  <c:x val="0.11865508723174309"/>
                  <c:y val="0.19241914675919747"/>
                </c:manualLayout>
              </c:layout>
              <c:tx>
                <c:rich>
                  <a:bodyPr/>
                  <a:lstStyle/>
                  <a:p>
                    <a:r>
                      <a:rPr lang="en-US" dirty="0"/>
                      <a:t>Other, </a:t>
                    </a:r>
                    <a:endParaRPr lang="en-US" dirty="0" smtClean="0"/>
                  </a:p>
                  <a:p>
                    <a:r>
                      <a:rPr lang="en-US" dirty="0" smtClean="0"/>
                      <a:t>20.1</a:t>
                    </a:r>
                    <a:r>
                      <a:rPr lang="en-US" dirty="0"/>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Data!$M$344:$M$351</c:f>
              <c:strCache>
                <c:ptCount val="8"/>
                <c:pt idx="0">
                  <c:v>Croatia</c:v>
                </c:pt>
                <c:pt idx="1">
                  <c:v>Serbia</c:v>
                </c:pt>
                <c:pt idx="2">
                  <c:v>Germany</c:v>
                </c:pt>
                <c:pt idx="3">
                  <c:v>Austria</c:v>
                </c:pt>
                <c:pt idx="4">
                  <c:v>US</c:v>
                </c:pt>
                <c:pt idx="5">
                  <c:v>Slovenia</c:v>
                </c:pt>
                <c:pt idx="6">
                  <c:v>Greece</c:v>
                </c:pt>
                <c:pt idx="7">
                  <c:v>Other</c:v>
                </c:pt>
              </c:strCache>
            </c:strRef>
          </c:cat>
          <c:val>
            <c:numRef>
              <c:f>Data!$N$344:$N$351</c:f>
              <c:numCache>
                <c:formatCode>0.0%</c:formatCode>
                <c:ptCount val="8"/>
                <c:pt idx="0">
                  <c:v>0.27900000000000003</c:v>
                </c:pt>
                <c:pt idx="1">
                  <c:v>0.156</c:v>
                </c:pt>
                <c:pt idx="2">
                  <c:v>0.106</c:v>
                </c:pt>
                <c:pt idx="3">
                  <c:v>9.6000000000000002E-2</c:v>
                </c:pt>
                <c:pt idx="4">
                  <c:v>8.7999999999999995E-2</c:v>
                </c:pt>
                <c:pt idx="5">
                  <c:v>7.1999999999999995E-2</c:v>
                </c:pt>
                <c:pt idx="6">
                  <c:v>2E-3</c:v>
                </c:pt>
                <c:pt idx="7">
                  <c:v>0.20100000000000007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Remittances</a:t>
            </a:r>
            <a:r>
              <a:rPr lang="en-US" baseline="0" dirty="0"/>
              <a:t> and Unemployment Rates in </a:t>
            </a:r>
            <a:r>
              <a:rPr lang="en-US" baseline="0" dirty="0" smtClean="0"/>
              <a:t>Central </a:t>
            </a:r>
            <a:r>
              <a:rPr lang="en-US" baseline="0" dirty="0"/>
              <a:t>&amp; Eastern Europe  in 2013</a:t>
            </a:r>
            <a:endParaRPr lang="en-US" dirty="0"/>
          </a:p>
        </c:rich>
      </c:tx>
      <c:layout>
        <c:manualLayout>
          <c:xMode val="edge"/>
          <c:yMode val="edge"/>
          <c:x val="0.11732280833890431"/>
          <c:y val="1.282051282051282E-2"/>
        </c:manualLayout>
      </c:layout>
      <c:overlay val="0"/>
    </c:title>
    <c:autoTitleDeleted val="0"/>
    <c:plotArea>
      <c:layout/>
      <c:scatterChart>
        <c:scatterStyle val="lineMarker"/>
        <c:varyColors val="0"/>
        <c:ser>
          <c:idx val="0"/>
          <c:order val="0"/>
          <c:tx>
            <c:v>The Balkans</c:v>
          </c:tx>
          <c:spPr>
            <a:ln w="28575">
              <a:noFill/>
            </a:ln>
          </c:spPr>
          <c:marker>
            <c:symbol val="circle"/>
            <c:size val="7"/>
            <c:spPr>
              <a:solidFill>
                <a:schemeClr val="accent3"/>
              </a:solidFill>
              <a:ln>
                <a:solidFill>
                  <a:schemeClr val="accent3"/>
                </a:solidFill>
              </a:ln>
            </c:spPr>
          </c:marker>
          <c:dLbls>
            <c:dLbl>
              <c:idx val="0"/>
              <c:layout>
                <c:manualLayout>
                  <c:x val="-8.3919217553853509E-2"/>
                  <c:y val="-1.7857190928057071E-2"/>
                </c:manualLayout>
              </c:layout>
              <c:tx>
                <c:rich>
                  <a:bodyPr/>
                  <a:lstStyle/>
                  <a:p>
                    <a:r>
                      <a:rPr lang="en-US"/>
                      <a:t>Albania</a:t>
                    </a: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9.0174109383002687E-2"/>
                  <c:y val="-1.9994111313008951E-2"/>
                </c:manualLayout>
              </c:layout>
              <c:tx>
                <c:rich>
                  <a:bodyPr/>
                  <a:lstStyle/>
                  <a:p>
                    <a:r>
                      <a:rPr lang="en-US"/>
                      <a:t>Montenegro</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1.1904761904761904E-2"/>
                  <c:y val="-1.984126984126984E-2"/>
                </c:manualLayout>
              </c:layout>
              <c:tx>
                <c:rich>
                  <a:bodyPr/>
                  <a:lstStyle/>
                  <a:p>
                    <a:r>
                      <a:rPr lang="en-US"/>
                      <a:t>Macedonia</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7.9365079365079361E-3"/>
                  <c:y val="-1.7857142857142856E-2"/>
                </c:manualLayout>
              </c:layout>
              <c:tx>
                <c:rich>
                  <a:bodyPr/>
                  <a:lstStyle/>
                  <a:p>
                    <a:r>
                      <a:rPr lang="en-US"/>
                      <a:t>Serbia</a:t>
                    </a:r>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5.7255282040203741E-3"/>
                  <c:y val="-1.2209940103640892E-2"/>
                </c:manualLayout>
              </c:layout>
              <c:tx>
                <c:rich>
                  <a:bodyPr/>
                  <a:lstStyle/>
                  <a:p>
                    <a:r>
                      <a:rPr lang="en-US" dirty="0"/>
                      <a:t>Bosnia </a:t>
                    </a:r>
                    <a:r>
                      <a:rPr lang="en-US" dirty="0" smtClean="0"/>
                      <a:t>&amp; </a:t>
                    </a:r>
                    <a:r>
                      <a:rPr lang="en-US" dirty="0"/>
                      <a:t>Herzegovina</a:t>
                    </a:r>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1.0064412238325281E-2"/>
                  <c:y val="-1.8382352941176471E-2"/>
                </c:manualLayout>
              </c:layout>
              <c:tx>
                <c:rich>
                  <a:bodyPr/>
                  <a:lstStyle/>
                  <a:p>
                    <a:r>
                      <a:rPr lang="en-US"/>
                      <a:t>Kosovo</a:t>
                    </a:r>
                  </a:p>
                </c:rich>
              </c:tx>
              <c:showLegendKey val="0"/>
              <c:showVal val="1"/>
              <c:showCatName val="0"/>
              <c:showSerName val="0"/>
              <c:showPercent val="0"/>
              <c:showBubbleSize val="0"/>
              <c:extLst>
                <c:ext xmlns:c15="http://schemas.microsoft.com/office/drawing/2012/chart" uri="{CE6537A1-D6FC-4f65-9D91-7224C49458BB}"/>
              </c:extLst>
            </c:dLbl>
            <c:dLbl>
              <c:idx val="11"/>
              <c:tx>
                <c:rich>
                  <a:bodyPr/>
                  <a:lstStyle/>
                  <a:p>
                    <a:r>
                      <a:rPr lang="en-US"/>
                      <a:t>Albania</a:t>
                    </a:r>
                  </a:p>
                </c:rich>
              </c:tx>
              <c:showLegendKey val="0"/>
              <c:showVal val="1"/>
              <c:showCatName val="0"/>
              <c:showSerName val="0"/>
              <c:showPercent val="0"/>
              <c:showBubbleSize val="0"/>
              <c:extLst>
                <c:ext xmlns:c15="http://schemas.microsoft.com/office/drawing/2012/chart" uri="{CE6537A1-D6FC-4f65-9D91-7224C49458BB}"/>
              </c:extLst>
            </c:dLbl>
            <c:dLbl>
              <c:idx val="12"/>
              <c:tx>
                <c:rich>
                  <a:bodyPr/>
                  <a:lstStyle/>
                  <a:p>
                    <a:r>
                      <a:rPr lang="en-US"/>
                      <a:t>Montenegro</a:t>
                    </a:r>
                  </a:p>
                </c:rich>
              </c:tx>
              <c:showLegendKey val="0"/>
              <c:showVal val="1"/>
              <c:showCatName val="0"/>
              <c:showSerName val="0"/>
              <c:showPercent val="0"/>
              <c:showBubbleSize val="0"/>
              <c:extLst>
                <c:ext xmlns:c15="http://schemas.microsoft.com/office/drawing/2012/chart" uri="{CE6537A1-D6FC-4f65-9D91-7224C49458BB}"/>
              </c:extLst>
            </c:dLbl>
            <c:dLbl>
              <c:idx val="13"/>
              <c:tx>
                <c:rich>
                  <a:bodyPr/>
                  <a:lstStyle/>
                  <a:p>
                    <a:r>
                      <a:rPr lang="en-US"/>
                      <a:t>Macedonia, FYR</a:t>
                    </a:r>
                  </a:p>
                </c:rich>
              </c:tx>
              <c:showLegendKey val="0"/>
              <c:showVal val="1"/>
              <c:showCatName val="0"/>
              <c:showSerName val="0"/>
              <c:showPercent val="0"/>
              <c:showBubbleSize val="0"/>
              <c:extLst>
                <c:ext xmlns:c15="http://schemas.microsoft.com/office/drawing/2012/chart" uri="{CE6537A1-D6FC-4f65-9D91-7224C49458BB}"/>
              </c:extLst>
            </c:dLbl>
            <c:dLbl>
              <c:idx val="14"/>
              <c:tx>
                <c:rich>
                  <a:bodyPr/>
                  <a:lstStyle/>
                  <a:p>
                    <a:r>
                      <a:rPr lang="en-US"/>
                      <a:t>Serbia</a:t>
                    </a:r>
                  </a:p>
                </c:rich>
              </c:tx>
              <c:showLegendKey val="0"/>
              <c:showVal val="1"/>
              <c:showCatName val="0"/>
              <c:showSerName val="0"/>
              <c:showPercent val="0"/>
              <c:showBubbleSize val="0"/>
              <c:extLst>
                <c:ext xmlns:c15="http://schemas.microsoft.com/office/drawing/2012/chart" uri="{CE6537A1-D6FC-4f65-9D91-7224C49458BB}"/>
              </c:extLst>
            </c:dLbl>
            <c:dLbl>
              <c:idx val="15"/>
              <c:tx>
                <c:rich>
                  <a:bodyPr/>
                  <a:lstStyle/>
                  <a:p>
                    <a:r>
                      <a:rPr lang="en-US"/>
                      <a:t>Bosnia and Herzegovina</a:t>
                    </a:r>
                  </a:p>
                </c:rich>
              </c:tx>
              <c:showLegendKey val="0"/>
              <c:showVal val="1"/>
              <c:showCatName val="0"/>
              <c:showSerName val="0"/>
              <c:showPercent val="0"/>
              <c:showBubbleSize val="0"/>
              <c:extLst>
                <c:ext xmlns:c15="http://schemas.microsoft.com/office/drawing/2012/chart" uri="{CE6537A1-D6FC-4f65-9D91-7224C49458BB}"/>
              </c:extLst>
            </c:dLbl>
            <c:dLbl>
              <c:idx val="16"/>
              <c:tx>
                <c:rich>
                  <a:bodyPr/>
                  <a:lstStyle/>
                  <a:p>
                    <a:r>
                      <a:rPr lang="en-US"/>
                      <a:t>Kosovo</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'Labor Markets'!$C$15:$C$20</c:f>
              <c:numCache>
                <c:formatCode>0.0</c:formatCode>
                <c:ptCount val="6"/>
                <c:pt idx="0">
                  <c:v>15.6</c:v>
                </c:pt>
                <c:pt idx="1">
                  <c:v>19.5</c:v>
                </c:pt>
                <c:pt idx="2">
                  <c:v>29</c:v>
                </c:pt>
                <c:pt idx="3">
                  <c:v>23</c:v>
                </c:pt>
                <c:pt idx="4">
                  <c:v>27.5</c:v>
                </c:pt>
                <c:pt idx="5">
                  <c:v>30</c:v>
                </c:pt>
              </c:numCache>
            </c:numRef>
          </c:xVal>
          <c:yVal>
            <c:numRef>
              <c:f>'Labor Markets'!$E$15:$E$20</c:f>
              <c:numCache>
                <c:formatCode>0.0</c:formatCode>
                <c:ptCount val="6"/>
                <c:pt idx="0">
                  <c:v>8.4647717068475483</c:v>
                </c:pt>
                <c:pt idx="1">
                  <c:v>9.5876595473935584</c:v>
                </c:pt>
                <c:pt idx="2">
                  <c:v>6.5</c:v>
                </c:pt>
                <c:pt idx="3">
                  <c:v>8.8370680507656321</c:v>
                </c:pt>
                <c:pt idx="4">
                  <c:v>10.804343894253279</c:v>
                </c:pt>
                <c:pt idx="5">
                  <c:v>15.862609921726294</c:v>
                </c:pt>
              </c:numCache>
            </c:numRef>
          </c:yVal>
          <c:smooth val="0"/>
        </c:ser>
        <c:ser>
          <c:idx val="1"/>
          <c:order val="1"/>
          <c:tx>
            <c:v>The E&amp;E Graduates</c:v>
          </c:tx>
          <c:spPr>
            <a:ln w="28575">
              <a:noFill/>
            </a:ln>
          </c:spPr>
          <c:marker>
            <c:symbol val="circle"/>
            <c:size val="7"/>
            <c:spPr>
              <a:solidFill>
                <a:schemeClr val="tx2"/>
              </a:solidFill>
              <a:ln>
                <a:solidFill>
                  <a:schemeClr val="tx2"/>
                </a:solidFill>
              </a:ln>
            </c:spPr>
          </c:marker>
          <c:dLbls>
            <c:dLbl>
              <c:idx val="0"/>
              <c:layout>
                <c:manualLayout>
                  <c:x val="-0.11654589371980674"/>
                  <c:y val="4.201726622407493E-3"/>
                </c:manualLayout>
              </c:layout>
              <c:tx>
                <c:rich>
                  <a:bodyPr/>
                  <a:lstStyle/>
                  <a:p>
                    <a:r>
                      <a:rPr lang="en-US"/>
                      <a:t>Czech Rep.</a:t>
                    </a: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8.818007575219429E-2"/>
                  <c:y val="-1.920384951881015E-2"/>
                </c:manualLayout>
              </c:layout>
              <c:tx>
                <c:rich>
                  <a:bodyPr/>
                  <a:lstStyle/>
                  <a:p>
                    <a:r>
                      <a:rPr lang="en-US"/>
                      <a:t>Hungary</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0.1016792511443316"/>
                  <c:y val="-1.1671266275539088E-2"/>
                </c:manualLayout>
              </c:layout>
              <c:tx>
                <c:rich>
                  <a:bodyPr/>
                  <a:lstStyle/>
                  <a:p>
                    <a:r>
                      <a:rPr lang="en-US"/>
                      <a:t>Romania</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2.7843650896366406E-2"/>
                  <c:y val="1.629500639343159E-2"/>
                </c:manualLayout>
              </c:layout>
              <c:tx>
                <c:rich>
                  <a:bodyPr/>
                  <a:lstStyle/>
                  <a:p>
                    <a:r>
                      <a:rPr lang="en-US"/>
                      <a:t>Poland</a:t>
                    </a:r>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3.6890027626163809E-3"/>
                  <c:y val="-4.6688875429032908E-4"/>
                </c:manualLayout>
              </c:layout>
              <c:tx>
                <c:rich>
                  <a:bodyPr/>
                  <a:lstStyle/>
                  <a:p>
                    <a:r>
                      <a:rPr lang="en-US"/>
                      <a:t>Slovenia</a:t>
                    </a:r>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1.7454543725512573E-2"/>
                  <c:y val="-1.9782982090473984E-2"/>
                </c:manualLayout>
              </c:layout>
              <c:tx>
                <c:rich>
                  <a:bodyPr/>
                  <a:lstStyle/>
                  <a:p>
                    <a:r>
                      <a:rPr lang="en-US"/>
                      <a:t>Bulgaria</a:t>
                    </a:r>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3.1207153415222514E-2"/>
                  <c:y val="-1.5814657783161719E-2"/>
                </c:manualLayout>
              </c:layout>
              <c:tx>
                <c:rich>
                  <a:bodyPr/>
                  <a:lstStyle/>
                  <a:p>
                    <a:r>
                      <a:rPr lang="en-US"/>
                      <a:t>Estonia</a:t>
                    </a:r>
                  </a:p>
                </c:rich>
              </c:tx>
              <c:showLegendKey val="0"/>
              <c:showVal val="1"/>
              <c:showCatName val="0"/>
              <c:showSerName val="0"/>
              <c:showPercent val="0"/>
              <c:showBubbleSize val="0"/>
              <c:extLst>
                <c:ext xmlns:c15="http://schemas.microsoft.com/office/drawing/2012/chart" uri="{CE6537A1-D6FC-4f65-9D91-7224C49458BB}"/>
              </c:extLst>
            </c:dLbl>
            <c:dLbl>
              <c:idx val="7"/>
              <c:layout>
                <c:manualLayout>
                  <c:x val="-7.8896912596940517E-3"/>
                  <c:y val="8.0666599367386765E-3"/>
                </c:manualLayout>
              </c:layout>
              <c:tx>
                <c:rich>
                  <a:bodyPr/>
                  <a:lstStyle/>
                  <a:p>
                    <a:r>
                      <a:rPr lang="en-US"/>
                      <a:t>Slovakia</a:t>
                    </a:r>
                  </a:p>
                </c:rich>
              </c:tx>
              <c:showLegendKey val="0"/>
              <c:showVal val="1"/>
              <c:showCatName val="0"/>
              <c:showSerName val="0"/>
              <c:showPercent val="0"/>
              <c:showBubbleSize val="0"/>
              <c:extLst>
                <c:ext xmlns:c15="http://schemas.microsoft.com/office/drawing/2012/chart" uri="{CE6537A1-D6FC-4f65-9D91-7224C49458BB}"/>
              </c:extLst>
            </c:dLbl>
            <c:dLbl>
              <c:idx val="8"/>
              <c:layout>
                <c:manualLayout>
                  <c:x val="-8.2302258196459421E-2"/>
                  <c:y val="-1.1554613365636988E-2"/>
                </c:manualLayout>
              </c:layout>
              <c:tx>
                <c:rich>
                  <a:bodyPr/>
                  <a:lstStyle/>
                  <a:p>
                    <a:r>
                      <a:rPr lang="en-US"/>
                      <a:t>Latvia</a:t>
                    </a:r>
                  </a:p>
                </c:rich>
              </c:tx>
              <c:showLegendKey val="0"/>
              <c:showVal val="1"/>
              <c:showCatName val="0"/>
              <c:showSerName val="0"/>
              <c:showPercent val="0"/>
              <c:showBubbleSize val="0"/>
              <c:extLst>
                <c:ext xmlns:c15="http://schemas.microsoft.com/office/drawing/2012/chart" uri="{CE6537A1-D6FC-4f65-9D91-7224C49458BB}"/>
              </c:extLst>
            </c:dLbl>
            <c:dLbl>
              <c:idx val="9"/>
              <c:layout>
                <c:manualLayout>
                  <c:x val="-9.9206349206349201E-3"/>
                  <c:y val="-1.3888888888888888E-2"/>
                </c:manualLayout>
              </c:layout>
              <c:tx>
                <c:rich>
                  <a:bodyPr/>
                  <a:lstStyle/>
                  <a:p>
                    <a:r>
                      <a:rPr lang="en-US"/>
                      <a:t>Lithuania</a:t>
                    </a:r>
                  </a:p>
                </c:rich>
              </c:tx>
              <c:showLegendKey val="0"/>
              <c:showVal val="1"/>
              <c:showCatName val="0"/>
              <c:showSerName val="0"/>
              <c:showPercent val="0"/>
              <c:showBubbleSize val="0"/>
              <c:extLst>
                <c:ext xmlns:c15="http://schemas.microsoft.com/office/drawing/2012/chart" uri="{CE6537A1-D6FC-4f65-9D91-7224C49458BB}"/>
              </c:extLst>
            </c:dLbl>
            <c:dLbl>
              <c:idx val="10"/>
              <c:layout>
                <c:manualLayout>
                  <c:x val="-7.9365079365079361E-3"/>
                  <c:y val="-7.9365079365079361E-3"/>
                </c:manualLayout>
              </c:layout>
              <c:tx>
                <c:rich>
                  <a:bodyPr/>
                  <a:lstStyle/>
                  <a:p>
                    <a:r>
                      <a:rPr lang="en-US"/>
                      <a:t>Croatia</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'Labor Markets'!$C$4:$C$14</c:f>
              <c:numCache>
                <c:formatCode>0.0</c:formatCode>
                <c:ptCount val="11"/>
                <c:pt idx="0">
                  <c:v>6.9530000000000003</c:v>
                </c:pt>
                <c:pt idx="1">
                  <c:v>10.237</c:v>
                </c:pt>
                <c:pt idx="2">
                  <c:v>7.3140000000000001</c:v>
                </c:pt>
                <c:pt idx="3">
                  <c:v>10.327999999999999</c:v>
                </c:pt>
                <c:pt idx="4">
                  <c:v>10.141999999999999</c:v>
                </c:pt>
                <c:pt idx="5">
                  <c:v>13.038</c:v>
                </c:pt>
                <c:pt idx="6">
                  <c:v>8.6280000000000001</c:v>
                </c:pt>
                <c:pt idx="7">
                  <c:v>14.257999999999999</c:v>
                </c:pt>
                <c:pt idx="8">
                  <c:v>11.862</c:v>
                </c:pt>
                <c:pt idx="9">
                  <c:v>11.766</c:v>
                </c:pt>
                <c:pt idx="10">
                  <c:v>16.95</c:v>
                </c:pt>
              </c:numCache>
            </c:numRef>
          </c:xVal>
          <c:yVal>
            <c:numRef>
              <c:f>'Labor Markets'!$E$4:$E$14</c:f>
              <c:numCache>
                <c:formatCode>0.0</c:formatCode>
                <c:ptCount val="11"/>
                <c:pt idx="0">
                  <c:v>1.0871910974911594</c:v>
                </c:pt>
                <c:pt idx="1">
                  <c:v>3.2418176697796439</c:v>
                </c:pt>
                <c:pt idx="2">
                  <c:v>1.855111841757779</c:v>
                </c:pt>
                <c:pt idx="3">
                  <c:v>1.3280950535843643</c:v>
                </c:pt>
                <c:pt idx="4">
                  <c:v>1.4295370404566476</c:v>
                </c:pt>
                <c:pt idx="5">
                  <c:v>3.0597713585553166</c:v>
                </c:pt>
                <c:pt idx="6">
                  <c:v>1.7243181781010388</c:v>
                </c:pt>
                <c:pt idx="7">
                  <c:v>2.1203608198021535</c:v>
                </c:pt>
                <c:pt idx="8">
                  <c:v>2.4627954730167971</c:v>
                </c:pt>
                <c:pt idx="9">
                  <c:v>4.4840691115052147</c:v>
                </c:pt>
                <c:pt idx="10">
                  <c:v>2.586122052931445</c:v>
                </c:pt>
              </c:numCache>
            </c:numRef>
          </c:yVal>
          <c:smooth val="0"/>
        </c:ser>
        <c:dLbls>
          <c:showLegendKey val="0"/>
          <c:showVal val="0"/>
          <c:showCatName val="0"/>
          <c:showSerName val="0"/>
          <c:showPercent val="0"/>
          <c:showBubbleSize val="0"/>
        </c:dLbls>
        <c:axId val="448592408"/>
        <c:axId val="448592800"/>
      </c:scatterChart>
      <c:valAx>
        <c:axId val="448592408"/>
        <c:scaling>
          <c:orientation val="minMax"/>
          <c:max val="40"/>
          <c:min val="0"/>
        </c:scaling>
        <c:delete val="0"/>
        <c:axPos val="b"/>
        <c:title>
          <c:tx>
            <c:rich>
              <a:bodyPr/>
              <a:lstStyle/>
              <a:p>
                <a:pPr>
                  <a:defRPr/>
                </a:pPr>
                <a:r>
                  <a:rPr lang="en-US"/>
                  <a:t>Unemployment Rate (as % of Total Labor Force)</a:t>
                </a:r>
              </a:p>
            </c:rich>
          </c:tx>
          <c:layout>
            <c:manualLayout>
              <c:xMode val="edge"/>
              <c:yMode val="edge"/>
              <c:x val="0.30323096699359414"/>
              <c:y val="0.95041658254256678"/>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8592800"/>
        <c:crosses val="autoZero"/>
        <c:crossBetween val="midCat"/>
        <c:majorUnit val="5"/>
        <c:minorUnit val="2.5"/>
      </c:valAx>
      <c:valAx>
        <c:axId val="448592800"/>
        <c:scaling>
          <c:orientation val="minMax"/>
          <c:max val="22"/>
          <c:min val="0"/>
        </c:scaling>
        <c:delete val="0"/>
        <c:axPos val="l"/>
        <c:title>
          <c:tx>
            <c:rich>
              <a:bodyPr rot="-5400000" vert="horz"/>
              <a:lstStyle/>
              <a:p>
                <a:pPr>
                  <a:defRPr/>
                </a:pPr>
                <a:r>
                  <a:rPr lang="en-US"/>
                  <a:t>Remittances (% of GDP)</a:t>
                </a:r>
              </a:p>
            </c:rich>
          </c:tx>
          <c:overlay val="0"/>
        </c:title>
        <c:numFmt formatCode="0" sourceLinked="0"/>
        <c:majorTickMark val="out"/>
        <c:minorTickMark val="out"/>
        <c:tickLblPos val="nextTo"/>
        <c:spPr>
          <a:ln>
            <a:solidFill>
              <a:schemeClr val="tx1"/>
            </a:solidFill>
          </a:ln>
        </c:spPr>
        <c:txPr>
          <a:bodyPr/>
          <a:lstStyle/>
          <a:p>
            <a:pPr>
              <a:defRPr b="1"/>
            </a:pPr>
            <a:endParaRPr lang="en-US"/>
          </a:p>
        </c:txPr>
        <c:crossAx val="448592408"/>
        <c:crosses val="autoZero"/>
        <c:crossBetween val="midCat"/>
        <c:majorUnit val="4"/>
        <c:minorUnit val="2"/>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Economic and Democratic Reforms in Bosnia &amp; Herzegovina</a:t>
            </a:r>
          </a:p>
        </c:rich>
      </c:tx>
      <c:overlay val="0"/>
    </c:title>
    <c:autoTitleDeleted val="0"/>
    <c:plotArea>
      <c:layout/>
      <c:lineChart>
        <c:grouping val="standard"/>
        <c:varyColors val="0"/>
        <c:ser>
          <c:idx val="0"/>
          <c:order val="0"/>
          <c:tx>
            <c:strRef>
              <c:f>'ER vs. DR Over Time'!$A$103</c:f>
              <c:strCache>
                <c:ptCount val="1"/>
                <c:pt idx="0">
                  <c:v>Economic Reforms</c:v>
                </c:pt>
              </c:strCache>
            </c:strRef>
          </c:tx>
          <c:spPr>
            <a:ln>
              <a:solidFill>
                <a:schemeClr val="accent2"/>
              </a:solidFill>
            </a:ln>
          </c:spPr>
          <c:marker>
            <c:symbol val="none"/>
          </c:marker>
          <c:dLbls>
            <c:dLbl>
              <c:idx val="15"/>
              <c:layout>
                <c:manualLayout>
                  <c:x val="-1.9358134469904101E-2"/>
                  <c:y val="-2.7777777777777776E-2"/>
                </c:manualLayout>
              </c:layout>
              <c:tx>
                <c:rich>
                  <a:bodyPr/>
                  <a:lstStyle/>
                  <a:p>
                    <a:r>
                      <a:rPr lang="en-US">
                        <a:solidFill>
                          <a:schemeClr val="accent2"/>
                        </a:solidFill>
                      </a:rPr>
                      <a:t>Economic Reforms</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vs. DR Over Time'!$B$102:$R$102</c:f>
              <c:numCache>
                <c:formatCode>General</c:formatCode>
                <c:ptCount val="17"/>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numCache>
            </c:numRef>
          </c:cat>
          <c:val>
            <c:numRef>
              <c:f>'ER vs. DR Over Time'!$B$103:$R$103</c:f>
              <c:numCache>
                <c:formatCode>0.00</c:formatCode>
                <c:ptCount val="17"/>
                <c:pt idx="0">
                  <c:v>2.012</c:v>
                </c:pt>
                <c:pt idx="1">
                  <c:v>2.012</c:v>
                </c:pt>
                <c:pt idx="2">
                  <c:v>2.1231111111111112</c:v>
                </c:pt>
                <c:pt idx="3">
                  <c:v>2.1975555555555557</c:v>
                </c:pt>
                <c:pt idx="4">
                  <c:v>2.3453333333333335</c:v>
                </c:pt>
                <c:pt idx="5">
                  <c:v>2.4564444444444447</c:v>
                </c:pt>
                <c:pt idx="6">
                  <c:v>2.4942222222222217</c:v>
                </c:pt>
                <c:pt idx="7">
                  <c:v>2.532</c:v>
                </c:pt>
                <c:pt idx="8">
                  <c:v>2.6064444444444437</c:v>
                </c:pt>
                <c:pt idx="9">
                  <c:v>2.6797777777777778</c:v>
                </c:pt>
                <c:pt idx="10">
                  <c:v>2.7531111111111115</c:v>
                </c:pt>
                <c:pt idx="11">
                  <c:v>2.7531111111111115</c:v>
                </c:pt>
                <c:pt idx="12">
                  <c:v>2.7817777777777781</c:v>
                </c:pt>
                <c:pt idx="13">
                  <c:v>2.8077000000000001</c:v>
                </c:pt>
                <c:pt idx="14">
                  <c:v>2.8077000000000001</c:v>
                </c:pt>
                <c:pt idx="15">
                  <c:v>2.8536444444444444</c:v>
                </c:pt>
                <c:pt idx="16">
                  <c:v>2.8536444444444444</c:v>
                </c:pt>
              </c:numCache>
            </c:numRef>
          </c:val>
          <c:smooth val="0"/>
        </c:ser>
        <c:ser>
          <c:idx val="1"/>
          <c:order val="1"/>
          <c:tx>
            <c:strRef>
              <c:f>'ER vs. DR Over Time'!$A$104</c:f>
              <c:strCache>
                <c:ptCount val="1"/>
                <c:pt idx="0">
                  <c:v>Democratic Reforms</c:v>
                </c:pt>
              </c:strCache>
            </c:strRef>
          </c:tx>
          <c:spPr>
            <a:ln>
              <a:solidFill>
                <a:schemeClr val="accent1"/>
              </a:solidFill>
            </a:ln>
          </c:spPr>
          <c:marker>
            <c:symbol val="none"/>
          </c:marker>
          <c:dLbls>
            <c:dLbl>
              <c:idx val="15"/>
              <c:layout>
                <c:manualLayout>
                  <c:x val="-1.382716113901393E-2"/>
                  <c:y val="4.2735042735042736E-2"/>
                </c:manualLayout>
              </c:layout>
              <c:tx>
                <c:rich>
                  <a:bodyPr/>
                  <a:lstStyle/>
                  <a:p>
                    <a:r>
                      <a:rPr lang="en-US">
                        <a:solidFill>
                          <a:schemeClr val="accent1"/>
                        </a:solidFill>
                      </a:rPr>
                      <a:t>Democratic Reforms</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'ER vs. DR Over Time'!$B$102:$R$102</c:f>
              <c:numCache>
                <c:formatCode>General</c:formatCode>
                <c:ptCount val="17"/>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numCache>
            </c:numRef>
          </c:cat>
          <c:val>
            <c:numRef>
              <c:f>'ER vs. DR Over Time'!$B$104:$R$104</c:f>
              <c:numCache>
                <c:formatCode>0.00</c:formatCode>
                <c:ptCount val="17"/>
                <c:pt idx="0">
                  <c:v>2.0555555555555554</c:v>
                </c:pt>
                <c:pt idx="1">
                  <c:v>2.2222222222222219</c:v>
                </c:pt>
                <c:pt idx="2">
                  <c:v>2.2222222222222219</c:v>
                </c:pt>
                <c:pt idx="3">
                  <c:v>2.4444444444444446</c:v>
                </c:pt>
                <c:pt idx="4">
                  <c:v>2.6388888888888888</c:v>
                </c:pt>
                <c:pt idx="5">
                  <c:v>2.8055555555555554</c:v>
                </c:pt>
                <c:pt idx="6">
                  <c:v>2.8800000000000003</c:v>
                </c:pt>
                <c:pt idx="7">
                  <c:v>2.9533333333333331</c:v>
                </c:pt>
                <c:pt idx="8">
                  <c:v>2.9733333333333332</c:v>
                </c:pt>
                <c:pt idx="9">
                  <c:v>2.9266666666666663</c:v>
                </c:pt>
                <c:pt idx="10">
                  <c:v>2.8800000000000003</c:v>
                </c:pt>
                <c:pt idx="11">
                  <c:v>2.8333333333333335</c:v>
                </c:pt>
                <c:pt idx="12">
                  <c:v>2.7866666666666666</c:v>
                </c:pt>
                <c:pt idx="13">
                  <c:v>2.76</c:v>
                </c:pt>
                <c:pt idx="14">
                  <c:v>2.74</c:v>
                </c:pt>
                <c:pt idx="15">
                  <c:v>2.7133333333333334</c:v>
                </c:pt>
                <c:pt idx="16">
                  <c:v>2.6933333333333334</c:v>
                </c:pt>
              </c:numCache>
            </c:numRef>
          </c:val>
          <c:smooth val="0"/>
        </c:ser>
        <c:dLbls>
          <c:showLegendKey val="0"/>
          <c:showVal val="0"/>
          <c:showCatName val="0"/>
          <c:showSerName val="0"/>
          <c:showPercent val="0"/>
          <c:showBubbleSize val="0"/>
        </c:dLbls>
        <c:smooth val="0"/>
        <c:axId val="444897872"/>
        <c:axId val="444898264"/>
      </c:lineChart>
      <c:catAx>
        <c:axId val="444897872"/>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4898264"/>
        <c:crosses val="autoZero"/>
        <c:auto val="1"/>
        <c:lblAlgn val="ctr"/>
        <c:lblOffset val="100"/>
        <c:noMultiLvlLbl val="0"/>
      </c:catAx>
      <c:valAx>
        <c:axId val="444898264"/>
        <c:scaling>
          <c:orientation val="minMax"/>
          <c:max val="5"/>
          <c:min val="1"/>
        </c:scaling>
        <c:delete val="0"/>
        <c:axPos val="l"/>
        <c:majorGridlines>
          <c:spPr>
            <a:ln>
              <a:solidFill>
                <a:schemeClr val="bg1">
                  <a:lumMod val="50000"/>
                  <a:alpha val="35000"/>
                </a:schemeClr>
              </a:solidFill>
            </a:ln>
          </c:spPr>
        </c:majorGridlines>
        <c:title>
          <c:tx>
            <c:rich>
              <a:bodyPr rot="-5400000" vert="horz"/>
              <a:lstStyle/>
              <a:p>
                <a:pPr>
                  <a:defRPr/>
                </a:pPr>
                <a:r>
                  <a:rPr lang="en-US" dirty="0"/>
                  <a:t>1 to 5 </a:t>
                </a:r>
                <a:r>
                  <a:rPr lang="en-US" dirty="0" smtClean="0"/>
                  <a:t>Scale, with 5 the most advanced</a:t>
                </a:r>
                <a:endParaRPr lang="en-US" dirty="0"/>
              </a:p>
            </c:rich>
          </c:tx>
          <c:overlay val="0"/>
        </c:title>
        <c:numFmt formatCode="0" sourceLinked="0"/>
        <c:majorTickMark val="out"/>
        <c:minorTickMark val="out"/>
        <c:tickLblPos val="nextTo"/>
        <c:spPr>
          <a:ln>
            <a:solidFill>
              <a:schemeClr val="tx1"/>
            </a:solidFill>
          </a:ln>
        </c:spPr>
        <c:txPr>
          <a:bodyPr/>
          <a:lstStyle/>
          <a:p>
            <a:pPr>
              <a:defRPr b="1"/>
            </a:pPr>
            <a:endParaRPr lang="en-US"/>
          </a:p>
        </c:txPr>
        <c:crossAx val="444897872"/>
        <c:crosses val="autoZero"/>
        <c:crossBetween val="between"/>
        <c:majorUnit val="1"/>
        <c:minorUnit val="0.5"/>
      </c:valAx>
    </c:plotArea>
    <c:plotVisOnly val="1"/>
    <c:dispBlanksAs val="gap"/>
    <c:showDLblsOverMax val="0"/>
  </c:chart>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Unemployment Rates in the Balkans and Greece</a:t>
            </a:r>
            <a:endParaRPr lang="en-US" dirty="0"/>
          </a:p>
        </c:rich>
      </c:tx>
      <c:layout>
        <c:manualLayout>
          <c:xMode val="edge"/>
          <c:yMode val="edge"/>
          <c:x val="0.23230522523970218"/>
          <c:y val="1.4957264957264958E-2"/>
        </c:manualLayout>
      </c:layout>
      <c:overlay val="0"/>
    </c:title>
    <c:autoTitleDeleted val="0"/>
    <c:plotArea>
      <c:layout>
        <c:manualLayout>
          <c:layoutTarget val="inner"/>
          <c:xMode val="edge"/>
          <c:yMode val="edge"/>
          <c:x val="5.7112314085739274E-2"/>
          <c:y val="8.9909314220337849E-2"/>
          <c:w val="0.92760990813648292"/>
          <c:h val="0.84308163402651592"/>
        </c:manualLayout>
      </c:layout>
      <c:lineChart>
        <c:grouping val="standard"/>
        <c:varyColors val="0"/>
        <c:ser>
          <c:idx val="0"/>
          <c:order val="0"/>
          <c:tx>
            <c:strRef>
              <c:f>Unemployment!$A$13</c:f>
              <c:strCache>
                <c:ptCount val="1"/>
                <c:pt idx="0">
                  <c:v>Albania</c:v>
                </c:pt>
              </c:strCache>
            </c:strRef>
          </c:tx>
          <c:spPr>
            <a:ln>
              <a:solidFill>
                <a:schemeClr val="accent5"/>
              </a:solidFill>
            </a:ln>
          </c:spPr>
          <c:marker>
            <c:symbol val="none"/>
          </c:marker>
          <c:dLbls>
            <c:dLbl>
              <c:idx val="13"/>
              <c:layout>
                <c:manualLayout>
                  <c:x val="3.2931908165461952E-2"/>
                  <c:y val="5.5679642466834982E-3"/>
                </c:manualLayout>
              </c:layout>
              <c:tx>
                <c:rich>
                  <a:bodyPr/>
                  <a:lstStyle/>
                  <a:p>
                    <a:r>
                      <a:rPr lang="en-US" dirty="0" smtClean="0">
                        <a:solidFill>
                          <a:schemeClr val="accent5">
                            <a:lumMod val="75000"/>
                          </a:schemeClr>
                        </a:solidFill>
                      </a:rPr>
                      <a:t>Albania</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ln>
                <a:noFill/>
              </a:ln>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Unemployment!$B$13:$P$13</c:f>
              <c:numCache>
                <c:formatCode>0.0</c:formatCode>
                <c:ptCount val="15"/>
                <c:pt idx="0">
                  <c:v>16.8</c:v>
                </c:pt>
                <c:pt idx="1">
                  <c:v>16.440000000000001</c:v>
                </c:pt>
                <c:pt idx="2">
                  <c:v>15.750999999999999</c:v>
                </c:pt>
                <c:pt idx="3">
                  <c:v>15</c:v>
                </c:pt>
                <c:pt idx="4">
                  <c:v>14.4</c:v>
                </c:pt>
                <c:pt idx="5">
                  <c:v>14.1</c:v>
                </c:pt>
                <c:pt idx="6">
                  <c:v>13.8</c:v>
                </c:pt>
                <c:pt idx="7">
                  <c:v>13.4</c:v>
                </c:pt>
                <c:pt idx="8">
                  <c:v>13.1</c:v>
                </c:pt>
                <c:pt idx="9">
                  <c:v>13.8</c:v>
                </c:pt>
                <c:pt idx="10">
                  <c:v>14</c:v>
                </c:pt>
                <c:pt idx="11">
                  <c:v>14</c:v>
                </c:pt>
                <c:pt idx="12">
                  <c:v>13.4</c:v>
                </c:pt>
                <c:pt idx="13">
                  <c:v>16.100000000000001</c:v>
                </c:pt>
                <c:pt idx="14">
                  <c:v>17.2</c:v>
                </c:pt>
              </c:numCache>
            </c:numRef>
          </c:val>
          <c:smooth val="0"/>
        </c:ser>
        <c:ser>
          <c:idx val="4"/>
          <c:order val="1"/>
          <c:tx>
            <c:strRef>
              <c:f>Unemployment!$A$20</c:f>
              <c:strCache>
                <c:ptCount val="1"/>
                <c:pt idx="0">
                  <c:v>Montenegro</c:v>
                </c:pt>
              </c:strCache>
            </c:strRef>
          </c:tx>
          <c:spPr>
            <a:ln>
              <a:solidFill>
                <a:schemeClr val="accent4"/>
              </a:solidFill>
            </a:ln>
          </c:spPr>
          <c:marker>
            <c:symbol val="none"/>
          </c:marker>
          <c:dLbls>
            <c:dLbl>
              <c:idx val="12"/>
              <c:layout>
                <c:manualLayout>
                  <c:x val="-2.0500810696993551E-2"/>
                  <c:y val="-2.3806308606466774E-2"/>
                </c:manualLayout>
              </c:layout>
              <c:tx>
                <c:rich>
                  <a:bodyPr/>
                  <a:lstStyle/>
                  <a:p>
                    <a:r>
                      <a:rPr lang="en-US" dirty="0" smtClean="0">
                        <a:solidFill>
                          <a:schemeClr val="accent4">
                            <a:lumMod val="75000"/>
                          </a:schemeClr>
                        </a:solidFill>
                      </a:rPr>
                      <a:t>Montenegro</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4">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Unemployment!$B$20:$P$20</c:f>
              <c:numCache>
                <c:formatCode>0.0</c:formatCode>
                <c:ptCount val="15"/>
                <c:pt idx="0">
                  <c:v>37.5</c:v>
                </c:pt>
                <c:pt idx="1">
                  <c:v>41</c:v>
                </c:pt>
                <c:pt idx="2">
                  <c:v>40</c:v>
                </c:pt>
                <c:pt idx="3">
                  <c:v>38</c:v>
                </c:pt>
                <c:pt idx="4">
                  <c:v>27.5</c:v>
                </c:pt>
                <c:pt idx="5">
                  <c:v>30</c:v>
                </c:pt>
                <c:pt idx="6">
                  <c:v>30</c:v>
                </c:pt>
                <c:pt idx="7">
                  <c:v>19</c:v>
                </c:pt>
                <c:pt idx="8">
                  <c:v>17.5</c:v>
                </c:pt>
                <c:pt idx="9">
                  <c:v>19</c:v>
                </c:pt>
                <c:pt idx="10">
                  <c:v>12</c:v>
                </c:pt>
                <c:pt idx="11">
                  <c:v>18</c:v>
                </c:pt>
                <c:pt idx="12">
                  <c:v>19</c:v>
                </c:pt>
                <c:pt idx="13">
                  <c:v>19.5</c:v>
                </c:pt>
              </c:numCache>
            </c:numRef>
          </c:val>
          <c:smooth val="0"/>
        </c:ser>
        <c:ser>
          <c:idx val="5"/>
          <c:order val="2"/>
          <c:tx>
            <c:strRef>
              <c:f>Unemployment!$A$23</c:f>
              <c:strCache>
                <c:ptCount val="1"/>
                <c:pt idx="0">
                  <c:v>Serbia</c:v>
                </c:pt>
              </c:strCache>
            </c:strRef>
          </c:tx>
          <c:spPr>
            <a:ln>
              <a:solidFill>
                <a:schemeClr val="accent2"/>
              </a:solidFill>
            </a:ln>
          </c:spPr>
          <c:marker>
            <c:symbol val="none"/>
          </c:marker>
          <c:dLbls>
            <c:dLbl>
              <c:idx val="14"/>
              <c:layout>
                <c:manualLayout>
                  <c:x val="-1.417233560090703E-2"/>
                  <c:y val="-2.564102564102564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Unemployment!$B$23:$P$23</c:f>
              <c:numCache>
                <c:formatCode>0.0</c:formatCode>
                <c:ptCount val="15"/>
                <c:pt idx="0">
                  <c:v>12.1</c:v>
                </c:pt>
                <c:pt idx="1">
                  <c:v>12.2</c:v>
                </c:pt>
                <c:pt idx="2">
                  <c:v>14.47</c:v>
                </c:pt>
                <c:pt idx="3">
                  <c:v>16</c:v>
                </c:pt>
                <c:pt idx="4">
                  <c:v>19.53</c:v>
                </c:pt>
                <c:pt idx="5">
                  <c:v>21.83</c:v>
                </c:pt>
                <c:pt idx="6">
                  <c:v>21.56</c:v>
                </c:pt>
                <c:pt idx="7">
                  <c:v>18.8</c:v>
                </c:pt>
                <c:pt idx="8">
                  <c:v>14.4</c:v>
                </c:pt>
                <c:pt idx="9">
                  <c:v>16.899999999999999</c:v>
                </c:pt>
                <c:pt idx="10">
                  <c:v>20</c:v>
                </c:pt>
                <c:pt idx="11">
                  <c:v>23.6</c:v>
                </c:pt>
                <c:pt idx="12">
                  <c:v>24.6</c:v>
                </c:pt>
                <c:pt idx="13">
                  <c:v>23</c:v>
                </c:pt>
                <c:pt idx="14">
                  <c:v>19.7</c:v>
                </c:pt>
              </c:numCache>
            </c:numRef>
          </c:val>
          <c:smooth val="0"/>
        </c:ser>
        <c:ser>
          <c:idx val="1"/>
          <c:order val="3"/>
          <c:tx>
            <c:strRef>
              <c:f>Unemployment!$A$14</c:f>
              <c:strCache>
                <c:ptCount val="1"/>
                <c:pt idx="0">
                  <c:v>Bosnia and Herzegovina</c:v>
                </c:pt>
              </c:strCache>
            </c:strRef>
          </c:tx>
          <c:spPr>
            <a:ln>
              <a:solidFill>
                <a:schemeClr val="tx2"/>
              </a:solidFill>
            </a:ln>
          </c:spPr>
          <c:marker>
            <c:symbol val="none"/>
          </c:marker>
          <c:dLbls>
            <c:dLbl>
              <c:idx val="13"/>
              <c:layout>
                <c:manualLayout>
                  <c:x val="-0.19680950567398389"/>
                  <c:y val="-1.5772364399093818E-2"/>
                </c:manualLayout>
              </c:layout>
              <c:tx>
                <c:rich>
                  <a:bodyPr/>
                  <a:lstStyle/>
                  <a:p>
                    <a:r>
                      <a:rPr lang="en-US" dirty="0" smtClean="0">
                        <a:solidFill>
                          <a:schemeClr val="tx2"/>
                        </a:solidFill>
                      </a:rPr>
                      <a:t>Bosnia &amp; Herzegovina</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Unemployment!$B$14:$P$14</c:f>
              <c:numCache>
                <c:formatCode>0.0</c:formatCode>
                <c:ptCount val="15"/>
                <c:pt idx="0">
                  <c:v>31.096</c:v>
                </c:pt>
                <c:pt idx="1">
                  <c:v>31.096</c:v>
                </c:pt>
                <c:pt idx="2">
                  <c:v>31.096</c:v>
                </c:pt>
                <c:pt idx="3">
                  <c:v>31.096</c:v>
                </c:pt>
                <c:pt idx="4">
                  <c:v>31.096</c:v>
                </c:pt>
                <c:pt idx="5">
                  <c:v>31.096</c:v>
                </c:pt>
                <c:pt idx="6">
                  <c:v>31.096</c:v>
                </c:pt>
                <c:pt idx="7">
                  <c:v>29.013000000000002</c:v>
                </c:pt>
                <c:pt idx="8">
                  <c:v>23.408000000000001</c:v>
                </c:pt>
                <c:pt idx="9">
                  <c:v>24.068000000000001</c:v>
                </c:pt>
                <c:pt idx="10">
                  <c:v>27.202000000000002</c:v>
                </c:pt>
                <c:pt idx="11">
                  <c:v>27.6</c:v>
                </c:pt>
                <c:pt idx="12">
                  <c:v>28</c:v>
                </c:pt>
                <c:pt idx="13">
                  <c:v>27.5</c:v>
                </c:pt>
                <c:pt idx="14">
                  <c:v>27.7</c:v>
                </c:pt>
              </c:numCache>
            </c:numRef>
          </c:val>
          <c:smooth val="0"/>
        </c:ser>
        <c:ser>
          <c:idx val="3"/>
          <c:order val="4"/>
          <c:tx>
            <c:strRef>
              <c:f>Unemployment!$A$19</c:f>
              <c:strCache>
                <c:ptCount val="1"/>
                <c:pt idx="0">
                  <c:v>Macedonia</c:v>
                </c:pt>
              </c:strCache>
            </c:strRef>
          </c:tx>
          <c:spPr>
            <a:ln>
              <a:solidFill>
                <a:schemeClr val="accent6"/>
              </a:solidFill>
            </a:ln>
          </c:spPr>
          <c:marker>
            <c:symbol val="none"/>
          </c:marker>
          <c:dLbls>
            <c:dLbl>
              <c:idx val="14"/>
              <c:layout>
                <c:manualLayout>
                  <c:x val="-8.5034013605441144E-3"/>
                  <c:y val="-2.564102564102564E-2"/>
                </c:manualLayout>
              </c:layout>
              <c:spPr/>
              <c:txPr>
                <a:bodyPr/>
                <a:lstStyle/>
                <a:p>
                  <a:pPr>
                    <a:defRPr>
                      <a:solidFill>
                        <a:schemeClr val="accent6">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Unemployment!$B$19:$P$19</c:f>
              <c:numCache>
                <c:formatCode>0.0</c:formatCode>
                <c:ptCount val="15"/>
                <c:pt idx="0">
                  <c:v>31.727</c:v>
                </c:pt>
                <c:pt idx="1">
                  <c:v>30.515000000000001</c:v>
                </c:pt>
                <c:pt idx="2">
                  <c:v>31.943999999999999</c:v>
                </c:pt>
                <c:pt idx="3">
                  <c:v>36.686999999999998</c:v>
                </c:pt>
                <c:pt idx="4">
                  <c:v>37.15</c:v>
                </c:pt>
                <c:pt idx="5">
                  <c:v>37.25</c:v>
                </c:pt>
                <c:pt idx="6">
                  <c:v>36.024999999999999</c:v>
                </c:pt>
                <c:pt idx="7">
                  <c:v>34.924999999999997</c:v>
                </c:pt>
                <c:pt idx="8">
                  <c:v>33.774999999999999</c:v>
                </c:pt>
                <c:pt idx="9">
                  <c:v>32.174999999999997</c:v>
                </c:pt>
                <c:pt idx="10">
                  <c:v>32.049999999999997</c:v>
                </c:pt>
                <c:pt idx="11">
                  <c:v>31.375</c:v>
                </c:pt>
                <c:pt idx="12">
                  <c:v>31</c:v>
                </c:pt>
                <c:pt idx="13">
                  <c:v>29</c:v>
                </c:pt>
                <c:pt idx="14">
                  <c:v>28.452999999999999</c:v>
                </c:pt>
              </c:numCache>
            </c:numRef>
          </c:val>
          <c:smooth val="0"/>
        </c:ser>
        <c:ser>
          <c:idx val="2"/>
          <c:order val="5"/>
          <c:tx>
            <c:strRef>
              <c:f>Unemployment!$A$18</c:f>
              <c:strCache>
                <c:ptCount val="1"/>
                <c:pt idx="0">
                  <c:v>Kosovo</c:v>
                </c:pt>
              </c:strCache>
            </c:strRef>
          </c:tx>
          <c:marker>
            <c:symbol val="none"/>
          </c:marker>
          <c:dLbls>
            <c:dLbl>
              <c:idx val="14"/>
              <c:layout>
                <c:manualLayout>
                  <c:x val="-1.7006802721088437E-2"/>
                  <c:y val="-2.3504273504273504E-2"/>
                </c:manualLayout>
              </c:layout>
              <c:spPr/>
              <c:txPr>
                <a:bodyPr/>
                <a:lstStyle/>
                <a:p>
                  <a:pPr>
                    <a:defRPr>
                      <a:solidFill>
                        <a:schemeClr val="accent3">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6"/>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Unemployment!$B$18:$P$18</c:f>
              <c:numCache>
                <c:formatCode>0.0</c:formatCode>
                <c:ptCount val="15"/>
                <c:pt idx="1">
                  <c:v>57.5</c:v>
                </c:pt>
                <c:pt idx="2">
                  <c:v>55</c:v>
                </c:pt>
                <c:pt idx="3">
                  <c:v>50</c:v>
                </c:pt>
                <c:pt idx="4">
                  <c:v>40</c:v>
                </c:pt>
                <c:pt idx="5">
                  <c:v>42</c:v>
                </c:pt>
                <c:pt idx="6">
                  <c:v>44</c:v>
                </c:pt>
                <c:pt idx="7">
                  <c:v>43</c:v>
                </c:pt>
                <c:pt idx="8">
                  <c:v>48</c:v>
                </c:pt>
                <c:pt idx="9">
                  <c:v>47</c:v>
                </c:pt>
                <c:pt idx="10">
                  <c:v>47</c:v>
                </c:pt>
                <c:pt idx="11">
                  <c:v>46.5</c:v>
                </c:pt>
                <c:pt idx="12">
                  <c:v>35</c:v>
                </c:pt>
                <c:pt idx="13">
                  <c:v>30</c:v>
                </c:pt>
                <c:pt idx="14">
                  <c:v>35.299999999999997</c:v>
                </c:pt>
              </c:numCache>
            </c:numRef>
          </c:val>
          <c:smooth val="0"/>
        </c:ser>
        <c:ser>
          <c:idx val="6"/>
          <c:order val="6"/>
          <c:tx>
            <c:strRef>
              <c:f>Unemployment!$A$34</c:f>
              <c:strCache>
                <c:ptCount val="1"/>
                <c:pt idx="0">
                  <c:v>Greece</c:v>
                </c:pt>
              </c:strCache>
            </c:strRef>
          </c:tx>
          <c:marker>
            <c:symbol val="none"/>
          </c:marker>
          <c:dLbls>
            <c:dLbl>
              <c:idx val="13"/>
              <c:layout>
                <c:manualLayout>
                  <c:x val="4.3385043703348003E-2"/>
                  <c:y val="3.2832514563294557E-2"/>
                </c:manualLayout>
              </c:layout>
              <c:tx>
                <c:rich>
                  <a:bodyPr/>
                  <a:lstStyle/>
                  <a:p>
                    <a:r>
                      <a:rPr lang="en-US">
                        <a:solidFill>
                          <a:schemeClr val="accent1">
                            <a:lumMod val="60000"/>
                            <a:lumOff val="40000"/>
                          </a:schemeClr>
                        </a:solidFill>
                      </a:rPr>
                      <a:t>Greece</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Unemployment!$B$12:$P$12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Unemployment!$B$34:$P$34</c:f>
              <c:numCache>
                <c:formatCode>0.0</c:formatCode>
                <c:ptCount val="15"/>
                <c:pt idx="0">
                  <c:v>11.35</c:v>
                </c:pt>
                <c:pt idx="1">
                  <c:v>8.2560000000000002</c:v>
                </c:pt>
                <c:pt idx="2">
                  <c:v>8.3989999999999991</c:v>
                </c:pt>
                <c:pt idx="3">
                  <c:v>8.0530000000000008</c:v>
                </c:pt>
                <c:pt idx="4">
                  <c:v>10.590999999999999</c:v>
                </c:pt>
                <c:pt idx="5">
                  <c:v>9.9969999999999999</c:v>
                </c:pt>
                <c:pt idx="6">
                  <c:v>9.0079999999999991</c:v>
                </c:pt>
                <c:pt idx="7">
                  <c:v>8.3970000000000002</c:v>
                </c:pt>
                <c:pt idx="8">
                  <c:v>7.7590000000000003</c:v>
                </c:pt>
                <c:pt idx="9">
                  <c:v>9.6159999999999997</c:v>
                </c:pt>
                <c:pt idx="10">
                  <c:v>12.712999999999999</c:v>
                </c:pt>
                <c:pt idx="11">
                  <c:v>17.864000000000001</c:v>
                </c:pt>
                <c:pt idx="12">
                  <c:v>24.439</c:v>
                </c:pt>
                <c:pt idx="13">
                  <c:v>27.466000000000001</c:v>
                </c:pt>
                <c:pt idx="14">
                  <c:v>26.491</c:v>
                </c:pt>
              </c:numCache>
            </c:numRef>
          </c:val>
          <c:smooth val="0"/>
        </c:ser>
        <c:dLbls>
          <c:showLegendKey val="0"/>
          <c:showVal val="0"/>
          <c:showCatName val="0"/>
          <c:showSerName val="0"/>
          <c:showPercent val="0"/>
          <c:showBubbleSize val="0"/>
        </c:dLbls>
        <c:smooth val="0"/>
        <c:axId val="449301992"/>
        <c:axId val="449302384"/>
      </c:lineChart>
      <c:catAx>
        <c:axId val="449301992"/>
        <c:scaling>
          <c:orientation val="minMax"/>
        </c:scaling>
        <c:delete val="0"/>
        <c:axPos val="b"/>
        <c:numFmt formatCode="General" sourceLinked="1"/>
        <c:majorTickMark val="out"/>
        <c:minorTickMark val="none"/>
        <c:tickLblPos val="nextTo"/>
        <c:spPr>
          <a:ln>
            <a:solidFill>
              <a:schemeClr val="tx1"/>
            </a:solidFill>
          </a:ln>
        </c:spPr>
        <c:txPr>
          <a:bodyPr rot="0"/>
          <a:lstStyle/>
          <a:p>
            <a:pPr>
              <a:defRPr sz="1000" b="1"/>
            </a:pPr>
            <a:endParaRPr lang="en-US"/>
          </a:p>
        </c:txPr>
        <c:crossAx val="449302384"/>
        <c:crosses val="autoZero"/>
        <c:auto val="1"/>
        <c:lblAlgn val="ctr"/>
        <c:lblOffset val="100"/>
        <c:noMultiLvlLbl val="0"/>
      </c:catAx>
      <c:valAx>
        <c:axId val="449302384"/>
        <c:scaling>
          <c:orientation val="minMax"/>
          <c:max val="60"/>
          <c:min val="0"/>
        </c:scaling>
        <c:delete val="0"/>
        <c:axPos val="l"/>
        <c:majorGridlines>
          <c:spPr>
            <a:ln>
              <a:solidFill>
                <a:schemeClr val="bg1">
                  <a:lumMod val="50000"/>
                  <a:alpha val="35000"/>
                </a:schemeClr>
              </a:solidFill>
            </a:ln>
          </c:spPr>
        </c:majorGridlines>
        <c:title>
          <c:tx>
            <c:rich>
              <a:bodyPr rot="-5400000" vert="horz"/>
              <a:lstStyle/>
              <a:p>
                <a:pPr>
                  <a:defRPr/>
                </a:pPr>
                <a:r>
                  <a:rPr lang="en-US" dirty="0" smtClean="0"/>
                  <a:t>% of Labor Force</a:t>
                </a:r>
                <a:endParaRPr lang="en-US" dirty="0"/>
              </a:p>
            </c:rich>
          </c:tx>
          <c:layout>
            <c:manualLayout>
              <c:xMode val="edge"/>
              <c:yMode val="edge"/>
              <c:x val="1.3340695058857135E-3"/>
              <c:y val="0.41349260086204292"/>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49301992"/>
        <c:crosses val="autoZero"/>
        <c:crossBetween val="between"/>
        <c:majorUnit val="10"/>
        <c:minorUnit val="5"/>
      </c:valAx>
    </c:plotArea>
    <c:plotVisOnly val="1"/>
    <c:dispBlanksAs val="gap"/>
    <c:showDLblsOverMax val="0"/>
  </c:chart>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Unemployment</a:t>
            </a:r>
            <a:r>
              <a:rPr lang="en-US" baseline="0" dirty="0"/>
              <a:t> </a:t>
            </a:r>
            <a:r>
              <a:rPr lang="en-US" baseline="0" dirty="0" smtClean="0"/>
              <a:t>Rates </a:t>
            </a:r>
            <a:r>
              <a:rPr lang="en-US" baseline="0" dirty="0"/>
              <a:t>in the </a:t>
            </a:r>
            <a:r>
              <a:rPr lang="en-US" baseline="0" dirty="0" smtClean="0"/>
              <a:t>Balkans since the 1980s</a:t>
            </a:r>
            <a:endParaRPr lang="en-US" dirty="0"/>
          </a:p>
        </c:rich>
      </c:tx>
      <c:layout>
        <c:manualLayout>
          <c:xMode val="edge"/>
          <c:yMode val="edge"/>
          <c:x val="0.2255461231408574"/>
          <c:y val="0"/>
        </c:manualLayout>
      </c:layout>
      <c:overlay val="0"/>
    </c:title>
    <c:autoTitleDeleted val="0"/>
    <c:plotArea>
      <c:layout>
        <c:manualLayout>
          <c:layoutTarget val="inner"/>
          <c:xMode val="edge"/>
          <c:yMode val="edge"/>
          <c:x val="6.8172549394867304E-2"/>
          <c:y val="0.12361439392356073"/>
          <c:w val="0.91591309875328086"/>
          <c:h val="0.75017444877508366"/>
        </c:manualLayout>
      </c:layout>
      <c:barChart>
        <c:barDir val="col"/>
        <c:grouping val="clustered"/>
        <c:varyColors val="0"/>
        <c:ser>
          <c:idx val="0"/>
          <c:order val="0"/>
          <c:tx>
            <c:v>80's</c:v>
          </c:tx>
          <c:spPr>
            <a:ln>
              <a:solidFill>
                <a:schemeClr val="tx2">
                  <a:lumMod val="50000"/>
                </a:schemeClr>
              </a:solidFill>
            </a:ln>
          </c:spPr>
          <c:invertIfNegative val="0"/>
          <c:cat>
            <c:strRef>
              <c:f>'[unemployment in Balkans_December 2013 (1).xlsx]Sheet1'!$A$20:$A$29</c:f>
              <c:strCache>
                <c:ptCount val="10"/>
                <c:pt idx="0">
                  <c:v>Kosovo</c:v>
                </c:pt>
                <c:pt idx="1">
                  <c:v>Macedonia</c:v>
                </c:pt>
                <c:pt idx="2">
                  <c:v>Bosnia and Herzegovina</c:v>
                </c:pt>
                <c:pt idx="3">
                  <c:v>Montenegro</c:v>
                </c:pt>
                <c:pt idx="4">
                  <c:v>Serbia</c:v>
                </c:pt>
                <c:pt idx="6">
                  <c:v>Slovenia</c:v>
                </c:pt>
                <c:pt idx="7">
                  <c:v>Croatia</c:v>
                </c:pt>
                <c:pt idx="9">
                  <c:v>Albania</c:v>
                </c:pt>
              </c:strCache>
            </c:strRef>
          </c:cat>
          <c:val>
            <c:numRef>
              <c:f>'[unemployment in Balkans_December 2013 (1).xlsx]Sheet1'!$B$20:$B$29</c:f>
              <c:numCache>
                <c:formatCode>General</c:formatCode>
                <c:ptCount val="10"/>
                <c:pt idx="0">
                  <c:v>46.8</c:v>
                </c:pt>
                <c:pt idx="1">
                  <c:v>26.6</c:v>
                </c:pt>
                <c:pt idx="2">
                  <c:v>21</c:v>
                </c:pt>
                <c:pt idx="3">
                  <c:v>22</c:v>
                </c:pt>
                <c:pt idx="4">
                  <c:v>17.5</c:v>
                </c:pt>
                <c:pt idx="6">
                  <c:v>2.2000000000000002</c:v>
                </c:pt>
                <c:pt idx="7">
                  <c:v>7.5</c:v>
                </c:pt>
                <c:pt idx="9">
                  <c:v>5.2</c:v>
                </c:pt>
              </c:numCache>
            </c:numRef>
          </c:val>
        </c:ser>
        <c:ser>
          <c:idx val="1"/>
          <c:order val="1"/>
          <c:tx>
            <c:v>90's</c:v>
          </c:tx>
          <c:spPr>
            <a:ln>
              <a:solidFill>
                <a:schemeClr val="accent2">
                  <a:lumMod val="50000"/>
                </a:schemeClr>
              </a:solidFill>
            </a:ln>
          </c:spPr>
          <c:invertIfNegative val="0"/>
          <c:cat>
            <c:strRef>
              <c:f>'[unemployment in Balkans_December 2013 (1).xlsx]Sheet1'!$A$20:$A$29</c:f>
              <c:strCache>
                <c:ptCount val="10"/>
                <c:pt idx="0">
                  <c:v>Kosovo</c:v>
                </c:pt>
                <c:pt idx="1">
                  <c:v>Macedonia</c:v>
                </c:pt>
                <c:pt idx="2">
                  <c:v>Bosnia and Herzegovina</c:v>
                </c:pt>
                <c:pt idx="3">
                  <c:v>Montenegro</c:v>
                </c:pt>
                <c:pt idx="4">
                  <c:v>Serbia</c:v>
                </c:pt>
                <c:pt idx="6">
                  <c:v>Slovenia</c:v>
                </c:pt>
                <c:pt idx="7">
                  <c:v>Croatia</c:v>
                </c:pt>
                <c:pt idx="9">
                  <c:v>Albania</c:v>
                </c:pt>
              </c:strCache>
            </c:strRef>
          </c:cat>
          <c:val>
            <c:numRef>
              <c:f>'[unemployment in Balkans_December 2013 (1).xlsx]Sheet1'!$C$20:$C$29</c:f>
              <c:numCache>
                <c:formatCode>General</c:formatCode>
                <c:ptCount val="10"/>
                <c:pt idx="1">
                  <c:v>32.299999999999997</c:v>
                </c:pt>
                <c:pt idx="2">
                  <c:v>38.799999999999997</c:v>
                </c:pt>
                <c:pt idx="3">
                  <c:v>0</c:v>
                </c:pt>
                <c:pt idx="4">
                  <c:v>25.2</c:v>
                </c:pt>
                <c:pt idx="6">
                  <c:v>7.6</c:v>
                </c:pt>
                <c:pt idx="7">
                  <c:v>13.3</c:v>
                </c:pt>
                <c:pt idx="9">
                  <c:v>17</c:v>
                </c:pt>
              </c:numCache>
            </c:numRef>
          </c:val>
        </c:ser>
        <c:ser>
          <c:idx val="2"/>
          <c:order val="2"/>
          <c:tx>
            <c:v>00's</c:v>
          </c:tx>
          <c:spPr>
            <a:ln>
              <a:solidFill>
                <a:schemeClr val="accent3">
                  <a:lumMod val="50000"/>
                </a:schemeClr>
              </a:solidFill>
            </a:ln>
          </c:spPr>
          <c:invertIfNegative val="0"/>
          <c:cat>
            <c:strRef>
              <c:f>'[unemployment in Balkans_December 2013 (1).xlsx]Sheet1'!$A$20:$A$29</c:f>
              <c:strCache>
                <c:ptCount val="10"/>
                <c:pt idx="0">
                  <c:v>Kosovo</c:v>
                </c:pt>
                <c:pt idx="1">
                  <c:v>Macedonia</c:v>
                </c:pt>
                <c:pt idx="2">
                  <c:v>Bosnia and Herzegovina</c:v>
                </c:pt>
                <c:pt idx="3">
                  <c:v>Montenegro</c:v>
                </c:pt>
                <c:pt idx="4">
                  <c:v>Serbia</c:v>
                </c:pt>
                <c:pt idx="6">
                  <c:v>Slovenia</c:v>
                </c:pt>
                <c:pt idx="7">
                  <c:v>Croatia</c:v>
                </c:pt>
                <c:pt idx="9">
                  <c:v>Albania</c:v>
                </c:pt>
              </c:strCache>
            </c:strRef>
          </c:cat>
          <c:val>
            <c:numRef>
              <c:f>'[unemployment in Balkans_December 2013 (1).xlsx]Sheet1'!$D$20:$D$29</c:f>
              <c:numCache>
                <c:formatCode>General</c:formatCode>
                <c:ptCount val="10"/>
                <c:pt idx="0">
                  <c:v>42</c:v>
                </c:pt>
                <c:pt idx="1">
                  <c:v>34.299999999999997</c:v>
                </c:pt>
                <c:pt idx="2">
                  <c:v>27.1</c:v>
                </c:pt>
                <c:pt idx="3">
                  <c:v>22.5</c:v>
                </c:pt>
                <c:pt idx="4">
                  <c:v>16.3</c:v>
                </c:pt>
                <c:pt idx="6">
                  <c:v>5.9</c:v>
                </c:pt>
                <c:pt idx="7">
                  <c:v>12.5</c:v>
                </c:pt>
                <c:pt idx="9">
                  <c:v>12.8</c:v>
                </c:pt>
              </c:numCache>
            </c:numRef>
          </c:val>
        </c:ser>
        <c:dLbls>
          <c:showLegendKey val="0"/>
          <c:showVal val="0"/>
          <c:showCatName val="0"/>
          <c:showSerName val="0"/>
          <c:showPercent val="0"/>
          <c:showBubbleSize val="0"/>
        </c:dLbls>
        <c:gapWidth val="150"/>
        <c:axId val="449303168"/>
        <c:axId val="449303560"/>
      </c:barChart>
      <c:catAx>
        <c:axId val="449303168"/>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9303560"/>
        <c:crosses val="autoZero"/>
        <c:auto val="1"/>
        <c:lblAlgn val="ctr"/>
        <c:lblOffset val="100"/>
        <c:noMultiLvlLbl val="0"/>
      </c:catAx>
      <c:valAx>
        <c:axId val="449303560"/>
        <c:scaling>
          <c:orientation val="minMax"/>
          <c:max val="50"/>
          <c:min val="0"/>
        </c:scaling>
        <c:delete val="0"/>
        <c:axPos val="l"/>
        <c:majorGridlines>
          <c:spPr>
            <a:ln>
              <a:solidFill>
                <a:schemeClr val="bg1">
                  <a:lumMod val="50000"/>
                  <a:alpha val="35000"/>
                </a:schemeClr>
              </a:solidFill>
            </a:ln>
          </c:spPr>
        </c:majorGridlines>
        <c:title>
          <c:tx>
            <c:rich>
              <a:bodyPr rot="-5400000" vert="horz"/>
              <a:lstStyle/>
              <a:p>
                <a:pPr>
                  <a:defRPr/>
                </a:pPr>
                <a:r>
                  <a:rPr lang="en-US" dirty="0" smtClean="0"/>
                  <a:t>%</a:t>
                </a:r>
                <a:endParaRPr lang="en-US" dirty="0"/>
              </a:p>
            </c:rich>
          </c:tx>
          <c:layout>
            <c:manualLayout>
              <c:xMode val="edge"/>
              <c:yMode val="edge"/>
              <c:x val="8.4175084175084174E-3"/>
              <c:y val="0.47519012046571102"/>
            </c:manualLayout>
          </c:layout>
          <c:overlay val="0"/>
        </c:title>
        <c:numFmt formatCode="General" sourceLinked="1"/>
        <c:majorTickMark val="out"/>
        <c:minorTickMark val="out"/>
        <c:tickLblPos val="nextTo"/>
        <c:spPr>
          <a:ln>
            <a:solidFill>
              <a:schemeClr val="tx1"/>
            </a:solidFill>
          </a:ln>
        </c:spPr>
        <c:txPr>
          <a:bodyPr/>
          <a:lstStyle/>
          <a:p>
            <a:pPr>
              <a:defRPr b="1"/>
            </a:pPr>
            <a:endParaRPr lang="en-US"/>
          </a:p>
        </c:txPr>
        <c:crossAx val="449303168"/>
        <c:crosses val="autoZero"/>
        <c:crossBetween val="between"/>
        <c:majorUnit val="5"/>
        <c:minorUnit val="2.5"/>
      </c:valAx>
    </c:plotArea>
    <c:legend>
      <c:legendPos val="b"/>
      <c:overlay val="0"/>
    </c:legend>
    <c:plotVisOnly val="1"/>
    <c:dispBlanksAs val="gap"/>
    <c:showDLblsOverMax val="0"/>
  </c:chart>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Long-term Unemployment in Bosnia</a:t>
            </a:r>
            <a:r>
              <a:rPr lang="en-US" baseline="0" dirty="0"/>
              <a:t> </a:t>
            </a:r>
            <a:r>
              <a:rPr lang="en-US" baseline="0" dirty="0" smtClean="0"/>
              <a:t>&amp; </a:t>
            </a:r>
            <a:r>
              <a:rPr lang="en-US" baseline="0" dirty="0"/>
              <a:t>Herzegovina</a:t>
            </a:r>
            <a:r>
              <a:rPr lang="en-US" dirty="0"/>
              <a:t> and </a:t>
            </a:r>
            <a:r>
              <a:rPr lang="en-US" dirty="0" smtClean="0"/>
              <a:t>Elsewhere </a:t>
            </a:r>
            <a:r>
              <a:rPr lang="en-US" dirty="0"/>
              <a:t>in Europe</a:t>
            </a:r>
          </a:p>
        </c:rich>
      </c:tx>
      <c:overlay val="0"/>
    </c:title>
    <c:autoTitleDeleted val="0"/>
    <c:plotArea>
      <c:layout/>
      <c:barChart>
        <c:barDir val="col"/>
        <c:grouping val="clustered"/>
        <c:varyColors val="0"/>
        <c:ser>
          <c:idx val="0"/>
          <c:order val="0"/>
          <c:invertIfNegative val="0"/>
          <c:cat>
            <c:strRef>
              <c:f>Sheet1!$A$69:$A$76</c:f>
              <c:strCache>
                <c:ptCount val="8"/>
                <c:pt idx="0">
                  <c:v>Macedonia</c:v>
                </c:pt>
                <c:pt idx="1">
                  <c:v>Bosnia-H</c:v>
                </c:pt>
                <c:pt idx="2">
                  <c:v>Balkans</c:v>
                </c:pt>
                <c:pt idx="3">
                  <c:v>Serbia</c:v>
                </c:pt>
                <c:pt idx="4">
                  <c:v>Greece</c:v>
                </c:pt>
                <c:pt idx="5">
                  <c:v>Latvia</c:v>
                </c:pt>
                <c:pt idx="6">
                  <c:v>Fracne</c:v>
                </c:pt>
                <c:pt idx="7">
                  <c:v>Sweden</c:v>
                </c:pt>
              </c:strCache>
            </c:strRef>
          </c:cat>
          <c:val>
            <c:numRef>
              <c:f>Sheet1!$B$69:$B$76</c:f>
              <c:numCache>
                <c:formatCode>General</c:formatCode>
                <c:ptCount val="8"/>
                <c:pt idx="0">
                  <c:v>26</c:v>
                </c:pt>
                <c:pt idx="1">
                  <c:v>23</c:v>
                </c:pt>
                <c:pt idx="2">
                  <c:v>20</c:v>
                </c:pt>
                <c:pt idx="3">
                  <c:v>17</c:v>
                </c:pt>
                <c:pt idx="4">
                  <c:v>16</c:v>
                </c:pt>
                <c:pt idx="5">
                  <c:v>7</c:v>
                </c:pt>
                <c:pt idx="6">
                  <c:v>4</c:v>
                </c:pt>
                <c:pt idx="7">
                  <c:v>2</c:v>
                </c:pt>
              </c:numCache>
            </c:numRef>
          </c:val>
        </c:ser>
        <c:dLbls>
          <c:showLegendKey val="0"/>
          <c:showVal val="0"/>
          <c:showCatName val="0"/>
          <c:showSerName val="0"/>
          <c:showPercent val="0"/>
          <c:showBubbleSize val="0"/>
        </c:dLbls>
        <c:gapWidth val="150"/>
        <c:axId val="449304344"/>
        <c:axId val="449304736"/>
      </c:barChart>
      <c:catAx>
        <c:axId val="449304344"/>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9304736"/>
        <c:crosses val="autoZero"/>
        <c:auto val="1"/>
        <c:lblAlgn val="ctr"/>
        <c:lblOffset val="100"/>
        <c:noMultiLvlLbl val="0"/>
      </c:catAx>
      <c:valAx>
        <c:axId val="449304736"/>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dirty="0"/>
                  <a:t>% </a:t>
                </a:r>
                <a:r>
                  <a:rPr lang="en-US" dirty="0" smtClean="0"/>
                  <a:t>of Labor Force</a:t>
                </a:r>
                <a:endParaRPr lang="en-US" dirty="0"/>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9304344"/>
        <c:crosses val="autoZero"/>
        <c:crossBetween val="between"/>
      </c:valAx>
    </c:plotArea>
    <c:plotVisOnly val="1"/>
    <c:dispBlanksAs val="gap"/>
    <c:showDLblsOverMax val="0"/>
  </c:chart>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n-US"/>
              <a:t>Youth Unemployment in the Balkans</a:t>
            </a:r>
          </a:p>
        </c:rich>
      </c:tx>
      <c:layout>
        <c:manualLayout>
          <c:xMode val="edge"/>
          <c:yMode val="edge"/>
          <c:x val="0.31099423469502208"/>
          <c:y val="1.7094004026195757E-2"/>
        </c:manualLayout>
      </c:layout>
      <c:overlay val="0"/>
    </c:title>
    <c:autoTitleDeleted val="0"/>
    <c:plotArea>
      <c:layout/>
      <c:lineChart>
        <c:grouping val="standard"/>
        <c:varyColors val="0"/>
        <c:ser>
          <c:idx val="4"/>
          <c:order val="0"/>
          <c:tx>
            <c:strRef>
              <c:f>'10. Economics'!$B$389</c:f>
              <c:strCache>
                <c:ptCount val="1"/>
                <c:pt idx="0">
                  <c:v>Albania</c:v>
                </c:pt>
              </c:strCache>
            </c:strRef>
          </c:tx>
          <c:spPr>
            <a:ln>
              <a:solidFill>
                <a:schemeClr val="accent5"/>
              </a:solidFill>
            </a:ln>
          </c:spPr>
          <c:marker>
            <c:symbol val="none"/>
          </c:marker>
          <c:dPt>
            <c:idx val="2"/>
            <c:marker>
              <c:symbol val="dash"/>
              <c:size val="11"/>
              <c:spPr>
                <a:ln>
                  <a:solidFill>
                    <a:schemeClr val="accent5"/>
                  </a:solidFill>
                </a:ln>
              </c:spPr>
            </c:marker>
            <c:bubble3D val="0"/>
            <c:spPr>
              <a:ln>
                <a:solidFill>
                  <a:schemeClr val="accent5"/>
                </a:solidFill>
              </a:ln>
            </c:spPr>
          </c:dPt>
          <c:dPt>
            <c:idx val="3"/>
            <c:bubble3D val="0"/>
            <c:spPr>
              <a:ln>
                <a:solidFill>
                  <a:schemeClr val="accent5"/>
                </a:solidFill>
                <a:prstDash val="sysDot"/>
              </a:ln>
            </c:spPr>
          </c:dPt>
          <c:dPt>
            <c:idx val="4"/>
            <c:bubble3D val="0"/>
            <c:spPr>
              <a:ln>
                <a:solidFill>
                  <a:schemeClr val="accent5"/>
                </a:solidFill>
                <a:prstDash val="sysDot"/>
              </a:ln>
            </c:spPr>
          </c:dPt>
          <c:dPt>
            <c:idx val="5"/>
            <c:bubble3D val="0"/>
            <c:spPr>
              <a:ln>
                <a:solidFill>
                  <a:schemeClr val="accent5"/>
                </a:solidFill>
                <a:prstDash val="sysDot"/>
              </a:ln>
            </c:spPr>
          </c:dPt>
          <c:dPt>
            <c:idx val="6"/>
            <c:marker>
              <c:symbol val="dash"/>
              <c:size val="11"/>
              <c:spPr>
                <a:ln>
                  <a:solidFill>
                    <a:schemeClr val="accent5"/>
                  </a:solidFill>
                </a:ln>
              </c:spPr>
            </c:marker>
            <c:bubble3D val="0"/>
            <c:spPr>
              <a:ln>
                <a:solidFill>
                  <a:schemeClr val="accent5"/>
                </a:solidFill>
                <a:prstDash val="sysDot"/>
              </a:ln>
            </c:spPr>
          </c:dPt>
          <c:dPt>
            <c:idx val="7"/>
            <c:bubble3D val="0"/>
            <c:spPr>
              <a:ln>
                <a:solidFill>
                  <a:schemeClr val="accent5"/>
                </a:solidFill>
                <a:prstDash val="sysDot"/>
              </a:ln>
            </c:spPr>
          </c:dPt>
          <c:dPt>
            <c:idx val="8"/>
            <c:bubble3D val="0"/>
            <c:spPr>
              <a:ln>
                <a:solidFill>
                  <a:schemeClr val="accent5"/>
                </a:solidFill>
                <a:prstDash val="sysDot"/>
              </a:ln>
            </c:spPr>
          </c:dPt>
          <c:dPt>
            <c:idx val="9"/>
            <c:bubble3D val="0"/>
            <c:spPr>
              <a:ln>
                <a:solidFill>
                  <a:schemeClr val="accent5"/>
                </a:solidFill>
                <a:prstDash val="sysDot"/>
              </a:ln>
            </c:spPr>
          </c:dPt>
          <c:dPt>
            <c:idx val="10"/>
            <c:bubble3D val="0"/>
            <c:spPr>
              <a:ln>
                <a:solidFill>
                  <a:schemeClr val="accent5"/>
                </a:solidFill>
                <a:prstDash val="sysDot"/>
              </a:ln>
            </c:spPr>
          </c:dPt>
          <c:dPt>
            <c:idx val="11"/>
            <c:bubble3D val="0"/>
            <c:spPr>
              <a:ln>
                <a:solidFill>
                  <a:schemeClr val="accent5"/>
                </a:solidFill>
                <a:prstDash val="sysDot"/>
              </a:ln>
            </c:spPr>
          </c:dPt>
          <c:dLbls>
            <c:dLbl>
              <c:idx val="14"/>
              <c:spPr/>
              <c:txPr>
                <a:bodyPr/>
                <a:lstStyle/>
                <a:p>
                  <a:pPr>
                    <a:defRPr sz="1000" b="0" i="0" u="none" strike="noStrike" baseline="0">
                      <a:solidFill>
                        <a:srgbClr val="008080"/>
                      </a:solidFill>
                      <a:latin typeface="Calibri"/>
                      <a:ea typeface="Calibri"/>
                      <a:cs typeface="Calibri"/>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Economics'!$K$389:$AA$389</c:f>
              <c:numCache>
                <c:formatCode>General</c:formatCode>
                <c:ptCount val="17"/>
                <c:pt idx="2" formatCode="_(* #,##0.0_);_(* \(#,##0.0\);_(* &quot;-&quot;??_);_(@_)">
                  <c:v>28.373500391082583</c:v>
                </c:pt>
                <c:pt idx="3" formatCode="0.00">
                  <c:v>25.08141558545578</c:v>
                </c:pt>
                <c:pt idx="4" formatCode="0.00">
                  <c:v>21.789330779828976</c:v>
                </c:pt>
                <c:pt idx="5" formatCode="0.00">
                  <c:v>18.497245974202173</c:v>
                </c:pt>
                <c:pt idx="6" formatCode="_(* #,##0.0_);_(* \(#,##0.0\);_(* &quot;-&quot;??_);_(@_)">
                  <c:v>15.205161168575371</c:v>
                </c:pt>
                <c:pt idx="7" formatCode="_(* #,##0.0_);_(* \(#,##0.0\);_(* &quot;-&quot;??_);_(@_)">
                  <c:v>16.19064570040489</c:v>
                </c:pt>
                <c:pt idx="8" formatCode="_(* #,##0.0_);_(* \(#,##0.0\);_(* &quot;-&quot;??_);_(@_)">
                  <c:v>17.17613023223441</c:v>
                </c:pt>
                <c:pt idx="9" formatCode="_(* #,##0.0_);_(* \(#,##0.0\);_(* &quot;-&quot;??_);_(@_)">
                  <c:v>18.16161476406393</c:v>
                </c:pt>
                <c:pt idx="10" formatCode="_(* #,##0.0_);_(* \(#,##0.0\);_(* &quot;-&quot;??_);_(@_)">
                  <c:v>19.147099295893451</c:v>
                </c:pt>
                <c:pt idx="11" formatCode="_(* #,##0.0_);_(* \(#,##0.0\);_(* &quot;-&quot;??_);_(@_)">
                  <c:v>20.132583827722968</c:v>
                </c:pt>
                <c:pt idx="12" formatCode="_(* #,##0.0_);_(* \(#,##0.0\);_(* &quot;-&quot;??_);_(@_)">
                  <c:v>27.160970812405605</c:v>
                </c:pt>
                <c:pt idx="13" formatCode="_(* #,##0.0_);_(* \(#,##0.0\);_(* &quot;-&quot;??_);_(@_)">
                  <c:v>27.171588701449355</c:v>
                </c:pt>
                <c:pt idx="14" formatCode="_(* #,##0.0_);_(* \(#,##0.0\);_(* &quot;-&quot;??_);_(@_)">
                  <c:v>30.45763395183732</c:v>
                </c:pt>
              </c:numCache>
            </c:numRef>
          </c:val>
          <c:smooth val="0"/>
        </c:ser>
        <c:ser>
          <c:idx val="0"/>
          <c:order val="1"/>
          <c:tx>
            <c:strRef>
              <c:f>'10. Economics'!$B$391</c:f>
              <c:strCache>
                <c:ptCount val="1"/>
                <c:pt idx="0">
                  <c:v>Croatia</c:v>
                </c:pt>
              </c:strCache>
            </c:strRef>
          </c:tx>
          <c:spPr>
            <a:ln>
              <a:solidFill>
                <a:schemeClr val="tx1"/>
              </a:solidFill>
            </a:ln>
          </c:spPr>
          <c:marker>
            <c:symbol val="none"/>
          </c:marker>
          <c:dLbls>
            <c:dLbl>
              <c:idx val="10"/>
              <c:layout>
                <c:manualLayout>
                  <c:x val="0.29994634119100483"/>
                  <c:y val="-7.5666052770135037E-2"/>
                </c:manualLayout>
              </c:layout>
              <c:spPr/>
              <c:txPr>
                <a:bodyPr/>
                <a:lstStyle/>
                <a:p>
                  <a:pPr>
                    <a:defRPr sz="1000" b="0" i="0" u="none" strike="noStrike" baseline="0">
                      <a:solidFill>
                        <a:srgbClr val="000000"/>
                      </a:solidFill>
                      <a:latin typeface="Calibri"/>
                      <a:ea typeface="Calibri"/>
                      <a:cs typeface="Calibri"/>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Economics'!$K$391:$AA$391</c:f>
              <c:numCache>
                <c:formatCode>_(* #,##0.0_);_(* \(#,##0.0\);_(* "-"??_);_(@_)</c:formatCode>
                <c:ptCount val="17"/>
                <c:pt idx="0">
                  <c:v>26.738820032853951</c:v>
                </c:pt>
                <c:pt idx="1">
                  <c:v>28.483068417415343</c:v>
                </c:pt>
                <c:pt idx="2">
                  <c:v>30.996059908862566</c:v>
                </c:pt>
                <c:pt idx="3">
                  <c:v>39.203868007532087</c:v>
                </c:pt>
                <c:pt idx="4">
                  <c:v>43.14142864214643</c:v>
                </c:pt>
                <c:pt idx="5">
                  <c:v>41.745047284656195</c:v>
                </c:pt>
                <c:pt idx="6">
                  <c:v>34.432162156102152</c:v>
                </c:pt>
                <c:pt idx="7">
                  <c:v>35.789063912021909</c:v>
                </c:pt>
                <c:pt idx="8">
                  <c:v>33.794596172085896</c:v>
                </c:pt>
                <c:pt idx="9">
                  <c:v>31.982530831457883</c:v>
                </c:pt>
                <c:pt idx="10">
                  <c:v>29.026078175121778</c:v>
                </c:pt>
                <c:pt idx="11">
                  <c:v>23.999585998017146</c:v>
                </c:pt>
                <c:pt idx="12">
                  <c:v>21.9512869120191</c:v>
                </c:pt>
                <c:pt idx="13">
                  <c:v>25.096516417625274</c:v>
                </c:pt>
                <c:pt idx="14">
                  <c:v>32.714110553101435</c:v>
                </c:pt>
                <c:pt idx="15">
                  <c:v>36.069651741293534</c:v>
                </c:pt>
                <c:pt idx="16">
                  <c:v>43.051948051948052</c:v>
                </c:pt>
              </c:numCache>
            </c:numRef>
          </c:val>
          <c:smooth val="0"/>
        </c:ser>
        <c:ser>
          <c:idx val="1"/>
          <c:order val="2"/>
          <c:tx>
            <c:strRef>
              <c:f>'10. Economics'!$B$392</c:f>
              <c:strCache>
                <c:ptCount val="1"/>
                <c:pt idx="0">
                  <c:v>Montenegro</c:v>
                </c:pt>
              </c:strCache>
            </c:strRef>
          </c:tx>
          <c:spPr>
            <a:ln>
              <a:solidFill>
                <a:schemeClr val="accent4"/>
              </a:solidFill>
            </a:ln>
          </c:spPr>
          <c:marker>
            <c:symbol val="none"/>
          </c:marker>
          <c:dLbls>
            <c:dLbl>
              <c:idx val="15"/>
              <c:layout>
                <c:manualLayout>
                  <c:x val="-1.4016184167803963E-3"/>
                  <c:y val="-7.3504165548131259E-2"/>
                </c:manualLayout>
              </c:layout>
              <c:spPr/>
              <c:txPr>
                <a:bodyPr/>
                <a:lstStyle/>
                <a:p>
                  <a:pPr>
                    <a:defRPr sz="1000" b="0" i="0" u="none" strike="noStrike" baseline="0">
                      <a:solidFill>
                        <a:srgbClr val="666699"/>
                      </a:solidFill>
                      <a:latin typeface="Calibri"/>
                      <a:ea typeface="Calibri"/>
                      <a:cs typeface="Calibri"/>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Economics'!$K$392:$AA$392</c:f>
              <c:numCache>
                <c:formatCode>General</c:formatCode>
                <c:ptCount val="17"/>
                <c:pt idx="9" formatCode="_(* #,##0.0_);_(* \(#,##0.0\);_(* &quot;-&quot;??_);_(@_)">
                  <c:v>58.140773395662592</c:v>
                </c:pt>
                <c:pt idx="10" formatCode="_(* #,##0.0_);_(* \(#,##0.0\);_(* &quot;-&quot;??_);_(@_)">
                  <c:v>59.509104885095553</c:v>
                </c:pt>
                <c:pt idx="11" formatCode="_(* #,##0.0_);_(* \(#,##0.0\);_(* &quot;-&quot;??_);_(@_)">
                  <c:v>38.297872340425535</c:v>
                </c:pt>
                <c:pt idx="12" formatCode="_(* #,##0.0_);_(* \(#,##0.0\);_(* &quot;-&quot;??_);_(@_)">
                  <c:v>30.357142857142854</c:v>
                </c:pt>
                <c:pt idx="13" formatCode="_(* #,##0.0_);_(* \(#,##0.0\);_(* &quot;-&quot;??_);_(@_)">
                  <c:v>35.563380281690144</c:v>
                </c:pt>
                <c:pt idx="14" formatCode="_(* #,##0.0_);_(* \(#,##0.0\);_(* &quot;-&quot;??_);_(@_)">
                  <c:v>45.491803278688522</c:v>
                </c:pt>
                <c:pt idx="15" formatCode="_(* #,##0.0_);_(* \(#,##0.0\);_(* &quot;-&quot;??_);_(@_)">
                  <c:v>37.057552761313914</c:v>
                </c:pt>
                <c:pt idx="16" formatCode="_(* #,##0.0_);_(* \(#,##0.0\);_(* &quot;-&quot;??_);_(@_)">
                  <c:v>43.746083771147639</c:v>
                </c:pt>
              </c:numCache>
            </c:numRef>
          </c:val>
          <c:smooth val="0"/>
        </c:ser>
        <c:ser>
          <c:idx val="2"/>
          <c:order val="3"/>
          <c:tx>
            <c:strRef>
              <c:f>'10. Economics'!$B$393</c:f>
              <c:strCache>
                <c:ptCount val="1"/>
                <c:pt idx="0">
                  <c:v>Serbia </c:v>
                </c:pt>
              </c:strCache>
            </c:strRef>
          </c:tx>
          <c:spPr>
            <a:ln>
              <a:solidFill>
                <a:schemeClr val="accent2"/>
              </a:solidFill>
            </a:ln>
          </c:spPr>
          <c:marker>
            <c:symbol val="none"/>
          </c:marker>
          <c:dLbls>
            <c:dLbl>
              <c:idx val="14"/>
              <c:layout>
                <c:manualLayout>
                  <c:x val="7.9892249756482597E-2"/>
                  <c:y val="-2.8104533886050158E-2"/>
                </c:manualLayout>
              </c:layout>
              <c:spPr/>
              <c:txPr>
                <a:bodyPr/>
                <a:lstStyle/>
                <a:p>
                  <a:pPr>
                    <a:defRPr sz="1000" b="0" i="0" u="none" strike="noStrike" baseline="0">
                      <a:solidFill>
                        <a:srgbClr val="993366"/>
                      </a:solidFill>
                      <a:latin typeface="Calibri"/>
                      <a:ea typeface="Calibri"/>
                      <a:cs typeface="Calibri"/>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Economics'!$K$393:$AA$393</c:f>
              <c:numCache>
                <c:formatCode>General</c:formatCode>
                <c:ptCount val="17"/>
                <c:pt idx="8" formatCode="_(* #,##0.0_);_(* \(#,##0.0\);_(* &quot;-&quot;??_);_(@_)">
                  <c:v>48.114258609658698</c:v>
                </c:pt>
                <c:pt idx="9" formatCode="_(* #,##0.0_);_(* \(#,##0.0\);_(* &quot;-&quot;??_);_(@_)">
                  <c:v>47.742389136724647</c:v>
                </c:pt>
                <c:pt idx="10" formatCode="_(* #,##0.0_);_(* \(#,##0.0\);_(* &quot;-&quot;??_);_(@_)">
                  <c:v>47.838110879711934</c:v>
                </c:pt>
                <c:pt idx="11" formatCode="_(* #,##0.0_);_(* \(#,##0.0\);_(* &quot;-&quot;??_);_(@_)">
                  <c:v>43.729265027612392</c:v>
                </c:pt>
                <c:pt idx="12" formatCode="_(* #,##0.0_);_(* \(#,##0.0\);_(* &quot;-&quot;??_);_(@_)">
                  <c:v>35.154678391632601</c:v>
                </c:pt>
                <c:pt idx="13" formatCode="_(* #,##0.0_);_(* \(#,##0.0\);_(* &quot;-&quot;??_);_(@_)">
                  <c:v>41.59098726316239</c:v>
                </c:pt>
                <c:pt idx="14" formatCode="_(* #,##0.0_);_(* \(#,##0.0\);_(* &quot;-&quot;??_);_(@_)">
                  <c:v>46.18670298378111</c:v>
                </c:pt>
                <c:pt idx="15" formatCode="_(* #,##0.0_);_(* \(#,##0.0\);_(* &quot;-&quot;??_);_(@_)">
                  <c:v>50.856649049420135</c:v>
                </c:pt>
                <c:pt idx="16" formatCode="_(* #,##0.0_);_(* \(#,##0.0\);_(* &quot;-&quot;??_);_(@_)">
                  <c:v>51.050805725044142</c:v>
                </c:pt>
              </c:numCache>
            </c:numRef>
          </c:val>
          <c:smooth val="0"/>
        </c:ser>
        <c:ser>
          <c:idx val="3"/>
          <c:order val="4"/>
          <c:tx>
            <c:strRef>
              <c:f>'10. Economics'!$B$394</c:f>
              <c:strCache>
                <c:ptCount val="1"/>
                <c:pt idx="0">
                  <c:v>Macedonia</c:v>
                </c:pt>
              </c:strCache>
            </c:strRef>
          </c:tx>
          <c:spPr>
            <a:ln>
              <a:solidFill>
                <a:schemeClr val="accent6"/>
              </a:solidFill>
            </a:ln>
          </c:spPr>
          <c:marker>
            <c:symbol val="none"/>
          </c:marker>
          <c:dLbls>
            <c:dLbl>
              <c:idx val="15"/>
              <c:layout>
                <c:manualLayout>
                  <c:x val="-8.4097105006823783E-3"/>
                  <c:y val="-1.5133210554027009E-2"/>
                </c:manualLayout>
              </c:layout>
              <c:spPr/>
              <c:txPr>
                <a:bodyPr/>
                <a:lstStyle/>
                <a:p>
                  <a:pPr>
                    <a:defRPr sz="1000" b="0" i="0" u="none" strike="noStrike" baseline="0">
                      <a:solidFill>
                        <a:srgbClr val="FF6600"/>
                      </a:solidFill>
                      <a:latin typeface="Calibri"/>
                      <a:ea typeface="Calibri"/>
                      <a:cs typeface="Calibri"/>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Economics'!$K$394:$AA$394</c:f>
              <c:numCache>
                <c:formatCode>_(* #,##0.0_);_(* \(#,##0.0\);_(* "-"??_);_(@_)</c:formatCode>
                <c:ptCount val="17"/>
                <c:pt idx="0">
                  <c:v>69.529259275624881</c:v>
                </c:pt>
                <c:pt idx="1">
                  <c:v>74.209076388787139</c:v>
                </c:pt>
                <c:pt idx="2">
                  <c:v>70.856639881881932</c:v>
                </c:pt>
                <c:pt idx="3">
                  <c:v>62.888166594968375</c:v>
                </c:pt>
                <c:pt idx="4">
                  <c:v>59.855808753411601</c:v>
                </c:pt>
                <c:pt idx="5">
                  <c:v>56.140936542138334</c:v>
                </c:pt>
                <c:pt idx="6">
                  <c:v>58.362002478400655</c:v>
                </c:pt>
                <c:pt idx="7">
                  <c:v>65.716334334881182</c:v>
                </c:pt>
                <c:pt idx="8">
                  <c:v>64.784776805576143</c:v>
                </c:pt>
                <c:pt idx="9">
                  <c:v>62.637024608501122</c:v>
                </c:pt>
                <c:pt idx="10">
                  <c:v>59.750193149626575</c:v>
                </c:pt>
                <c:pt idx="11">
                  <c:v>57.7169854844635</c:v>
                </c:pt>
                <c:pt idx="12">
                  <c:v>56.367070134775524</c:v>
                </c:pt>
                <c:pt idx="13">
                  <c:v>55.096243196601627</c:v>
                </c:pt>
                <c:pt idx="14">
                  <c:v>53.660553217077563</c:v>
                </c:pt>
                <c:pt idx="15">
                  <c:v>55.291790306627099</c:v>
                </c:pt>
                <c:pt idx="16">
                  <c:v>53.912138819095482</c:v>
                </c:pt>
              </c:numCache>
            </c:numRef>
          </c:val>
          <c:smooth val="0"/>
        </c:ser>
        <c:ser>
          <c:idx val="5"/>
          <c:order val="5"/>
          <c:tx>
            <c:strRef>
              <c:f>'10. Economics'!$B$390</c:f>
              <c:strCache>
                <c:ptCount val="1"/>
                <c:pt idx="0">
                  <c:v>Bosnia and Herzegovina</c:v>
                </c:pt>
              </c:strCache>
            </c:strRef>
          </c:tx>
          <c:spPr>
            <a:ln>
              <a:solidFill>
                <a:schemeClr val="accent1"/>
              </a:solidFill>
            </a:ln>
          </c:spPr>
          <c:marker>
            <c:symbol val="none"/>
          </c:marker>
          <c:dLbls>
            <c:dLbl>
              <c:idx val="13"/>
              <c:layout>
                <c:manualLayout>
                  <c:x val="4.2048552503411891E-3"/>
                  <c:y val="-0.1037705866561852"/>
                </c:manualLayout>
              </c:layout>
              <c:tx>
                <c:rich>
                  <a:bodyPr/>
                  <a:lstStyle/>
                  <a:p>
                    <a:pPr>
                      <a:defRPr sz="1000" b="0" i="0" u="none" strike="noStrike" baseline="0">
                        <a:solidFill>
                          <a:srgbClr val="000000"/>
                        </a:solidFill>
                        <a:latin typeface="Calibri"/>
                        <a:ea typeface="Calibri"/>
                        <a:cs typeface="Calibri"/>
                      </a:defRPr>
                    </a:pPr>
                    <a:r>
                      <a:rPr lang="en-US" sz="1000" b="0" i="0" u="none" strike="noStrike" baseline="0">
                        <a:solidFill>
                          <a:srgbClr val="333399"/>
                        </a:solidFill>
                        <a:latin typeface="Calibri"/>
                      </a:rPr>
                      <a:t>Bosnia &amp; </a:t>
                    </a:r>
                  </a:p>
                  <a:p>
                    <a:pPr>
                      <a:defRPr sz="1000" b="0" i="0" u="none" strike="noStrike" baseline="0">
                        <a:solidFill>
                          <a:srgbClr val="000000"/>
                        </a:solidFill>
                        <a:latin typeface="Calibri"/>
                        <a:ea typeface="Calibri"/>
                        <a:cs typeface="Calibri"/>
                      </a:defRPr>
                    </a:pPr>
                    <a:r>
                      <a:rPr lang="en-US" sz="1000" b="0" i="0" u="none" strike="noStrike" baseline="0">
                        <a:solidFill>
                          <a:srgbClr val="333399"/>
                        </a:solidFill>
                        <a:latin typeface="Calibri"/>
                      </a:rPr>
                      <a:t>Herzegovina</a:t>
                    </a:r>
                  </a:p>
                </c:rich>
              </c:tx>
              <c:spPr/>
              <c:dLblPos val="r"/>
              <c:showLegendKey val="0"/>
              <c:showVal val="0"/>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'10. Economics'!$K$375:$AA$375</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'10. Economics'!$K$390:$AA$390</c:f>
              <c:numCache>
                <c:formatCode>General</c:formatCode>
                <c:ptCount val="17"/>
                <c:pt idx="10" formatCode="_(* #,##0.0_);_(* \(#,##0.0\);_(* &quot;-&quot;??_);_(@_)">
                  <c:v>62.424242424242429</c:v>
                </c:pt>
                <c:pt idx="11" formatCode="_(* #,##0.0_);_(* \(#,##0.0\);_(* &quot;-&quot;??_);_(@_)">
                  <c:v>58.641975308641982</c:v>
                </c:pt>
                <c:pt idx="12" formatCode="_(* #,##0.0_);_(* \(#,##0.0\);_(* &quot;-&quot;??_);_(@_)">
                  <c:v>47.297297297297298</c:v>
                </c:pt>
                <c:pt idx="13" formatCode="_(* #,##0.0_);_(* \(#,##0.0\);_(* &quot;-&quot;??_);_(@_)">
                  <c:v>48.936170212765958</c:v>
                </c:pt>
                <c:pt idx="14" formatCode="_(* #,##0.0_);_(* \(#,##0.0\);_(* &quot;-&quot;??_);_(@_)">
                  <c:v>57.553956834532372</c:v>
                </c:pt>
              </c:numCache>
            </c:numRef>
          </c:val>
          <c:smooth val="0"/>
        </c:ser>
        <c:dLbls>
          <c:showLegendKey val="0"/>
          <c:showVal val="0"/>
          <c:showCatName val="0"/>
          <c:showSerName val="0"/>
          <c:showPercent val="0"/>
          <c:showBubbleSize val="0"/>
        </c:dLbls>
        <c:smooth val="0"/>
        <c:axId val="449305520"/>
        <c:axId val="449305912"/>
      </c:lineChart>
      <c:catAx>
        <c:axId val="449305520"/>
        <c:scaling>
          <c:orientation val="minMax"/>
        </c:scaling>
        <c:delete val="0"/>
        <c:axPos val="b"/>
        <c:numFmt formatCode="General" sourceLinked="1"/>
        <c:majorTickMark val="out"/>
        <c:minorTickMark val="none"/>
        <c:tickLblPos val="nextTo"/>
        <c:spPr>
          <a:ln>
            <a:solidFill>
              <a:schemeClr val="tx1"/>
            </a:solidFill>
          </a:ln>
        </c:spPr>
        <c:txPr>
          <a:bodyPr rot="0" vert="horz"/>
          <a:lstStyle/>
          <a:p>
            <a:pPr>
              <a:defRPr sz="1000" b="1" i="0" u="none" strike="noStrike" baseline="0">
                <a:solidFill>
                  <a:srgbClr val="000000"/>
                </a:solidFill>
                <a:latin typeface="Calibri"/>
                <a:ea typeface="Calibri"/>
                <a:cs typeface="Calibri"/>
              </a:defRPr>
            </a:pPr>
            <a:endParaRPr lang="en-US"/>
          </a:p>
        </c:txPr>
        <c:crossAx val="449305912"/>
        <c:crosses val="autoZero"/>
        <c:auto val="1"/>
        <c:lblAlgn val="ctr"/>
        <c:lblOffset val="100"/>
        <c:noMultiLvlLbl val="0"/>
      </c:catAx>
      <c:valAx>
        <c:axId val="449305912"/>
        <c:scaling>
          <c:orientation val="minMax"/>
          <c:max val="100"/>
        </c:scaling>
        <c:delete val="0"/>
        <c:axPos val="l"/>
        <c:majorGridlines>
          <c:spPr>
            <a:ln>
              <a:solidFill>
                <a:schemeClr val="bg1">
                  <a:lumMod val="50000"/>
                  <a:alpha val="35000"/>
                </a:schemeClr>
              </a:solidFill>
            </a:ln>
          </c:spPr>
        </c:majorGridlines>
        <c:title>
          <c:tx>
            <c:rich>
              <a:bodyPr/>
              <a:lstStyle/>
              <a:p>
                <a:pPr>
                  <a:defRPr sz="1000" b="1" i="0" u="none" strike="noStrike" baseline="0">
                    <a:solidFill>
                      <a:srgbClr val="000000"/>
                    </a:solidFill>
                    <a:latin typeface="Calibri"/>
                    <a:ea typeface="Calibri"/>
                    <a:cs typeface="Calibri"/>
                  </a:defRPr>
                </a:pPr>
                <a:r>
                  <a:rPr lang="en-US" dirty="0" smtClean="0"/>
                  <a:t>Unemployed 15-24 Year Olds, as a % of Labor Force </a:t>
                </a:r>
                <a:endParaRPr lang="en-US" dirty="0"/>
              </a:p>
            </c:rich>
          </c:tx>
          <c:layout>
            <c:manualLayout>
              <c:xMode val="edge"/>
              <c:yMode val="edge"/>
              <c:x val="5.6574017991340821E-3"/>
              <c:y val="0.26670353099066502"/>
            </c:manualLayout>
          </c:layout>
          <c:overlay val="0"/>
        </c:title>
        <c:numFmt formatCode="General" sourceLinked="0"/>
        <c:majorTickMark val="out"/>
        <c:minorTickMark val="out"/>
        <c:tickLblPos val="nextTo"/>
        <c:spPr>
          <a:ln>
            <a:solidFill>
              <a:schemeClr val="tx1"/>
            </a:solidFill>
          </a:ln>
        </c:spPr>
        <c:txPr>
          <a:bodyPr rot="0" vert="horz"/>
          <a:lstStyle/>
          <a:p>
            <a:pPr>
              <a:defRPr sz="1000" b="1" i="0" u="none" strike="noStrike" baseline="0">
                <a:solidFill>
                  <a:srgbClr val="000000"/>
                </a:solidFill>
                <a:latin typeface="Calibri"/>
                <a:ea typeface="Calibri"/>
                <a:cs typeface="Calibri"/>
              </a:defRPr>
            </a:pPr>
            <a:endParaRPr lang="en-US"/>
          </a:p>
        </c:txPr>
        <c:crossAx val="449305520"/>
        <c:crosses val="autoZero"/>
        <c:crossBetween val="between"/>
        <c:majorUnit val="10"/>
        <c:minorUnit val="5"/>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Labor Force</a:t>
            </a:r>
            <a:r>
              <a:rPr lang="en-US" baseline="0" dirty="0" smtClean="0"/>
              <a:t> Participation</a:t>
            </a:r>
            <a:r>
              <a:rPr lang="en-US" dirty="0" smtClean="0"/>
              <a:t> Rate </a:t>
            </a:r>
          </a:p>
          <a:p>
            <a:pPr>
              <a:defRPr/>
            </a:pPr>
            <a:r>
              <a:rPr lang="en-US" dirty="0" smtClean="0"/>
              <a:t>(employed </a:t>
            </a:r>
            <a:r>
              <a:rPr lang="en-US" dirty="0"/>
              <a:t>and seeking employment as % of working age population)</a:t>
            </a:r>
          </a:p>
        </c:rich>
      </c:tx>
      <c:overlay val="0"/>
    </c:title>
    <c:autoTitleDeleted val="0"/>
    <c:plotArea>
      <c:layout/>
      <c:barChart>
        <c:barDir val="col"/>
        <c:grouping val="clustered"/>
        <c:varyColors val="0"/>
        <c:ser>
          <c:idx val="0"/>
          <c:order val="0"/>
          <c:invertIfNegative val="0"/>
          <c:cat>
            <c:strRef>
              <c:f>Sheet1!$A$7:$A$15</c:f>
              <c:strCache>
                <c:ptCount val="9"/>
                <c:pt idx="0">
                  <c:v>Bosnia-H</c:v>
                </c:pt>
                <c:pt idx="1">
                  <c:v>Montenegro</c:v>
                </c:pt>
                <c:pt idx="2">
                  <c:v>Balkans</c:v>
                </c:pt>
                <c:pt idx="3">
                  <c:v>Serbia</c:v>
                </c:pt>
                <c:pt idx="4">
                  <c:v>Macedonia</c:v>
                </c:pt>
                <c:pt idx="5">
                  <c:v>Albania</c:v>
                </c:pt>
                <c:pt idx="6">
                  <c:v>France</c:v>
                </c:pt>
                <c:pt idx="7">
                  <c:v>Latvia</c:v>
                </c:pt>
                <c:pt idx="8">
                  <c:v>Sweden </c:v>
                </c:pt>
              </c:strCache>
            </c:strRef>
          </c:cat>
          <c:val>
            <c:numRef>
              <c:f>Sheet1!$B$7:$B$15</c:f>
              <c:numCache>
                <c:formatCode>General</c:formatCode>
                <c:ptCount val="9"/>
                <c:pt idx="0">
                  <c:v>44.1</c:v>
                </c:pt>
                <c:pt idx="1">
                  <c:v>52</c:v>
                </c:pt>
                <c:pt idx="2">
                  <c:v>57</c:v>
                </c:pt>
                <c:pt idx="3">
                  <c:v>60</c:v>
                </c:pt>
                <c:pt idx="4">
                  <c:v>66</c:v>
                </c:pt>
                <c:pt idx="5">
                  <c:v>67</c:v>
                </c:pt>
                <c:pt idx="6">
                  <c:v>70</c:v>
                </c:pt>
                <c:pt idx="7">
                  <c:v>75</c:v>
                </c:pt>
                <c:pt idx="8">
                  <c:v>80</c:v>
                </c:pt>
              </c:numCache>
            </c:numRef>
          </c:val>
        </c:ser>
        <c:dLbls>
          <c:showLegendKey val="0"/>
          <c:showVal val="0"/>
          <c:showCatName val="0"/>
          <c:showSerName val="0"/>
          <c:showPercent val="0"/>
          <c:showBubbleSize val="0"/>
        </c:dLbls>
        <c:gapWidth val="150"/>
        <c:axId val="449306696"/>
        <c:axId val="449307088"/>
      </c:barChart>
      <c:catAx>
        <c:axId val="449306696"/>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9307088"/>
        <c:crosses val="autoZero"/>
        <c:auto val="1"/>
        <c:lblAlgn val="ctr"/>
        <c:lblOffset val="100"/>
        <c:noMultiLvlLbl val="0"/>
      </c:catAx>
      <c:valAx>
        <c:axId val="449307088"/>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Working Age Population</a:t>
                </a:r>
              </a:p>
            </c:rich>
          </c:tx>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9306696"/>
        <c:crosses val="autoZero"/>
        <c:crossBetween val="between"/>
      </c:valAx>
    </c:plotArea>
    <c:plotVisOnly val="1"/>
    <c:dispBlanksAs val="gap"/>
    <c:showDLblsOverMax val="0"/>
  </c:chart>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Labor </a:t>
            </a:r>
            <a:r>
              <a:rPr lang="en-US" dirty="0" smtClean="0"/>
              <a:t>Force Participation </a:t>
            </a:r>
            <a:r>
              <a:rPr lang="en-US" dirty="0"/>
              <a:t>Rate in Bosnia</a:t>
            </a:r>
            <a:r>
              <a:rPr lang="en-US" baseline="0" dirty="0"/>
              <a:t> &amp; Herzegovina, 2015</a:t>
            </a:r>
          </a:p>
          <a:p>
            <a:pPr>
              <a:defRPr/>
            </a:pPr>
            <a:r>
              <a:rPr lang="en-US" sz="1600" baseline="0" dirty="0"/>
              <a:t>(Employed and Seeking Employment as % of Working Age Population)</a:t>
            </a:r>
          </a:p>
        </c:rich>
      </c:tx>
      <c:overlay val="0"/>
    </c:title>
    <c:autoTitleDeleted val="0"/>
    <c:plotArea>
      <c:layout/>
      <c:barChart>
        <c:barDir val="col"/>
        <c:grouping val="clustered"/>
        <c:varyColors val="0"/>
        <c:ser>
          <c:idx val="0"/>
          <c:order val="0"/>
          <c:spPr>
            <a:solidFill>
              <a:schemeClr val="accent2"/>
            </a:solidFill>
            <a:ln>
              <a:solidFill>
                <a:schemeClr val="accent2">
                  <a:lumMod val="50000"/>
                </a:schemeClr>
              </a:solidFill>
            </a:ln>
          </c:spPr>
          <c:invertIfNegative val="0"/>
          <c:dPt>
            <c:idx val="2"/>
            <c:invertIfNegative val="0"/>
            <c:bubble3D val="0"/>
            <c:spPr>
              <a:solidFill>
                <a:schemeClr val="accent1"/>
              </a:solidFill>
              <a:ln>
                <a:solidFill>
                  <a:schemeClr val="accent1">
                    <a:lumMod val="50000"/>
                  </a:schemeClr>
                </a:solidFill>
              </a:ln>
            </c:spPr>
          </c:dPt>
          <c:dPt>
            <c:idx val="5"/>
            <c:invertIfNegative val="0"/>
            <c:bubble3D val="0"/>
            <c:spPr>
              <a:solidFill>
                <a:schemeClr val="accent1"/>
              </a:solidFill>
              <a:ln>
                <a:solidFill>
                  <a:schemeClr val="accent1">
                    <a:lumMod val="50000"/>
                  </a:schemeClr>
                </a:solidFill>
              </a:ln>
            </c:spPr>
          </c:dPt>
          <c:dPt>
            <c:idx val="8"/>
            <c:invertIfNegative val="0"/>
            <c:bubble3D val="0"/>
            <c:spPr>
              <a:solidFill>
                <a:schemeClr val="accent1"/>
              </a:solidFill>
              <a:ln>
                <a:solidFill>
                  <a:schemeClr val="accent1">
                    <a:lumMod val="50000"/>
                  </a:schemeClr>
                </a:solidFill>
              </a:ln>
            </c:spPr>
          </c:dPt>
          <c:cat>
            <c:strRef>
              <c:f>Sheet1!$A$29:$A$38</c:f>
              <c:strCache>
                <c:ptCount val="9"/>
                <c:pt idx="1">
                  <c:v>DB (Females)</c:v>
                </c:pt>
                <c:pt idx="2">
                  <c:v>DB (Males)</c:v>
                </c:pt>
                <c:pt idx="4">
                  <c:v>FB-H (Females)</c:v>
                </c:pt>
                <c:pt idx="5">
                  <c:v>FB-H (Males)</c:v>
                </c:pt>
                <c:pt idx="7">
                  <c:v>RS (Females)</c:v>
                </c:pt>
                <c:pt idx="8">
                  <c:v>RS (Males)</c:v>
                </c:pt>
              </c:strCache>
            </c:strRef>
          </c:cat>
          <c:val>
            <c:numRef>
              <c:f>Sheet1!$B$29:$B$38</c:f>
              <c:numCache>
                <c:formatCode>General</c:formatCode>
                <c:ptCount val="10"/>
                <c:pt idx="1">
                  <c:v>28.4</c:v>
                </c:pt>
                <c:pt idx="2">
                  <c:v>51</c:v>
                </c:pt>
                <c:pt idx="4">
                  <c:v>31.7</c:v>
                </c:pt>
                <c:pt idx="5">
                  <c:v>54</c:v>
                </c:pt>
                <c:pt idx="7">
                  <c:v>37.1</c:v>
                </c:pt>
                <c:pt idx="8">
                  <c:v>57.5</c:v>
                </c:pt>
              </c:numCache>
            </c:numRef>
          </c:val>
        </c:ser>
        <c:dLbls>
          <c:showLegendKey val="0"/>
          <c:showVal val="0"/>
          <c:showCatName val="0"/>
          <c:showSerName val="0"/>
          <c:showPercent val="0"/>
          <c:showBubbleSize val="0"/>
        </c:dLbls>
        <c:gapWidth val="150"/>
        <c:axId val="449307872"/>
        <c:axId val="449308264"/>
      </c:barChart>
      <c:catAx>
        <c:axId val="449307872"/>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9308264"/>
        <c:crosses val="autoZero"/>
        <c:auto val="1"/>
        <c:lblAlgn val="ctr"/>
        <c:lblOffset val="100"/>
        <c:noMultiLvlLbl val="0"/>
      </c:catAx>
      <c:valAx>
        <c:axId val="449308264"/>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Working Age Population</a:t>
                </a:r>
              </a:p>
            </c:rich>
          </c:tx>
          <c:layout>
            <c:manualLayout>
              <c:xMode val="edge"/>
              <c:yMode val="edge"/>
              <c:x val="7.0861678004535151E-3"/>
              <c:y val="0.36056716468133793"/>
            </c:manualLayout>
          </c:layout>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9307872"/>
        <c:crosses val="autoZero"/>
        <c:crossBetween val="between"/>
      </c:valAx>
    </c:plotArea>
    <c:plotVisOnly val="1"/>
    <c:dispBlanksAs val="gap"/>
    <c:showDLblsOverMax val="0"/>
  </c:chart>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Unemployment Rate</a:t>
            </a:r>
            <a:r>
              <a:rPr lang="en-US" baseline="0"/>
              <a:t> </a:t>
            </a:r>
            <a:r>
              <a:rPr lang="en-US"/>
              <a:t>in Bosnia</a:t>
            </a:r>
            <a:r>
              <a:rPr lang="en-US" baseline="0"/>
              <a:t> &amp; Herzegovina, 2015</a:t>
            </a:r>
          </a:p>
        </c:rich>
      </c:tx>
      <c:overlay val="0"/>
    </c:title>
    <c:autoTitleDeleted val="0"/>
    <c:plotArea>
      <c:layout/>
      <c:barChart>
        <c:barDir val="col"/>
        <c:grouping val="clustered"/>
        <c:varyColors val="0"/>
        <c:ser>
          <c:idx val="0"/>
          <c:order val="0"/>
          <c:spPr>
            <a:solidFill>
              <a:schemeClr val="accent2"/>
            </a:solidFill>
            <a:ln>
              <a:solidFill>
                <a:schemeClr val="accent2">
                  <a:lumMod val="50000"/>
                </a:schemeClr>
              </a:solidFill>
            </a:ln>
          </c:spPr>
          <c:invertIfNegative val="0"/>
          <c:dPt>
            <c:idx val="2"/>
            <c:invertIfNegative val="0"/>
            <c:bubble3D val="0"/>
            <c:spPr>
              <a:solidFill>
                <a:schemeClr val="accent1"/>
              </a:solidFill>
              <a:ln>
                <a:solidFill>
                  <a:schemeClr val="accent1">
                    <a:lumMod val="50000"/>
                  </a:schemeClr>
                </a:solidFill>
              </a:ln>
            </c:spPr>
          </c:dPt>
          <c:dPt>
            <c:idx val="5"/>
            <c:invertIfNegative val="0"/>
            <c:bubble3D val="0"/>
            <c:spPr>
              <a:solidFill>
                <a:schemeClr val="accent1"/>
              </a:solidFill>
              <a:ln>
                <a:solidFill>
                  <a:schemeClr val="accent1">
                    <a:lumMod val="50000"/>
                  </a:schemeClr>
                </a:solidFill>
              </a:ln>
            </c:spPr>
          </c:dPt>
          <c:dPt>
            <c:idx val="8"/>
            <c:invertIfNegative val="0"/>
            <c:bubble3D val="0"/>
            <c:spPr>
              <a:solidFill>
                <a:schemeClr val="accent1"/>
              </a:solidFill>
              <a:ln>
                <a:solidFill>
                  <a:schemeClr val="accent1">
                    <a:lumMod val="50000"/>
                  </a:schemeClr>
                </a:solidFill>
              </a:ln>
            </c:spPr>
          </c:dPt>
          <c:cat>
            <c:strRef>
              <c:f>Sheet1!$A$45:$A$54</c:f>
              <c:strCache>
                <c:ptCount val="9"/>
                <c:pt idx="1">
                  <c:v>DB (Females)</c:v>
                </c:pt>
                <c:pt idx="2">
                  <c:v>DB (Males)</c:v>
                </c:pt>
                <c:pt idx="4">
                  <c:v>FB-H (Females)</c:v>
                </c:pt>
                <c:pt idx="5">
                  <c:v>FB-H (Males)</c:v>
                </c:pt>
                <c:pt idx="7">
                  <c:v>RS (Females)</c:v>
                </c:pt>
                <c:pt idx="8">
                  <c:v>RS (Males)</c:v>
                </c:pt>
              </c:strCache>
            </c:strRef>
          </c:cat>
          <c:val>
            <c:numRef>
              <c:f>Sheet1!$B$45:$B$54</c:f>
              <c:numCache>
                <c:formatCode>General</c:formatCode>
                <c:ptCount val="10"/>
                <c:pt idx="1">
                  <c:v>36.200000000000003</c:v>
                </c:pt>
                <c:pt idx="2">
                  <c:v>26.9</c:v>
                </c:pt>
                <c:pt idx="4">
                  <c:v>32.4</c:v>
                </c:pt>
                <c:pt idx="5">
                  <c:v>27.1</c:v>
                </c:pt>
                <c:pt idx="7">
                  <c:v>27.7</c:v>
                </c:pt>
                <c:pt idx="8">
                  <c:v>23.4</c:v>
                </c:pt>
              </c:numCache>
            </c:numRef>
          </c:val>
        </c:ser>
        <c:dLbls>
          <c:showLegendKey val="0"/>
          <c:showVal val="0"/>
          <c:showCatName val="0"/>
          <c:showSerName val="0"/>
          <c:showPercent val="0"/>
          <c:showBubbleSize val="0"/>
        </c:dLbls>
        <c:gapWidth val="150"/>
        <c:axId val="449309048"/>
        <c:axId val="449309440"/>
      </c:barChart>
      <c:catAx>
        <c:axId val="449309048"/>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49309440"/>
        <c:crosses val="autoZero"/>
        <c:auto val="1"/>
        <c:lblAlgn val="ctr"/>
        <c:lblOffset val="100"/>
        <c:noMultiLvlLbl val="0"/>
      </c:catAx>
      <c:valAx>
        <c:axId val="449309440"/>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 of Working Age Population</a:t>
                </a:r>
              </a:p>
            </c:rich>
          </c:tx>
          <c:layout>
            <c:manualLayout>
              <c:xMode val="edge"/>
              <c:yMode val="edge"/>
              <c:x val="7.0861678004535151E-3"/>
              <c:y val="0.36056716468133793"/>
            </c:manualLayout>
          </c:layout>
          <c:overlay val="0"/>
        </c:title>
        <c:numFmt formatCode="General" sourceLinked="1"/>
        <c:majorTickMark val="out"/>
        <c:minorTickMark val="none"/>
        <c:tickLblPos val="nextTo"/>
        <c:spPr>
          <a:ln>
            <a:solidFill>
              <a:schemeClr val="tx1"/>
            </a:solidFill>
          </a:ln>
        </c:spPr>
        <c:txPr>
          <a:bodyPr/>
          <a:lstStyle/>
          <a:p>
            <a:pPr>
              <a:defRPr b="1"/>
            </a:pPr>
            <a:endParaRPr lang="en-US"/>
          </a:p>
        </c:txPr>
        <c:crossAx val="449309048"/>
        <c:crosses val="autoZero"/>
        <c:crossBetween val="between"/>
      </c:valAx>
    </c:plotArea>
    <c:plotVisOnly val="1"/>
    <c:dispBlanksAs val="gap"/>
    <c:showDLblsOverMax val="0"/>
  </c:chart>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Foreign Fighters</a:t>
            </a:r>
            <a:r>
              <a:rPr lang="en-US" baseline="0" dirty="0"/>
              <a:t> </a:t>
            </a:r>
            <a:r>
              <a:rPr lang="en-US" baseline="0" dirty="0" smtClean="0"/>
              <a:t>in Europe and the U.S. in </a:t>
            </a:r>
            <a:r>
              <a:rPr lang="en-US" baseline="0" dirty="0"/>
              <a:t>2014</a:t>
            </a:r>
            <a:endParaRPr lang="en-US" dirty="0"/>
          </a:p>
        </c:rich>
      </c:tx>
      <c:overlay val="0"/>
    </c:title>
    <c:autoTitleDeleted val="0"/>
    <c:plotArea>
      <c:layout/>
      <c:barChart>
        <c:barDir val="col"/>
        <c:grouping val="clustered"/>
        <c:varyColors val="0"/>
        <c:ser>
          <c:idx val="0"/>
          <c:order val="0"/>
          <c:invertIfNegative val="0"/>
          <c:dPt>
            <c:idx val="6"/>
            <c:invertIfNegative val="0"/>
            <c:bubble3D val="0"/>
            <c:spPr>
              <a:solidFill>
                <a:schemeClr val="accent3"/>
              </a:solidFill>
              <a:ln>
                <a:solidFill>
                  <a:schemeClr val="accent3">
                    <a:lumMod val="75000"/>
                  </a:schemeClr>
                </a:solidFill>
              </a:ln>
            </c:spPr>
          </c:dPt>
          <c:dPt>
            <c:idx val="8"/>
            <c:invertIfNegative val="0"/>
            <c:bubble3D val="0"/>
            <c:spPr>
              <a:solidFill>
                <a:schemeClr val="accent3"/>
              </a:solidFill>
              <a:ln>
                <a:solidFill>
                  <a:schemeClr val="accent3">
                    <a:lumMod val="75000"/>
                  </a:schemeClr>
                </a:solidFill>
              </a:ln>
            </c:spPr>
          </c:dPt>
          <c:dPt>
            <c:idx val="14"/>
            <c:invertIfNegative val="0"/>
            <c:bubble3D val="0"/>
            <c:spPr>
              <a:solidFill>
                <a:schemeClr val="accent3"/>
              </a:solidFill>
              <a:ln>
                <a:solidFill>
                  <a:schemeClr val="accent3">
                    <a:lumMod val="75000"/>
                  </a:schemeClr>
                </a:solidFill>
              </a:ln>
            </c:spPr>
          </c:dPt>
          <c:dPt>
            <c:idx val="16"/>
            <c:invertIfNegative val="0"/>
            <c:bubble3D val="0"/>
            <c:spPr>
              <a:solidFill>
                <a:schemeClr val="accent3"/>
              </a:solidFill>
              <a:ln>
                <a:solidFill>
                  <a:schemeClr val="accent3">
                    <a:lumMod val="75000"/>
                  </a:schemeClr>
                </a:solidFill>
              </a:ln>
            </c:spPr>
          </c:dPt>
          <c:dPt>
            <c:idx val="21"/>
            <c:invertIfNegative val="0"/>
            <c:bubble3D val="0"/>
            <c:spPr>
              <a:solidFill>
                <a:schemeClr val="accent3"/>
              </a:solidFill>
              <a:ln>
                <a:solidFill>
                  <a:schemeClr val="accent3">
                    <a:lumMod val="75000"/>
                  </a:schemeClr>
                </a:solidFill>
              </a:ln>
            </c:spPr>
          </c:dPt>
          <c:cat>
            <c:strRef>
              <c:f>Sheet1!$C$89:$C$110</c:f>
              <c:strCache>
                <c:ptCount val="22"/>
                <c:pt idx="0">
                  <c:v>Russia</c:v>
                </c:pt>
                <c:pt idx="1">
                  <c:v>France</c:v>
                </c:pt>
                <c:pt idx="2">
                  <c:v>United Kingdom</c:v>
                </c:pt>
                <c:pt idx="3">
                  <c:v>Germany</c:v>
                </c:pt>
                <c:pt idx="4">
                  <c:v>Turkey</c:v>
                </c:pt>
                <c:pt idx="5">
                  <c:v>Belgium</c:v>
                </c:pt>
                <c:pt idx="6">
                  <c:v>Bosnia</c:v>
                </c:pt>
                <c:pt idx="7">
                  <c:v>Netherlands</c:v>
                </c:pt>
                <c:pt idx="8">
                  <c:v>Kosovo</c:v>
                </c:pt>
                <c:pt idx="9">
                  <c:v>Sweden</c:v>
                </c:pt>
                <c:pt idx="10">
                  <c:v>Denmark</c:v>
                </c:pt>
                <c:pt idx="11">
                  <c:v>Austria</c:v>
                </c:pt>
                <c:pt idx="12">
                  <c:v>Spain</c:v>
                </c:pt>
                <c:pt idx="13">
                  <c:v>USA</c:v>
                </c:pt>
                <c:pt idx="14">
                  <c:v>Albania</c:v>
                </c:pt>
                <c:pt idx="15">
                  <c:v>Italy</c:v>
                </c:pt>
                <c:pt idx="16">
                  <c:v>Serbia</c:v>
                </c:pt>
                <c:pt idx="17">
                  <c:v>Finland</c:v>
                </c:pt>
                <c:pt idx="18">
                  <c:v>Norway</c:v>
                </c:pt>
                <c:pt idx="19">
                  <c:v>Switzerland</c:v>
                </c:pt>
                <c:pt idx="20">
                  <c:v>Ireland</c:v>
                </c:pt>
                <c:pt idx="21">
                  <c:v>Macedonia</c:v>
                </c:pt>
              </c:strCache>
            </c:strRef>
          </c:cat>
          <c:val>
            <c:numRef>
              <c:f>Sheet1!$D$89:$D$110</c:f>
              <c:numCache>
                <c:formatCode>General</c:formatCode>
                <c:ptCount val="22"/>
                <c:pt idx="0">
                  <c:v>1500</c:v>
                </c:pt>
                <c:pt idx="1">
                  <c:v>1200</c:v>
                </c:pt>
                <c:pt idx="2">
                  <c:v>600</c:v>
                </c:pt>
                <c:pt idx="3">
                  <c:v>600</c:v>
                </c:pt>
                <c:pt idx="4">
                  <c:v>600</c:v>
                </c:pt>
                <c:pt idx="5">
                  <c:v>440</c:v>
                </c:pt>
                <c:pt idx="6">
                  <c:v>330</c:v>
                </c:pt>
                <c:pt idx="7">
                  <c:v>250</c:v>
                </c:pt>
                <c:pt idx="8">
                  <c:v>232</c:v>
                </c:pt>
                <c:pt idx="9">
                  <c:v>180</c:v>
                </c:pt>
                <c:pt idx="10">
                  <c:v>150</c:v>
                </c:pt>
                <c:pt idx="11">
                  <c:v>150</c:v>
                </c:pt>
                <c:pt idx="12">
                  <c:v>100</c:v>
                </c:pt>
                <c:pt idx="13">
                  <c:v>100</c:v>
                </c:pt>
                <c:pt idx="14">
                  <c:v>90</c:v>
                </c:pt>
                <c:pt idx="15">
                  <c:v>80</c:v>
                </c:pt>
                <c:pt idx="16">
                  <c:v>70</c:v>
                </c:pt>
                <c:pt idx="17">
                  <c:v>70</c:v>
                </c:pt>
                <c:pt idx="18">
                  <c:v>60</c:v>
                </c:pt>
                <c:pt idx="19">
                  <c:v>40</c:v>
                </c:pt>
                <c:pt idx="20">
                  <c:v>30</c:v>
                </c:pt>
                <c:pt idx="21">
                  <c:v>12</c:v>
                </c:pt>
              </c:numCache>
            </c:numRef>
          </c:val>
        </c:ser>
        <c:dLbls>
          <c:showLegendKey val="0"/>
          <c:showVal val="0"/>
          <c:showCatName val="0"/>
          <c:showSerName val="0"/>
          <c:showPercent val="0"/>
          <c:showBubbleSize val="0"/>
        </c:dLbls>
        <c:gapWidth val="150"/>
        <c:axId val="450346904"/>
        <c:axId val="450347296"/>
      </c:barChart>
      <c:catAx>
        <c:axId val="450346904"/>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50347296"/>
        <c:crosses val="autoZero"/>
        <c:auto val="1"/>
        <c:lblAlgn val="ctr"/>
        <c:lblOffset val="100"/>
        <c:noMultiLvlLbl val="0"/>
      </c:catAx>
      <c:valAx>
        <c:axId val="450347296"/>
        <c:scaling>
          <c:orientation val="minMax"/>
        </c:scaling>
        <c:delete val="0"/>
        <c:axPos val="l"/>
        <c:majorGridlines>
          <c:spPr>
            <a:ln>
              <a:solidFill>
                <a:schemeClr val="bg1">
                  <a:lumMod val="50000"/>
                  <a:alpha val="35000"/>
                </a:schemeClr>
              </a:solidFill>
            </a:ln>
          </c:spPr>
        </c:majorGridlines>
        <c:numFmt formatCode="General" sourceLinked="1"/>
        <c:majorTickMark val="out"/>
        <c:minorTickMark val="none"/>
        <c:tickLblPos val="nextTo"/>
        <c:spPr>
          <a:ln>
            <a:solidFill>
              <a:schemeClr val="tx1"/>
            </a:solidFill>
          </a:ln>
        </c:spPr>
        <c:txPr>
          <a:bodyPr/>
          <a:lstStyle/>
          <a:p>
            <a:pPr>
              <a:defRPr b="1"/>
            </a:pPr>
            <a:endParaRPr lang="en-US"/>
          </a:p>
        </c:txPr>
        <c:crossAx val="450346904"/>
        <c:crosses val="autoZero"/>
        <c:crossBetween val="between"/>
      </c:valAx>
    </c:plotArea>
    <c:plotVisOnly val="1"/>
    <c:dispBlanksAs val="gap"/>
    <c:showDLblsOverMax val="0"/>
  </c:chart>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Foreign Fighters per </a:t>
            </a:r>
            <a:r>
              <a:rPr lang="en-US" dirty="0" smtClean="0"/>
              <a:t>Million</a:t>
            </a:r>
            <a:r>
              <a:rPr lang="en-US" baseline="0" dirty="0" smtClean="0"/>
              <a:t> People</a:t>
            </a:r>
            <a:r>
              <a:rPr lang="en-US" dirty="0" smtClean="0"/>
              <a:t> in Europe and the U.S. in </a:t>
            </a:r>
            <a:r>
              <a:rPr lang="en-US" dirty="0"/>
              <a:t>2014</a:t>
            </a:r>
          </a:p>
        </c:rich>
      </c:tx>
      <c:layout>
        <c:manualLayout>
          <c:xMode val="edge"/>
          <c:yMode val="edge"/>
          <c:x val="0.12370608279228254"/>
          <c:y val="1.9230769230769232E-2"/>
        </c:manualLayout>
      </c:layout>
      <c:overlay val="0"/>
    </c:title>
    <c:autoTitleDeleted val="0"/>
    <c:plotArea>
      <c:layout/>
      <c:barChart>
        <c:barDir val="col"/>
        <c:grouping val="clustered"/>
        <c:varyColors val="0"/>
        <c:ser>
          <c:idx val="0"/>
          <c:order val="0"/>
          <c:invertIfNegative val="0"/>
          <c:dPt>
            <c:idx val="0"/>
            <c:invertIfNegative val="0"/>
            <c:bubble3D val="0"/>
            <c:spPr>
              <a:solidFill>
                <a:schemeClr val="accent3"/>
              </a:solidFill>
              <a:ln>
                <a:solidFill>
                  <a:schemeClr val="accent3">
                    <a:lumMod val="75000"/>
                  </a:schemeClr>
                </a:solidFill>
              </a:ln>
            </c:spPr>
          </c:dPt>
          <c:dPt>
            <c:idx val="1"/>
            <c:invertIfNegative val="0"/>
            <c:bubble3D val="0"/>
            <c:spPr>
              <a:solidFill>
                <a:schemeClr val="accent3"/>
              </a:solidFill>
              <a:ln>
                <a:solidFill>
                  <a:schemeClr val="accent3">
                    <a:lumMod val="75000"/>
                  </a:schemeClr>
                </a:solidFill>
              </a:ln>
            </c:spPr>
          </c:dPt>
          <c:dPt>
            <c:idx val="3"/>
            <c:invertIfNegative val="0"/>
            <c:bubble3D val="0"/>
            <c:spPr>
              <a:solidFill>
                <a:schemeClr val="accent3"/>
              </a:solidFill>
              <a:ln>
                <a:solidFill>
                  <a:schemeClr val="accent3">
                    <a:lumMod val="75000"/>
                  </a:schemeClr>
                </a:solidFill>
              </a:ln>
            </c:spPr>
          </c:dPt>
          <c:dPt>
            <c:idx val="12"/>
            <c:invertIfNegative val="0"/>
            <c:bubble3D val="0"/>
            <c:spPr>
              <a:solidFill>
                <a:schemeClr val="accent3"/>
              </a:solidFill>
              <a:ln>
                <a:solidFill>
                  <a:schemeClr val="accent3">
                    <a:lumMod val="75000"/>
                  </a:schemeClr>
                </a:solidFill>
              </a:ln>
            </c:spPr>
          </c:dPt>
          <c:dPt>
            <c:idx val="16"/>
            <c:invertIfNegative val="0"/>
            <c:bubble3D val="0"/>
            <c:spPr>
              <a:solidFill>
                <a:schemeClr val="accent3"/>
              </a:solidFill>
              <a:ln>
                <a:solidFill>
                  <a:schemeClr val="accent3">
                    <a:lumMod val="75000"/>
                  </a:schemeClr>
                </a:solidFill>
              </a:ln>
            </c:spPr>
          </c:dPt>
          <c:cat>
            <c:strRef>
              <c:f>Sheet1!$C$114:$C$130</c:f>
              <c:strCache>
                <c:ptCount val="17"/>
                <c:pt idx="0">
                  <c:v>Kosovo</c:v>
                </c:pt>
                <c:pt idx="1">
                  <c:v>Bosnia</c:v>
                </c:pt>
                <c:pt idx="2">
                  <c:v>Belgium</c:v>
                </c:pt>
                <c:pt idx="3">
                  <c:v>Albania</c:v>
                </c:pt>
                <c:pt idx="4">
                  <c:v>Denmark</c:v>
                </c:pt>
                <c:pt idx="5">
                  <c:v>Sweden</c:v>
                </c:pt>
                <c:pt idx="6">
                  <c:v>Austria</c:v>
                </c:pt>
                <c:pt idx="7">
                  <c:v>France</c:v>
                </c:pt>
                <c:pt idx="8">
                  <c:v>Netherlands</c:v>
                </c:pt>
                <c:pt idx="9">
                  <c:v>Finland</c:v>
                </c:pt>
                <c:pt idx="10">
                  <c:v>Norway</c:v>
                </c:pt>
                <c:pt idx="11">
                  <c:v>Russia</c:v>
                </c:pt>
                <c:pt idx="12">
                  <c:v>Serbia</c:v>
                </c:pt>
                <c:pt idx="13">
                  <c:v>United Kingdom</c:v>
                </c:pt>
                <c:pt idx="14">
                  <c:v>Germany</c:v>
                </c:pt>
                <c:pt idx="15">
                  <c:v>Turkey</c:v>
                </c:pt>
                <c:pt idx="16">
                  <c:v>Macedonia</c:v>
                </c:pt>
              </c:strCache>
            </c:strRef>
          </c:cat>
          <c:val>
            <c:numRef>
              <c:f>Sheet1!$D$114:$D$130</c:f>
              <c:numCache>
                <c:formatCode>General</c:formatCode>
                <c:ptCount val="17"/>
                <c:pt idx="0">
                  <c:v>125</c:v>
                </c:pt>
                <c:pt idx="1">
                  <c:v>85</c:v>
                </c:pt>
                <c:pt idx="2">
                  <c:v>42</c:v>
                </c:pt>
                <c:pt idx="3">
                  <c:v>30</c:v>
                </c:pt>
                <c:pt idx="4">
                  <c:v>27</c:v>
                </c:pt>
                <c:pt idx="5">
                  <c:v>19</c:v>
                </c:pt>
                <c:pt idx="6">
                  <c:v>18</c:v>
                </c:pt>
                <c:pt idx="7">
                  <c:v>18</c:v>
                </c:pt>
                <c:pt idx="8">
                  <c:v>15</c:v>
                </c:pt>
                <c:pt idx="9">
                  <c:v>13</c:v>
                </c:pt>
                <c:pt idx="10">
                  <c:v>12</c:v>
                </c:pt>
                <c:pt idx="11">
                  <c:v>11</c:v>
                </c:pt>
                <c:pt idx="12">
                  <c:v>10</c:v>
                </c:pt>
                <c:pt idx="13">
                  <c:v>9</c:v>
                </c:pt>
                <c:pt idx="14">
                  <c:v>7</c:v>
                </c:pt>
                <c:pt idx="15">
                  <c:v>7</c:v>
                </c:pt>
                <c:pt idx="16">
                  <c:v>6</c:v>
                </c:pt>
              </c:numCache>
            </c:numRef>
          </c:val>
        </c:ser>
        <c:dLbls>
          <c:showLegendKey val="0"/>
          <c:showVal val="0"/>
          <c:showCatName val="0"/>
          <c:showSerName val="0"/>
          <c:showPercent val="0"/>
          <c:showBubbleSize val="0"/>
        </c:dLbls>
        <c:gapWidth val="150"/>
        <c:axId val="450348080"/>
        <c:axId val="450348472"/>
      </c:barChart>
      <c:catAx>
        <c:axId val="450348080"/>
        <c:scaling>
          <c:orientation val="minMax"/>
        </c:scaling>
        <c:delete val="0"/>
        <c:axPos val="b"/>
        <c:numFmt formatCode="General" sourceLinked="0"/>
        <c:majorTickMark val="out"/>
        <c:minorTickMark val="none"/>
        <c:tickLblPos val="nextTo"/>
        <c:spPr>
          <a:ln>
            <a:solidFill>
              <a:schemeClr val="tx1"/>
            </a:solidFill>
          </a:ln>
        </c:spPr>
        <c:txPr>
          <a:bodyPr/>
          <a:lstStyle/>
          <a:p>
            <a:pPr>
              <a:defRPr b="1"/>
            </a:pPr>
            <a:endParaRPr lang="en-US"/>
          </a:p>
        </c:txPr>
        <c:crossAx val="450348472"/>
        <c:crosses val="autoZero"/>
        <c:auto val="1"/>
        <c:lblAlgn val="ctr"/>
        <c:lblOffset val="100"/>
        <c:noMultiLvlLbl val="0"/>
      </c:catAx>
      <c:valAx>
        <c:axId val="450348472"/>
        <c:scaling>
          <c:orientation val="minMax"/>
        </c:scaling>
        <c:delete val="0"/>
        <c:axPos val="l"/>
        <c:majorGridlines>
          <c:spPr>
            <a:ln>
              <a:solidFill>
                <a:schemeClr val="bg1">
                  <a:lumMod val="50000"/>
                  <a:alpha val="35000"/>
                </a:schemeClr>
              </a:solidFill>
            </a:ln>
          </c:spPr>
        </c:majorGridlines>
        <c:numFmt formatCode="General" sourceLinked="1"/>
        <c:majorTickMark val="out"/>
        <c:minorTickMark val="none"/>
        <c:tickLblPos val="nextTo"/>
        <c:spPr>
          <a:ln>
            <a:solidFill>
              <a:schemeClr val="tx1"/>
            </a:solidFill>
          </a:ln>
        </c:spPr>
        <c:txPr>
          <a:bodyPr/>
          <a:lstStyle/>
          <a:p>
            <a:pPr>
              <a:defRPr b="1"/>
            </a:pPr>
            <a:endParaRPr lang="en-US"/>
          </a:p>
        </c:txPr>
        <c:crossAx val="450348080"/>
        <c:crosses val="autoZero"/>
        <c:crossBetween val="between"/>
      </c:valAx>
    </c:plotArea>
    <c:plotVisOnly val="1"/>
    <c:dispBlanksAs val="gap"/>
    <c:showDLblsOverMax val="0"/>
  </c:chart>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Economic Context for Countering</a:t>
            </a:r>
            <a:r>
              <a:rPr lang="en-US" baseline="0" dirty="0" smtClean="0"/>
              <a:t> Russian Pressure: </a:t>
            </a:r>
          </a:p>
          <a:p>
            <a:pPr>
              <a:defRPr/>
            </a:pPr>
            <a:r>
              <a:rPr lang="en-US" dirty="0" smtClean="0"/>
              <a:t>Merchandise</a:t>
            </a:r>
            <a:r>
              <a:rPr lang="en-US" baseline="0" dirty="0" smtClean="0"/>
              <a:t> </a:t>
            </a:r>
            <a:r>
              <a:rPr lang="en-US" baseline="0" dirty="0"/>
              <a:t>Exports to Russia from the Balkans</a:t>
            </a:r>
            <a:endParaRPr lang="en-US" dirty="0"/>
          </a:p>
        </c:rich>
      </c:tx>
      <c:layout>
        <c:manualLayout>
          <c:xMode val="edge"/>
          <c:yMode val="edge"/>
          <c:x val="0.21025719999285805"/>
          <c:y val="6.41025641025641E-3"/>
        </c:manualLayout>
      </c:layout>
      <c:overlay val="0"/>
    </c:title>
    <c:autoTitleDeleted val="0"/>
    <c:plotArea>
      <c:layout/>
      <c:lineChart>
        <c:grouping val="standard"/>
        <c:varyColors val="0"/>
        <c:ser>
          <c:idx val="0"/>
          <c:order val="0"/>
          <c:tx>
            <c:strRef>
              <c:f>Balkans!$B$4</c:f>
              <c:strCache>
                <c:ptCount val="1"/>
                <c:pt idx="0">
                  <c:v>Albania</c:v>
                </c:pt>
              </c:strCache>
            </c:strRef>
          </c:tx>
          <c:spPr>
            <a:ln>
              <a:solidFill>
                <a:schemeClr val="accent2"/>
              </a:solidFill>
            </a:ln>
          </c:spPr>
          <c:marker>
            <c:symbol val="none"/>
          </c:marker>
          <c:dLbls>
            <c:dLbl>
              <c:idx val="20"/>
              <c:layout>
                <c:manualLayout>
                  <c:x val="-1.2755102040816327E-2"/>
                  <c:y val="-1.4957264957264958E-2"/>
                </c:manualLayout>
              </c:layout>
              <c:tx>
                <c:rich>
                  <a:bodyPr/>
                  <a:lstStyle/>
                  <a:p>
                    <a:r>
                      <a:rPr lang="en-US">
                        <a:solidFill>
                          <a:schemeClr val="accent2"/>
                        </a:solidFill>
                      </a:rPr>
                      <a:t>Albania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Balkans!$F$3:$Z$3</c:f>
              <c:numCache>
                <c:formatCode>General</c:formatCode>
                <c:ptCount val="21"/>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numCache>
            </c:numRef>
          </c:cat>
          <c:val>
            <c:numRef>
              <c:f>Balkans!$F$4:$Z$4</c:f>
              <c:numCache>
                <c:formatCode>0.00%</c:formatCode>
                <c:ptCount val="21"/>
                <c:pt idx="0">
                  <c:v>8.4807487908841349E-4</c:v>
                </c:pt>
                <c:pt idx="1">
                  <c:v>3.8570260870443872E-4</c:v>
                </c:pt>
                <c:pt idx="2">
                  <c:v>3.581364290297824E-4</c:v>
                </c:pt>
                <c:pt idx="3">
                  <c:v>2.9482649755469475E-4</c:v>
                </c:pt>
                <c:pt idx="4">
                  <c:v>4.4684820667057695E-5</c:v>
                </c:pt>
                <c:pt idx="5">
                  <c:v>2.0029585538188562E-3</c:v>
                </c:pt>
                <c:pt idx="6">
                  <c:v>1.5298955468949101E-3</c:v>
                </c:pt>
                <c:pt idx="7">
                  <c:v>1.7818121930033497E-3</c:v>
                </c:pt>
                <c:pt idx="8">
                  <c:v>1.1911758373414413E-4</c:v>
                </c:pt>
                <c:pt idx="9">
                  <c:v>1.0929456168193802E-4</c:v>
                </c:pt>
                <c:pt idx="10">
                  <c:v>5.4241137754161258E-3</c:v>
                </c:pt>
                <c:pt idx="11">
                  <c:v>7.2616884798147314E-4</c:v>
                </c:pt>
                <c:pt idx="12">
                  <c:v>7.2462648686267954E-4</c:v>
                </c:pt>
                <c:pt idx="13">
                  <c:v>5.848410065647442E-4</c:v>
                </c:pt>
                <c:pt idx="14">
                  <c:v>2.7252124534931179E-3</c:v>
                </c:pt>
                <c:pt idx="15">
                  <c:v>1.1129329915094258E-2</c:v>
                </c:pt>
                <c:pt idx="16">
                  <c:v>9.5090430685517102E-5</c:v>
                </c:pt>
                <c:pt idx="17">
                  <c:v>2.2239571398417228E-5</c:v>
                </c:pt>
                <c:pt idx="18">
                  <c:v>7.1799120757019518E-5</c:v>
                </c:pt>
                <c:pt idx="19">
                  <c:v>0</c:v>
                </c:pt>
                <c:pt idx="20">
                  <c:v>0</c:v>
                </c:pt>
              </c:numCache>
            </c:numRef>
          </c:val>
          <c:smooth val="0"/>
        </c:ser>
        <c:ser>
          <c:idx val="1"/>
          <c:order val="1"/>
          <c:tx>
            <c:strRef>
              <c:f>Balkans!$B$5</c:f>
              <c:strCache>
                <c:ptCount val="1"/>
                <c:pt idx="0">
                  <c:v>Bosnia &amp; Herzegovina</c:v>
                </c:pt>
              </c:strCache>
            </c:strRef>
          </c:tx>
          <c:spPr>
            <a:ln>
              <a:solidFill>
                <a:schemeClr val="accent5"/>
              </a:solidFill>
            </a:ln>
          </c:spPr>
          <c:marker>
            <c:symbol val="none"/>
          </c:marker>
          <c:dLbls>
            <c:dLbl>
              <c:idx val="20"/>
              <c:layout>
                <c:manualLayout>
                  <c:x val="0"/>
                  <c:y val="1.4957264957264958E-2"/>
                </c:manualLayout>
              </c:layout>
              <c:tx>
                <c:rich>
                  <a:bodyPr/>
                  <a:lstStyle/>
                  <a:p>
                    <a:r>
                      <a:rPr lang="en-US">
                        <a:solidFill>
                          <a:schemeClr val="accent5"/>
                        </a:solidFill>
                      </a:rPr>
                      <a:t>Bosnia &amp; Herz.</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5"/>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Balkans!$F$3:$Z$3</c:f>
              <c:numCache>
                <c:formatCode>General</c:formatCode>
                <c:ptCount val="21"/>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numCache>
            </c:numRef>
          </c:cat>
          <c:val>
            <c:numRef>
              <c:f>Balkans!$F$5:$Z$5</c:f>
              <c:numCache>
                <c:formatCode>0.00%</c:formatCode>
                <c:ptCount val="21"/>
                <c:pt idx="0">
                  <c:v>0.11734910808086284</c:v>
                </c:pt>
                <c:pt idx="1">
                  <c:v>0.16150906649093127</c:v>
                </c:pt>
                <c:pt idx="2">
                  <c:v>7.0500040277594539E-3</c:v>
                </c:pt>
                <c:pt idx="3">
                  <c:v>6.3952458041532088E-4</c:v>
                </c:pt>
                <c:pt idx="4">
                  <c:v>2.259871988724169E-2</c:v>
                </c:pt>
                <c:pt idx="5">
                  <c:v>1.9653780735907045E-3</c:v>
                </c:pt>
                <c:pt idx="6">
                  <c:v>7.7236716642130618E-3</c:v>
                </c:pt>
                <c:pt idx="7">
                  <c:v>3.1020248567859846E-2</c:v>
                </c:pt>
                <c:pt idx="8">
                  <c:v>6.4126220911613664E-3</c:v>
                </c:pt>
                <c:pt idx="9">
                  <c:v>5.5346549239005261E-4</c:v>
                </c:pt>
                <c:pt idx="10">
                  <c:v>1.7067514753143838E-3</c:v>
                </c:pt>
                <c:pt idx="11">
                  <c:v>1.1503837234480119E-2</c:v>
                </c:pt>
                <c:pt idx="12">
                  <c:v>1.1793960797808578E-3</c:v>
                </c:pt>
                <c:pt idx="13">
                  <c:v>1.3155420827395108E-3</c:v>
                </c:pt>
                <c:pt idx="14">
                  <c:v>1.9001489831580094E-3</c:v>
                </c:pt>
                <c:pt idx="15">
                  <c:v>4.2156174358307756E-3</c:v>
                </c:pt>
                <c:pt idx="16">
                  <c:v>7.7263832713376918E-3</c:v>
                </c:pt>
                <c:pt idx="17">
                  <c:v>9.9097782442129842E-3</c:v>
                </c:pt>
                <c:pt idx="18">
                  <c:v>1.0923199826909175E-2</c:v>
                </c:pt>
                <c:pt idx="19">
                  <c:v>1.3052603639585558E-2</c:v>
                </c:pt>
                <c:pt idx="20">
                  <c:v>1.1920728864733433E-2</c:v>
                </c:pt>
              </c:numCache>
            </c:numRef>
          </c:val>
          <c:smooth val="0"/>
        </c:ser>
        <c:ser>
          <c:idx val="2"/>
          <c:order val="2"/>
          <c:tx>
            <c:strRef>
              <c:f>Balkans!$B$6</c:f>
              <c:strCache>
                <c:ptCount val="1"/>
                <c:pt idx="0">
                  <c:v>Macedonia</c:v>
                </c:pt>
              </c:strCache>
            </c:strRef>
          </c:tx>
          <c:marker>
            <c:symbol val="none"/>
          </c:marker>
          <c:dLbls>
            <c:dLbl>
              <c:idx val="10"/>
              <c:layout>
                <c:manualLayout>
                  <c:x val="0.11904761904761904"/>
                  <c:y val="-3.4188034188034191E-2"/>
                </c:manualLayout>
              </c:layout>
              <c:spPr/>
              <c:txPr>
                <a:bodyPr/>
                <a:lstStyle/>
                <a:p>
                  <a:pPr>
                    <a:defRPr>
                      <a:solidFill>
                        <a:schemeClr val="accent3">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Balkans!$F$3:$Z$3</c:f>
              <c:numCache>
                <c:formatCode>General</c:formatCode>
                <c:ptCount val="21"/>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numCache>
            </c:numRef>
          </c:cat>
          <c:val>
            <c:numRef>
              <c:f>Balkans!$F$6:$Z$6</c:f>
              <c:numCache>
                <c:formatCode>0.00%</c:formatCode>
                <c:ptCount val="21"/>
                <c:pt idx="0">
                  <c:v>0.11866006864504028</c:v>
                </c:pt>
                <c:pt idx="1">
                  <c:v>7.5669401450716448E-2</c:v>
                </c:pt>
                <c:pt idx="2">
                  <c:v>7.2529052944151642E-2</c:v>
                </c:pt>
                <c:pt idx="3">
                  <c:v>3.3664580931754277E-2</c:v>
                </c:pt>
                <c:pt idx="4">
                  <c:v>2.1497993999976216E-2</c:v>
                </c:pt>
                <c:pt idx="5">
                  <c:v>1.9916627999971286E-2</c:v>
                </c:pt>
                <c:pt idx="6">
                  <c:v>1.2726565351589428E-2</c:v>
                </c:pt>
                <c:pt idx="7">
                  <c:v>7.8328646689577799E-3</c:v>
                </c:pt>
                <c:pt idx="8">
                  <c:v>1.2079516544415407E-2</c:v>
                </c:pt>
                <c:pt idx="9">
                  <c:v>1.2940852560145179E-2</c:v>
                </c:pt>
                <c:pt idx="10">
                  <c:v>1.0059889747159859E-2</c:v>
                </c:pt>
                <c:pt idx="11">
                  <c:v>1.1758360120792614E-2</c:v>
                </c:pt>
                <c:pt idx="12">
                  <c:v>1.0944019999762109E-2</c:v>
                </c:pt>
                <c:pt idx="13">
                  <c:v>1.3838634711411522E-2</c:v>
                </c:pt>
                <c:pt idx="14">
                  <c:v>6.9758213889754171E-3</c:v>
                </c:pt>
                <c:pt idx="15">
                  <c:v>8.3669796301517538E-3</c:v>
                </c:pt>
                <c:pt idx="16">
                  <c:v>8.3538965021199424E-3</c:v>
                </c:pt>
                <c:pt idx="17">
                  <c:v>8.1015634060396715E-3</c:v>
                </c:pt>
                <c:pt idx="18">
                  <c:v>1.6894292198166964E-2</c:v>
                </c:pt>
                <c:pt idx="19">
                  <c:v>1.5726557093266067E-2</c:v>
                </c:pt>
                <c:pt idx="20">
                  <c:v>1.5106382038668856E-2</c:v>
                </c:pt>
              </c:numCache>
            </c:numRef>
          </c:val>
          <c:smooth val="0"/>
        </c:ser>
        <c:ser>
          <c:idx val="3"/>
          <c:order val="3"/>
          <c:tx>
            <c:strRef>
              <c:f>Balkans!$B$7</c:f>
              <c:strCache>
                <c:ptCount val="1"/>
                <c:pt idx="0">
                  <c:v>Montenegro</c:v>
                </c:pt>
              </c:strCache>
            </c:strRef>
          </c:tx>
          <c:marker>
            <c:symbol val="none"/>
          </c:marker>
          <c:dLbls>
            <c:dLbl>
              <c:idx val="20"/>
              <c:layout>
                <c:manualLayout>
                  <c:x val="-1.4172335600907029E-3"/>
                  <c:y val="-3.8461538461538464E-2"/>
                </c:manualLayout>
              </c:layout>
              <c:spPr/>
              <c:txPr>
                <a:bodyPr/>
                <a:lstStyle/>
                <a:p>
                  <a:pPr>
                    <a:defRPr>
                      <a:solidFill>
                        <a:schemeClr val="accent4">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Balkans!$F$3:$Z$3</c:f>
              <c:numCache>
                <c:formatCode>General</c:formatCode>
                <c:ptCount val="21"/>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numCache>
            </c:numRef>
          </c:cat>
          <c:val>
            <c:numRef>
              <c:f>Balkans!$F$7:$Z$7</c:f>
              <c:numCache>
                <c:formatCode>General</c:formatCode>
                <c:ptCount val="21"/>
                <c:pt idx="13" formatCode="0.00%">
                  <c:v>6.0807756849672035E-4</c:v>
                </c:pt>
                <c:pt idx="14" formatCode="0.00%">
                  <c:v>1.2897894076304816E-3</c:v>
                </c:pt>
                <c:pt idx="15" formatCode="0.00%">
                  <c:v>2.514513803828112E-3</c:v>
                </c:pt>
                <c:pt idx="16" formatCode="0.00%">
                  <c:v>5.4733852799143199E-3</c:v>
                </c:pt>
                <c:pt idx="17" formatCode="0.00%">
                  <c:v>5.2287367413198357E-3</c:v>
                </c:pt>
                <c:pt idx="18" formatCode="0.00%">
                  <c:v>6.0673469569669999E-3</c:v>
                </c:pt>
                <c:pt idx="19" formatCode="0.00%">
                  <c:v>2.0268112657865944E-2</c:v>
                </c:pt>
                <c:pt idx="20" formatCode="0.00%">
                  <c:v>1.5435635425266905E-2</c:v>
                </c:pt>
              </c:numCache>
            </c:numRef>
          </c:val>
          <c:smooth val="0"/>
        </c:ser>
        <c:ser>
          <c:idx val="4"/>
          <c:order val="4"/>
          <c:tx>
            <c:strRef>
              <c:f>Balkans!$B$8</c:f>
              <c:strCache>
                <c:ptCount val="1"/>
                <c:pt idx="0">
                  <c:v>Serbia</c:v>
                </c:pt>
              </c:strCache>
            </c:strRef>
          </c:tx>
          <c:spPr>
            <a:ln>
              <a:solidFill>
                <a:schemeClr val="accent6"/>
              </a:solidFill>
            </a:ln>
          </c:spPr>
          <c:marker>
            <c:symbol val="none"/>
          </c:marker>
          <c:dLbls>
            <c:dLbl>
              <c:idx val="19"/>
              <c:layout>
                <c:manualLayout>
                  <c:x val="1.417233560090703E-2"/>
                  <c:y val="-6.41025641025641E-3"/>
                </c:manualLayout>
              </c:layout>
              <c:spPr/>
              <c:txPr>
                <a:bodyPr/>
                <a:lstStyle/>
                <a:p>
                  <a:pPr>
                    <a:defRPr>
                      <a:solidFill>
                        <a:schemeClr val="accent6">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Balkans!$F$3:$Z$3</c:f>
              <c:numCache>
                <c:formatCode>General</c:formatCode>
                <c:ptCount val="21"/>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numCache>
            </c:numRef>
          </c:cat>
          <c:val>
            <c:numRef>
              <c:f>Balkans!$F$8:$Z$8</c:f>
              <c:numCache>
                <c:formatCode>General</c:formatCode>
                <c:ptCount val="21"/>
                <c:pt idx="13" formatCode="0.00%">
                  <c:v>4.9094184705593465E-2</c:v>
                </c:pt>
                <c:pt idx="14" formatCode="0.00%">
                  <c:v>5.1067071222288943E-2</c:v>
                </c:pt>
                <c:pt idx="15" formatCode="0.00%">
                  <c:v>5.021969170229313E-2</c:v>
                </c:pt>
                <c:pt idx="16" formatCode="0.00%">
                  <c:v>4.1877788542450459E-2</c:v>
                </c:pt>
                <c:pt idx="17" formatCode="0.00%">
                  <c:v>5.4610472686520417E-2</c:v>
                </c:pt>
                <c:pt idx="18" formatCode="0.00%">
                  <c:v>6.7266792672348738E-2</c:v>
                </c:pt>
                <c:pt idx="19" formatCode="0.00%">
                  <c:v>7.6670058324038434E-2</c:v>
                </c:pt>
                <c:pt idx="20" formatCode="0.00%">
                  <c:v>7.2171721221220286E-2</c:v>
                </c:pt>
              </c:numCache>
            </c:numRef>
          </c:val>
          <c:smooth val="0"/>
        </c:ser>
        <c:dLbls>
          <c:showLegendKey val="0"/>
          <c:showVal val="0"/>
          <c:showCatName val="0"/>
          <c:showSerName val="0"/>
          <c:showPercent val="0"/>
          <c:showBubbleSize val="0"/>
        </c:dLbls>
        <c:smooth val="0"/>
        <c:axId val="450349256"/>
        <c:axId val="450349648"/>
      </c:lineChart>
      <c:catAx>
        <c:axId val="450349256"/>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50349648"/>
        <c:crosses val="autoZero"/>
        <c:auto val="1"/>
        <c:lblAlgn val="ctr"/>
        <c:lblOffset val="100"/>
        <c:noMultiLvlLbl val="0"/>
      </c:catAx>
      <c:valAx>
        <c:axId val="450349648"/>
        <c:scaling>
          <c:orientation val="minMax"/>
          <c:max val="0.2"/>
          <c:min val="0"/>
        </c:scaling>
        <c:delete val="0"/>
        <c:axPos val="l"/>
        <c:majorGridlines>
          <c:spPr>
            <a:ln>
              <a:solidFill>
                <a:schemeClr val="bg1">
                  <a:lumMod val="50000"/>
                  <a:alpha val="35000"/>
                </a:schemeClr>
              </a:solidFill>
            </a:ln>
          </c:spPr>
        </c:majorGridlines>
        <c:title>
          <c:tx>
            <c:rich>
              <a:bodyPr rot="-5400000" vert="horz"/>
              <a:lstStyle/>
              <a:p>
                <a:pPr>
                  <a:defRPr/>
                </a:pPr>
                <a:r>
                  <a:rPr lang="en-US"/>
                  <a:t>% of Merchandise</a:t>
                </a:r>
                <a:r>
                  <a:rPr lang="en-US" baseline="0"/>
                  <a:t> Exports</a:t>
                </a:r>
                <a:endParaRPr lang="en-US"/>
              </a:p>
            </c:rich>
          </c:tx>
          <c:layout>
            <c:manualLayout>
              <c:xMode val="edge"/>
              <c:yMode val="edge"/>
              <c:x val="7.0861678004535151E-3"/>
              <c:y val="0.38799767817484354"/>
            </c:manualLayout>
          </c:layout>
          <c:overlay val="0"/>
        </c:title>
        <c:numFmt formatCode="0%" sourceLinked="0"/>
        <c:majorTickMark val="out"/>
        <c:minorTickMark val="out"/>
        <c:tickLblPos val="nextTo"/>
        <c:spPr>
          <a:ln>
            <a:solidFill>
              <a:schemeClr val="tx1"/>
            </a:solidFill>
          </a:ln>
        </c:spPr>
        <c:txPr>
          <a:bodyPr/>
          <a:lstStyle/>
          <a:p>
            <a:pPr>
              <a:defRPr b="1"/>
            </a:pPr>
            <a:endParaRPr lang="en-US"/>
          </a:p>
        </c:txPr>
        <c:crossAx val="450349256"/>
        <c:crosses val="autoZero"/>
        <c:crossBetween val="between"/>
        <c:majorUnit val="2.0000000000000004E-2"/>
        <c:minorUnit val="1.0000000000000002E-2"/>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Changes in Democratic Reforms in 2014 </a:t>
            </a:r>
            <a:r>
              <a:rPr lang="en-US" baseline="0" dirty="0" smtClean="0"/>
              <a:t>in </a:t>
            </a:r>
            <a:r>
              <a:rPr lang="en-US" baseline="0" dirty="0"/>
              <a:t>Europe &amp; Eurasia</a:t>
            </a:r>
            <a:endParaRPr lang="en-US" dirty="0"/>
          </a:p>
        </c:rich>
      </c:tx>
      <c:layout>
        <c:manualLayout>
          <c:xMode val="edge"/>
          <c:yMode val="edge"/>
          <c:x val="0.13525016962165443"/>
          <c:y val="2.136752136752137E-3"/>
        </c:manualLayout>
      </c:layout>
      <c:overlay val="0"/>
    </c:title>
    <c:autoTitleDeleted val="0"/>
    <c:plotArea>
      <c:layout>
        <c:manualLayout>
          <c:layoutTarget val="inner"/>
          <c:xMode val="edge"/>
          <c:yMode val="edge"/>
          <c:x val="8.4631273769350257E-2"/>
          <c:y val="0.10272982704085067"/>
          <c:w val="0.89977915706965195"/>
          <c:h val="0.86499983175180029"/>
        </c:manualLayout>
      </c:layout>
      <c:barChart>
        <c:barDir val="col"/>
        <c:grouping val="clustered"/>
        <c:varyColors val="0"/>
        <c:ser>
          <c:idx val="0"/>
          <c:order val="0"/>
          <c:invertIfNegative val="0"/>
          <c:dPt>
            <c:idx val="0"/>
            <c:invertIfNegative val="0"/>
            <c:bubble3D val="0"/>
            <c:spPr>
              <a:solidFill>
                <a:schemeClr val="accent1">
                  <a:lumMod val="40000"/>
                  <a:lumOff val="60000"/>
                </a:schemeClr>
              </a:solidFill>
              <a:ln>
                <a:solidFill>
                  <a:schemeClr val="accent1">
                    <a:lumMod val="60000"/>
                    <a:lumOff val="40000"/>
                  </a:schemeClr>
                </a:solidFill>
              </a:ln>
            </c:spPr>
          </c:dPt>
          <c:dPt>
            <c:idx val="1"/>
            <c:invertIfNegative val="0"/>
            <c:bubble3D val="0"/>
            <c:spPr>
              <a:solidFill>
                <a:schemeClr val="accent1">
                  <a:lumMod val="40000"/>
                  <a:lumOff val="60000"/>
                </a:schemeClr>
              </a:solidFill>
              <a:ln>
                <a:solidFill>
                  <a:schemeClr val="accent1">
                    <a:lumMod val="60000"/>
                    <a:lumOff val="40000"/>
                  </a:schemeClr>
                </a:solidFill>
              </a:ln>
            </c:spPr>
          </c:dPt>
          <c:dPt>
            <c:idx val="2"/>
            <c:invertIfNegative val="0"/>
            <c:bubble3D val="0"/>
            <c:spPr>
              <a:solidFill>
                <a:schemeClr val="accent1">
                  <a:lumMod val="40000"/>
                  <a:lumOff val="60000"/>
                </a:schemeClr>
              </a:solidFill>
              <a:ln>
                <a:solidFill>
                  <a:schemeClr val="accent1">
                    <a:lumMod val="60000"/>
                    <a:lumOff val="40000"/>
                  </a:schemeClr>
                </a:solidFill>
              </a:ln>
            </c:spPr>
          </c:dPt>
          <c:dPt>
            <c:idx val="3"/>
            <c:invertIfNegative val="0"/>
            <c:bubble3D val="0"/>
            <c:spPr>
              <a:solidFill>
                <a:schemeClr val="accent1">
                  <a:lumMod val="40000"/>
                  <a:lumOff val="60000"/>
                </a:schemeClr>
              </a:solidFill>
              <a:ln>
                <a:solidFill>
                  <a:schemeClr val="accent1">
                    <a:lumMod val="60000"/>
                    <a:lumOff val="40000"/>
                  </a:schemeClr>
                </a:solidFill>
              </a:ln>
            </c:spPr>
          </c:dPt>
          <c:dPt>
            <c:idx val="4"/>
            <c:invertIfNegative val="0"/>
            <c:bubble3D val="0"/>
            <c:spPr>
              <a:solidFill>
                <a:schemeClr val="accent1"/>
              </a:solidFill>
              <a:ln>
                <a:solidFill>
                  <a:schemeClr val="accent1">
                    <a:lumMod val="50000"/>
                  </a:schemeClr>
                </a:solidFill>
              </a:ln>
            </c:spPr>
          </c:dPt>
          <c:dPt>
            <c:idx val="11"/>
            <c:invertIfNegative val="0"/>
            <c:bubble3D val="0"/>
            <c:spPr>
              <a:solidFill>
                <a:schemeClr val="accent1">
                  <a:lumMod val="40000"/>
                  <a:lumOff val="60000"/>
                </a:schemeClr>
              </a:solidFill>
              <a:ln>
                <a:solidFill>
                  <a:schemeClr val="accent1">
                    <a:lumMod val="60000"/>
                    <a:lumOff val="40000"/>
                  </a:schemeClr>
                </a:solidFill>
              </a:ln>
            </c:spPr>
          </c:dPt>
          <c:dPt>
            <c:idx val="14"/>
            <c:invertIfNegative val="0"/>
            <c:bubble3D val="0"/>
            <c:spPr>
              <a:solidFill>
                <a:schemeClr val="accent3">
                  <a:lumMod val="40000"/>
                  <a:lumOff val="60000"/>
                </a:schemeClr>
              </a:solidFill>
              <a:ln>
                <a:solidFill>
                  <a:srgbClr val="B7CF87"/>
                </a:solidFill>
              </a:ln>
            </c:spPr>
          </c:dPt>
          <c:dPt>
            <c:idx val="15"/>
            <c:invertIfNegative val="0"/>
            <c:bubble3D val="0"/>
            <c:spPr>
              <a:solidFill>
                <a:schemeClr val="accent3">
                  <a:lumMod val="40000"/>
                  <a:lumOff val="60000"/>
                </a:schemeClr>
              </a:solidFill>
              <a:ln>
                <a:solidFill>
                  <a:srgbClr val="B7CF87"/>
                </a:solidFill>
              </a:ln>
            </c:spPr>
          </c:dPt>
          <c:dPt>
            <c:idx val="16"/>
            <c:invertIfNegative val="0"/>
            <c:bubble3D val="0"/>
            <c:spPr>
              <a:solidFill>
                <a:schemeClr val="accent3">
                  <a:lumMod val="40000"/>
                  <a:lumOff val="60000"/>
                </a:schemeClr>
              </a:solidFill>
              <a:ln>
                <a:solidFill>
                  <a:srgbClr val="B7CF87"/>
                </a:solidFill>
              </a:ln>
            </c:spPr>
          </c:dPt>
          <c:dPt>
            <c:idx val="17"/>
            <c:invertIfNegative val="0"/>
            <c:bubble3D val="0"/>
            <c:spPr>
              <a:solidFill>
                <a:schemeClr val="accent3">
                  <a:lumMod val="40000"/>
                  <a:lumOff val="60000"/>
                </a:schemeClr>
              </a:solidFill>
              <a:ln>
                <a:solidFill>
                  <a:srgbClr val="B7CF87"/>
                </a:solidFill>
              </a:ln>
            </c:spPr>
          </c:dPt>
          <c:dPt>
            <c:idx val="18"/>
            <c:invertIfNegative val="0"/>
            <c:bubble3D val="0"/>
            <c:spPr>
              <a:solidFill>
                <a:schemeClr val="accent3"/>
              </a:solidFill>
              <a:ln>
                <a:solidFill>
                  <a:schemeClr val="accent3">
                    <a:lumMod val="50000"/>
                  </a:schemeClr>
                </a:solidFill>
              </a:ln>
            </c:spPr>
          </c:dPt>
          <c:dPt>
            <c:idx val="20"/>
            <c:invertIfNegative val="0"/>
            <c:bubble3D val="0"/>
            <c:spPr>
              <a:solidFill>
                <a:schemeClr val="accent3">
                  <a:lumMod val="40000"/>
                  <a:lumOff val="60000"/>
                </a:schemeClr>
              </a:solidFill>
              <a:ln>
                <a:solidFill>
                  <a:srgbClr val="B7CF87"/>
                </a:solidFill>
              </a:ln>
            </c:spPr>
          </c:dPt>
          <c:dPt>
            <c:idx val="23"/>
            <c:invertIfNegative val="0"/>
            <c:bubble3D val="0"/>
            <c:spPr>
              <a:solidFill>
                <a:schemeClr val="accent2">
                  <a:lumMod val="40000"/>
                  <a:lumOff val="60000"/>
                </a:schemeClr>
              </a:solidFill>
              <a:ln>
                <a:solidFill>
                  <a:schemeClr val="accent2">
                    <a:lumMod val="60000"/>
                    <a:lumOff val="40000"/>
                  </a:schemeClr>
                </a:solidFill>
              </a:ln>
            </c:spPr>
          </c:dPt>
          <c:dPt>
            <c:idx val="24"/>
            <c:invertIfNegative val="0"/>
            <c:bubble3D val="0"/>
            <c:spPr>
              <a:solidFill>
                <a:schemeClr val="accent2">
                  <a:lumMod val="40000"/>
                  <a:lumOff val="60000"/>
                </a:schemeClr>
              </a:solidFill>
              <a:ln>
                <a:solidFill>
                  <a:schemeClr val="accent2">
                    <a:lumMod val="60000"/>
                    <a:lumOff val="40000"/>
                  </a:schemeClr>
                </a:solidFill>
              </a:ln>
            </c:spPr>
          </c:dPt>
          <c:dPt>
            <c:idx val="25"/>
            <c:invertIfNegative val="0"/>
            <c:bubble3D val="0"/>
            <c:spPr>
              <a:solidFill>
                <a:schemeClr val="accent2"/>
              </a:solidFill>
              <a:ln>
                <a:solidFill>
                  <a:schemeClr val="accent2">
                    <a:lumMod val="50000"/>
                  </a:schemeClr>
                </a:solidFill>
              </a:ln>
            </c:spPr>
          </c:dPt>
          <c:dPt>
            <c:idx val="29"/>
            <c:invertIfNegative val="0"/>
            <c:bubble3D val="0"/>
            <c:spPr>
              <a:solidFill>
                <a:schemeClr val="accent2">
                  <a:lumMod val="40000"/>
                  <a:lumOff val="60000"/>
                </a:schemeClr>
              </a:solidFill>
              <a:ln>
                <a:solidFill>
                  <a:schemeClr val="accent2">
                    <a:lumMod val="60000"/>
                    <a:lumOff val="40000"/>
                  </a:schemeClr>
                </a:solidFill>
              </a:ln>
            </c:spPr>
          </c:dPt>
          <c:dPt>
            <c:idx val="30"/>
            <c:invertIfNegative val="0"/>
            <c:bubble3D val="0"/>
            <c:spPr>
              <a:solidFill>
                <a:schemeClr val="accent2">
                  <a:lumMod val="40000"/>
                  <a:lumOff val="60000"/>
                </a:schemeClr>
              </a:solidFill>
              <a:ln>
                <a:solidFill>
                  <a:schemeClr val="accent2">
                    <a:lumMod val="60000"/>
                    <a:lumOff val="40000"/>
                  </a:schemeClr>
                </a:solidFill>
              </a:ln>
            </c:spPr>
          </c:dPt>
          <c:dPt>
            <c:idx val="33"/>
            <c:invertIfNegative val="0"/>
            <c:bubble3D val="0"/>
            <c:spPr>
              <a:solidFill>
                <a:schemeClr val="accent4">
                  <a:lumMod val="40000"/>
                  <a:lumOff val="60000"/>
                </a:schemeClr>
              </a:solidFill>
              <a:ln>
                <a:solidFill>
                  <a:schemeClr val="accent4">
                    <a:lumMod val="60000"/>
                    <a:lumOff val="40000"/>
                  </a:schemeClr>
                </a:solidFill>
              </a:ln>
            </c:spPr>
          </c:dPt>
          <c:dPt>
            <c:idx val="34"/>
            <c:invertIfNegative val="0"/>
            <c:bubble3D val="0"/>
            <c:spPr>
              <a:solidFill>
                <a:schemeClr val="accent4">
                  <a:lumMod val="40000"/>
                  <a:lumOff val="60000"/>
                </a:schemeClr>
              </a:solidFill>
              <a:ln>
                <a:solidFill>
                  <a:schemeClr val="accent4">
                    <a:lumMod val="60000"/>
                    <a:lumOff val="40000"/>
                  </a:schemeClr>
                </a:solidFill>
              </a:ln>
            </c:spPr>
          </c:dPt>
          <c:dPt>
            <c:idx val="35"/>
            <c:invertIfNegative val="0"/>
            <c:bubble3D val="0"/>
            <c:spPr>
              <a:solidFill>
                <a:schemeClr val="accent4"/>
              </a:solidFill>
              <a:ln>
                <a:solidFill>
                  <a:schemeClr val="accent4">
                    <a:lumMod val="50000"/>
                  </a:schemeClr>
                </a:solidFill>
              </a:ln>
            </c:spPr>
          </c:dPt>
          <c:dLbls>
            <c:spPr>
              <a:noFill/>
              <a:ln>
                <a:noFill/>
              </a:ln>
              <a:effectLst/>
            </c:spPr>
            <c:txPr>
              <a:bodyPr rot="5400000" vert="horz"/>
              <a:lstStyle/>
              <a:p>
                <a:pPr>
                  <a:defRPr sz="900"/>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'2014 vs. 2013'!$A$5:$A$43</c:f>
              <c:strCache>
                <c:ptCount val="39"/>
                <c:pt idx="0">
                  <c:v>Hungary</c:v>
                </c:pt>
                <c:pt idx="1">
                  <c:v>Bulgaria</c:v>
                </c:pt>
                <c:pt idx="2">
                  <c:v>Slovak Rep.</c:v>
                </c:pt>
                <c:pt idx="3">
                  <c:v>Poland</c:v>
                </c:pt>
                <c:pt idx="4">
                  <c:v>E&amp;E Graduates</c:v>
                </c:pt>
                <c:pt idx="5">
                  <c:v>Croatia</c:v>
                </c:pt>
                <c:pt idx="6">
                  <c:v>Estonia</c:v>
                </c:pt>
                <c:pt idx="7">
                  <c:v>Latvia</c:v>
                </c:pt>
                <c:pt idx="8">
                  <c:v>Lithuania</c:v>
                </c:pt>
                <c:pt idx="9">
                  <c:v>Romania</c:v>
                </c:pt>
                <c:pt idx="10">
                  <c:v>Slovenia</c:v>
                </c:pt>
                <c:pt idx="11">
                  <c:v>Czech Republic</c:v>
                </c:pt>
                <c:pt idx="14">
                  <c:v>Macedonia</c:v>
                </c:pt>
                <c:pt idx="15">
                  <c:v>Serbia</c:v>
                </c:pt>
                <c:pt idx="16">
                  <c:v>Montenegro</c:v>
                </c:pt>
                <c:pt idx="17">
                  <c:v>Bosnia &amp; Herzegovina</c:v>
                </c:pt>
                <c:pt idx="18">
                  <c:v>Balkans</c:v>
                </c:pt>
                <c:pt idx="19">
                  <c:v>Kosovo</c:v>
                </c:pt>
                <c:pt idx="20">
                  <c:v>Albania</c:v>
                </c:pt>
                <c:pt idx="23">
                  <c:v>Russia</c:v>
                </c:pt>
                <c:pt idx="24">
                  <c:v>Azerbaijan</c:v>
                </c:pt>
                <c:pt idx="25">
                  <c:v>E&amp;E Euraisa</c:v>
                </c:pt>
                <c:pt idx="26">
                  <c:v>Armenia</c:v>
                </c:pt>
                <c:pt idx="27">
                  <c:v>Belarus</c:v>
                </c:pt>
                <c:pt idx="28">
                  <c:v>Moldova</c:v>
                </c:pt>
                <c:pt idx="29">
                  <c:v>Georgia</c:v>
                </c:pt>
                <c:pt idx="30">
                  <c:v>Ukraine</c:v>
                </c:pt>
                <c:pt idx="33">
                  <c:v>Tajikistan</c:v>
                </c:pt>
                <c:pt idx="34">
                  <c:v>Kyrgyz Republic</c:v>
                </c:pt>
                <c:pt idx="35">
                  <c:v>CARs</c:v>
                </c:pt>
                <c:pt idx="36">
                  <c:v>Kazakhstan</c:v>
                </c:pt>
                <c:pt idx="37">
                  <c:v>Turkmenistan</c:v>
                </c:pt>
                <c:pt idx="38">
                  <c:v>Uzbekistan</c:v>
                </c:pt>
              </c:strCache>
            </c:strRef>
          </c:cat>
          <c:val>
            <c:numRef>
              <c:f>'2014 vs. 2013'!$B$5:$B$43</c:f>
              <c:numCache>
                <c:formatCode>0.00</c:formatCode>
                <c:ptCount val="39"/>
                <c:pt idx="0">
                  <c:v>-0.1466666666666665</c:v>
                </c:pt>
                <c:pt idx="1">
                  <c:v>-2.6666666666666394E-2</c:v>
                </c:pt>
                <c:pt idx="2">
                  <c:v>-2.0000000000000462E-2</c:v>
                </c:pt>
                <c:pt idx="3">
                  <c:v>-1.9999999999999574E-2</c:v>
                </c:pt>
                <c:pt idx="4">
                  <c:v>-1.6969696969697079E-2</c:v>
                </c:pt>
                <c:pt idx="5">
                  <c:v>0</c:v>
                </c:pt>
                <c:pt idx="6">
                  <c:v>0</c:v>
                </c:pt>
                <c:pt idx="7">
                  <c:v>0</c:v>
                </c:pt>
                <c:pt idx="8">
                  <c:v>0</c:v>
                </c:pt>
                <c:pt idx="9">
                  <c:v>0</c:v>
                </c:pt>
                <c:pt idx="10">
                  <c:v>0</c:v>
                </c:pt>
                <c:pt idx="11">
                  <c:v>2.6666666666666394E-2</c:v>
                </c:pt>
                <c:pt idx="14">
                  <c:v>-4.6666666666666856E-2</c:v>
                </c:pt>
                <c:pt idx="15">
                  <c:v>-2.6666666666667282E-2</c:v>
                </c:pt>
                <c:pt idx="16">
                  <c:v>-2.0000000000000462E-2</c:v>
                </c:pt>
                <c:pt idx="17">
                  <c:v>-2.0000000000000018E-2</c:v>
                </c:pt>
                <c:pt idx="18">
                  <c:v>-1.4444444444444926E-2</c:v>
                </c:pt>
                <c:pt idx="19">
                  <c:v>0</c:v>
                </c:pt>
                <c:pt idx="20">
                  <c:v>2.6666666666666394E-2</c:v>
                </c:pt>
                <c:pt idx="23">
                  <c:v>-0.11333333333333329</c:v>
                </c:pt>
                <c:pt idx="24">
                  <c:v>-4.6666666666666856E-2</c:v>
                </c:pt>
                <c:pt idx="25">
                  <c:v>-1.9047619047620756E-3</c:v>
                </c:pt>
                <c:pt idx="26">
                  <c:v>0</c:v>
                </c:pt>
                <c:pt idx="27">
                  <c:v>0</c:v>
                </c:pt>
                <c:pt idx="28">
                  <c:v>0</c:v>
                </c:pt>
                <c:pt idx="29">
                  <c:v>2.6666666666666838E-2</c:v>
                </c:pt>
                <c:pt idx="30">
                  <c:v>0.11999999999999966</c:v>
                </c:pt>
                <c:pt idx="33">
                  <c:v>-4.6666666666666412E-2</c:v>
                </c:pt>
                <c:pt idx="34">
                  <c:v>-2.6666666666666838E-2</c:v>
                </c:pt>
                <c:pt idx="35">
                  <c:v>-1.4666666666666828E-2</c:v>
                </c:pt>
                <c:pt idx="36">
                  <c:v>0</c:v>
                </c:pt>
                <c:pt idx="37">
                  <c:v>0</c:v>
                </c:pt>
                <c:pt idx="38">
                  <c:v>0</c:v>
                </c:pt>
              </c:numCache>
            </c:numRef>
          </c:val>
        </c:ser>
        <c:dLbls>
          <c:showLegendKey val="0"/>
          <c:showVal val="1"/>
          <c:showCatName val="0"/>
          <c:showSerName val="0"/>
          <c:showPercent val="0"/>
          <c:showBubbleSize val="0"/>
        </c:dLbls>
        <c:gapWidth val="150"/>
        <c:axId val="444899048"/>
        <c:axId val="444899440"/>
      </c:barChart>
      <c:catAx>
        <c:axId val="444899048"/>
        <c:scaling>
          <c:orientation val="minMax"/>
        </c:scaling>
        <c:delete val="1"/>
        <c:axPos val="b"/>
        <c:numFmt formatCode="General" sourceLinked="0"/>
        <c:majorTickMark val="out"/>
        <c:minorTickMark val="none"/>
        <c:tickLblPos val="nextTo"/>
        <c:crossAx val="444899440"/>
        <c:crosses val="autoZero"/>
        <c:auto val="1"/>
        <c:lblAlgn val="ctr"/>
        <c:lblOffset val="100"/>
        <c:noMultiLvlLbl val="0"/>
      </c:catAx>
      <c:valAx>
        <c:axId val="444899440"/>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1 to</a:t>
                </a:r>
                <a:r>
                  <a:rPr lang="en-US" baseline="0"/>
                  <a:t> 5 Score Change from 2013 to 2014</a:t>
                </a:r>
                <a:endParaRPr lang="en-US"/>
              </a:p>
            </c:rich>
          </c:tx>
          <c:layout>
            <c:manualLayout>
              <c:xMode val="edge"/>
              <c:yMode val="edge"/>
              <c:x val="8.2128126841287692E-3"/>
              <c:y val="0.33681085537384747"/>
            </c:manualLayout>
          </c:layout>
          <c:overlay val="0"/>
        </c:title>
        <c:numFmt formatCode="0.00" sourceLinked="1"/>
        <c:majorTickMark val="out"/>
        <c:minorTickMark val="none"/>
        <c:tickLblPos val="nextTo"/>
        <c:spPr>
          <a:ln>
            <a:solidFill>
              <a:schemeClr val="tx1"/>
            </a:solidFill>
          </a:ln>
        </c:spPr>
        <c:txPr>
          <a:bodyPr/>
          <a:lstStyle/>
          <a:p>
            <a:pPr>
              <a:defRPr b="1"/>
            </a:pPr>
            <a:endParaRPr lang="en-US"/>
          </a:p>
        </c:txPr>
        <c:crossAx val="444899048"/>
        <c:crosses val="autoZero"/>
        <c:crossBetween val="between"/>
      </c:valAx>
    </c:plotArea>
    <c:plotVisOnly val="1"/>
    <c:dispBlanksAs val="gap"/>
    <c:showDLblsOverMax val="0"/>
  </c:chart>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dirty="0" smtClean="0"/>
              <a:t>Macedonia</a:t>
            </a:r>
            <a:endParaRPr lang="en-US" dirty="0"/>
          </a:p>
        </c:rich>
      </c:tx>
      <c:overlay val="0"/>
    </c:title>
    <c:autoTitleDeleted val="0"/>
    <c:plotArea>
      <c:layout/>
      <c:pieChart>
        <c:varyColors val="1"/>
        <c:ser>
          <c:idx val="0"/>
          <c:order val="0"/>
          <c:dPt>
            <c:idx val="8"/>
            <c:bubble3D val="0"/>
            <c:spPr>
              <a:solidFill>
                <a:schemeClr val="bg1">
                  <a:lumMod val="85000"/>
                </a:schemeClr>
              </a:solidFill>
            </c:spPr>
          </c:dPt>
          <c:dLbls>
            <c:dLbl>
              <c:idx val="0"/>
              <c:layout>
                <c:manualLayout>
                  <c:x val="-0.11652744969378828"/>
                  <c:y val="0.18538531641878098"/>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9.4319006999125113E-2"/>
                  <c:y val="-0.13104294254884807"/>
                </c:manualLayout>
              </c:layout>
              <c:tx>
                <c:rich>
                  <a:bodyPr/>
                  <a:lstStyle/>
                  <a:p>
                    <a:r>
                      <a:rPr lang="en-US" dirty="0"/>
                      <a:t>Greece</a:t>
                    </a:r>
                    <a:r>
                      <a:rPr lang="en-US" dirty="0" smtClean="0"/>
                      <a:t>,</a:t>
                    </a:r>
                  </a:p>
                  <a:p>
                    <a:r>
                      <a:rPr lang="en-US" dirty="0" smtClean="0"/>
                      <a:t>11.6</a:t>
                    </a:r>
                    <a:r>
                      <a:rPr lang="en-US" dirty="0"/>
                      <a:t>%</a:t>
                    </a:r>
                  </a:p>
                </c:rich>
              </c:tx>
              <c:showLegendKey val="0"/>
              <c:showVal val="1"/>
              <c:showCatName val="1"/>
              <c:showSerName val="0"/>
              <c:showPercent val="0"/>
              <c:showBubbleSize val="0"/>
              <c:extLst>
                <c:ext xmlns:c15="http://schemas.microsoft.com/office/drawing/2012/chart" uri="{CE6537A1-D6FC-4f65-9D91-7224C49458BB}"/>
              </c:extLst>
            </c:dLbl>
            <c:dLbl>
              <c:idx val="8"/>
              <c:layout>
                <c:manualLayout>
                  <c:x val="0.1164498031496063"/>
                  <c:y val="0.14319079906678331"/>
                </c:manualLayout>
              </c:layout>
              <c:tx>
                <c:rich>
                  <a:bodyPr/>
                  <a:lstStyle/>
                  <a:p>
                    <a:r>
                      <a:rPr lang="en-US"/>
                      <a:t>Other</a:t>
                    </a:r>
                    <a:r>
                      <a:rPr lang="en-US" smtClean="0"/>
                      <a:t>,</a:t>
                    </a:r>
                  </a:p>
                  <a:p>
                    <a:r>
                      <a:rPr lang="en-US" smtClean="0"/>
                      <a:t>30.5</a:t>
                    </a:r>
                    <a:r>
                      <a:rPr lang="en-US"/>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Data!$S$155:$S$163</c:f>
              <c:strCache>
                <c:ptCount val="9"/>
                <c:pt idx="0">
                  <c:v>Netherlands</c:v>
                </c:pt>
                <c:pt idx="1">
                  <c:v>Austria</c:v>
                </c:pt>
                <c:pt idx="2">
                  <c:v>Greece</c:v>
                </c:pt>
                <c:pt idx="3">
                  <c:v>Slovenia</c:v>
                </c:pt>
                <c:pt idx="4">
                  <c:v>Hungary</c:v>
                </c:pt>
                <c:pt idx="5">
                  <c:v>Turkey</c:v>
                </c:pt>
                <c:pt idx="6">
                  <c:v>Serbia</c:v>
                </c:pt>
                <c:pt idx="7">
                  <c:v>Russia</c:v>
                </c:pt>
                <c:pt idx="8">
                  <c:v>Other</c:v>
                </c:pt>
              </c:strCache>
            </c:strRef>
          </c:cat>
          <c:val>
            <c:numRef>
              <c:f>Data!$T$155:$T$163</c:f>
              <c:numCache>
                <c:formatCode>0.0%</c:formatCode>
                <c:ptCount val="9"/>
                <c:pt idx="0">
                  <c:v>0.20899999999999999</c:v>
                </c:pt>
                <c:pt idx="1">
                  <c:v>0.11799999999999999</c:v>
                </c:pt>
                <c:pt idx="2">
                  <c:v>0.11600000000000001</c:v>
                </c:pt>
                <c:pt idx="3">
                  <c:v>9.7000000000000003E-2</c:v>
                </c:pt>
                <c:pt idx="4">
                  <c:v>9.1999999999999998E-2</c:v>
                </c:pt>
                <c:pt idx="5">
                  <c:v>3.9E-2</c:v>
                </c:pt>
                <c:pt idx="6">
                  <c:v>2.1000000000000001E-2</c:v>
                </c:pt>
                <c:pt idx="7">
                  <c:v>3.0000000000000001E-3</c:v>
                </c:pt>
                <c:pt idx="8">
                  <c:v>0.30500000000000005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Bosnia &amp; Herzegovina</a:t>
            </a:r>
            <a:endParaRPr lang="en-US" dirty="0"/>
          </a:p>
        </c:rich>
      </c:tx>
      <c:layout>
        <c:manualLayout>
          <c:xMode val="edge"/>
          <c:yMode val="edge"/>
          <c:x val="0.19988888888888887"/>
          <c:y val="0"/>
        </c:manualLayout>
      </c:layout>
      <c:overlay val="0"/>
    </c:title>
    <c:autoTitleDeleted val="0"/>
    <c:plotArea>
      <c:layout/>
      <c:pieChart>
        <c:varyColors val="1"/>
        <c:ser>
          <c:idx val="0"/>
          <c:order val="0"/>
          <c:dPt>
            <c:idx val="7"/>
            <c:bubble3D val="0"/>
            <c:spPr>
              <a:solidFill>
                <a:schemeClr val="bg1">
                  <a:lumMod val="85000"/>
                </a:schemeClr>
              </a:solidFill>
            </c:spPr>
          </c:dPt>
          <c:dLbls>
            <c:dLbl>
              <c:idx val="0"/>
              <c:layout>
                <c:manualLayout>
                  <c:x val="-0.10719138232720909"/>
                  <c:y val="0.16694079906678333"/>
                </c:manualLayout>
              </c:layout>
              <c:tx>
                <c:rich>
                  <a:bodyPr/>
                  <a:lstStyle/>
                  <a:p>
                    <a:r>
                      <a:rPr lang="en-US" dirty="0"/>
                      <a:t>Austria, </a:t>
                    </a:r>
                    <a:endParaRPr lang="en-US" dirty="0" smtClean="0"/>
                  </a:p>
                  <a:p>
                    <a:r>
                      <a:rPr lang="en-US" dirty="0" smtClean="0"/>
                      <a:t>23.8</a:t>
                    </a:r>
                    <a:r>
                      <a:rPr lang="en-US" dirty="0"/>
                      <a:t>%</a:t>
                    </a:r>
                  </a:p>
                </c:rich>
              </c:tx>
              <c:showLegendKey val="0"/>
              <c:showVal val="1"/>
              <c:showCatName val="1"/>
              <c:showSerName val="0"/>
              <c:showPercent val="0"/>
              <c:showBubbleSize val="0"/>
              <c:extLst>
                <c:ext xmlns:c15="http://schemas.microsoft.com/office/drawing/2012/chart" uri="{CE6537A1-D6FC-4f65-9D91-7224C49458BB}"/>
              </c:extLst>
            </c:dLbl>
            <c:dLbl>
              <c:idx val="1"/>
              <c:layout>
                <c:manualLayout>
                  <c:x val="-0.11412871828521434"/>
                  <c:y val="-0.10424686497521143"/>
                </c:manualLayout>
              </c:layout>
              <c:tx>
                <c:rich>
                  <a:bodyPr/>
                  <a:lstStyle/>
                  <a:p>
                    <a:r>
                      <a:rPr lang="en-US"/>
                      <a:t>Serbia, </a:t>
                    </a:r>
                    <a:endParaRPr lang="en-US" smtClean="0"/>
                  </a:p>
                  <a:p>
                    <a:r>
                      <a:rPr lang="en-US" smtClean="0"/>
                      <a:t>17.1</a:t>
                    </a:r>
                    <a:r>
                      <a:rPr lang="en-US"/>
                      <a:t>%</a:t>
                    </a:r>
                  </a:p>
                </c:rich>
              </c:tx>
              <c:showLegendKey val="0"/>
              <c:showVal val="1"/>
              <c:showCatName val="1"/>
              <c:showSerName val="0"/>
              <c:showPercent val="0"/>
              <c:showBubbleSize val="0"/>
              <c:extLst>
                <c:ext xmlns:c15="http://schemas.microsoft.com/office/drawing/2012/chart" uri="{CE6537A1-D6FC-4f65-9D91-7224C49458BB}"/>
              </c:extLst>
            </c:dLbl>
            <c:dLbl>
              <c:idx val="4"/>
              <c:layout>
                <c:manualLayout>
                  <c:x val="-5.3695319335083118E-3"/>
                  <c:y val="5.062481773111694E-2"/>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3.2064741907261593E-4"/>
                  <c:y val="3.9331073199183435E-2"/>
                </c:manualLayout>
              </c:layout>
              <c:showLegendKey val="0"/>
              <c:showVal val="1"/>
              <c:showCatName val="1"/>
              <c:showSerName val="0"/>
              <c:showPercent val="0"/>
              <c:showBubbleSize val="0"/>
              <c:extLst>
                <c:ext xmlns:c15="http://schemas.microsoft.com/office/drawing/2012/chart" uri="{CE6537A1-D6FC-4f65-9D91-7224C49458BB}"/>
              </c:extLst>
            </c:dLbl>
            <c:dLbl>
              <c:idx val="7"/>
              <c:layout>
                <c:manualLayout>
                  <c:x val="0.10463856080489939"/>
                  <c:y val="0.17261628754738992"/>
                </c:manualLayout>
              </c:layout>
              <c:tx>
                <c:rich>
                  <a:bodyPr/>
                  <a:lstStyle/>
                  <a:p>
                    <a:r>
                      <a:rPr lang="en-US"/>
                      <a:t>Other, </a:t>
                    </a:r>
                    <a:endParaRPr lang="en-US" smtClean="0"/>
                  </a:p>
                  <a:p>
                    <a:r>
                      <a:rPr lang="en-US" smtClean="0"/>
                      <a:t>22.3</a:t>
                    </a:r>
                    <a:r>
                      <a:rPr lang="en-US"/>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Data!$T$171:$T$178</c:f>
              <c:strCache>
                <c:ptCount val="8"/>
                <c:pt idx="0">
                  <c:v>Austria</c:v>
                </c:pt>
                <c:pt idx="1">
                  <c:v>Serbia</c:v>
                </c:pt>
                <c:pt idx="2">
                  <c:v>Croatia</c:v>
                </c:pt>
                <c:pt idx="3">
                  <c:v>Slovenia</c:v>
                </c:pt>
                <c:pt idx="4">
                  <c:v>Russia</c:v>
                </c:pt>
                <c:pt idx="5">
                  <c:v>Germany</c:v>
                </c:pt>
                <c:pt idx="6">
                  <c:v>Greece</c:v>
                </c:pt>
                <c:pt idx="7">
                  <c:v>Other</c:v>
                </c:pt>
              </c:strCache>
            </c:strRef>
          </c:cat>
          <c:val>
            <c:numRef>
              <c:f>Data!$U$171:$U$178</c:f>
              <c:numCache>
                <c:formatCode>0.0%</c:formatCode>
                <c:ptCount val="8"/>
                <c:pt idx="0">
                  <c:v>0.23799999999999999</c:v>
                </c:pt>
                <c:pt idx="1">
                  <c:v>0.17100000000000001</c:v>
                </c:pt>
                <c:pt idx="2">
                  <c:v>0.13500000000000001</c:v>
                </c:pt>
                <c:pt idx="3">
                  <c:v>9.2999999999999999E-2</c:v>
                </c:pt>
                <c:pt idx="4">
                  <c:v>8.4000000000000005E-2</c:v>
                </c:pt>
                <c:pt idx="5">
                  <c:v>5.5E-2</c:v>
                </c:pt>
                <c:pt idx="6">
                  <c:v>1E-3</c:v>
                </c:pt>
                <c:pt idx="7">
                  <c:v>0.22299999999999998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dirty="0" smtClean="0"/>
              <a:t>Albania</a:t>
            </a:r>
            <a:endParaRPr lang="en-US" dirty="0"/>
          </a:p>
        </c:rich>
      </c:tx>
      <c:overlay val="0"/>
    </c:title>
    <c:autoTitleDeleted val="0"/>
    <c:plotArea>
      <c:layout>
        <c:manualLayout>
          <c:layoutTarget val="inner"/>
          <c:xMode val="edge"/>
          <c:yMode val="edge"/>
          <c:x val="0.30014326334208224"/>
          <c:y val="0.18305118110236218"/>
          <c:w val="0.38860258092738409"/>
          <c:h val="0.64767096821230674"/>
        </c:manualLayout>
      </c:layout>
      <c:pieChart>
        <c:varyColors val="1"/>
        <c:ser>
          <c:idx val="0"/>
          <c:order val="0"/>
          <c:dPt>
            <c:idx val="7"/>
            <c:bubble3D val="0"/>
            <c:spPr>
              <a:solidFill>
                <a:schemeClr val="bg1">
                  <a:lumMod val="85000"/>
                </a:schemeClr>
              </a:solidFill>
            </c:spPr>
          </c:dPt>
          <c:dLbls>
            <c:dLbl>
              <c:idx val="7"/>
              <c:layout>
                <c:manualLayout>
                  <c:x val="8.687718722659668E-2"/>
                  <c:y val="0.17927019539224265"/>
                </c:manualLayout>
              </c:layout>
              <c:tx>
                <c:rich>
                  <a:bodyPr/>
                  <a:lstStyle/>
                  <a:p>
                    <a:r>
                      <a:rPr lang="en-US"/>
                      <a:t>Other, </a:t>
                    </a:r>
                    <a:endParaRPr lang="en-US" smtClean="0"/>
                  </a:p>
                  <a:p>
                    <a:r>
                      <a:rPr lang="en-US" smtClean="0"/>
                      <a:t>18.7</a:t>
                    </a:r>
                    <a:r>
                      <a:rPr lang="en-US"/>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Data!$T$189:$T$196</c:f>
              <c:strCache>
                <c:ptCount val="8"/>
                <c:pt idx="0">
                  <c:v>Canada</c:v>
                </c:pt>
                <c:pt idx="1">
                  <c:v>Greece</c:v>
                </c:pt>
                <c:pt idx="2">
                  <c:v>Austria</c:v>
                </c:pt>
                <c:pt idx="3">
                  <c:v>Italy</c:v>
                </c:pt>
                <c:pt idx="4">
                  <c:v>Turkey</c:v>
                </c:pt>
                <c:pt idx="5">
                  <c:v>Netherlands</c:v>
                </c:pt>
                <c:pt idx="6">
                  <c:v>Russia</c:v>
                </c:pt>
                <c:pt idx="7">
                  <c:v>Other</c:v>
                </c:pt>
              </c:strCache>
            </c:strRef>
          </c:cat>
          <c:val>
            <c:numRef>
              <c:f>Data!$U$189:$U$196</c:f>
              <c:numCache>
                <c:formatCode>0.0%</c:formatCode>
                <c:ptCount val="8"/>
                <c:pt idx="0">
                  <c:v>0.186</c:v>
                </c:pt>
                <c:pt idx="1">
                  <c:v>0.17299999999999999</c:v>
                </c:pt>
                <c:pt idx="2">
                  <c:v>0.155</c:v>
                </c:pt>
                <c:pt idx="3">
                  <c:v>0.123</c:v>
                </c:pt>
                <c:pt idx="4">
                  <c:v>9.2999999999999999E-2</c:v>
                </c:pt>
                <c:pt idx="5">
                  <c:v>8.2000000000000003E-2</c:v>
                </c:pt>
                <c:pt idx="6">
                  <c:v>1E-3</c:v>
                </c:pt>
                <c:pt idx="7">
                  <c:v>0.18700000000000006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dirty="0" smtClean="0"/>
              <a:t>Serbia</a:t>
            </a:r>
            <a:endParaRPr lang="en-US" dirty="0"/>
          </a:p>
        </c:rich>
      </c:tx>
      <c:overlay val="0"/>
    </c:title>
    <c:autoTitleDeleted val="0"/>
    <c:plotArea>
      <c:layout/>
      <c:pieChart>
        <c:varyColors val="1"/>
        <c:ser>
          <c:idx val="0"/>
          <c:order val="0"/>
          <c:dPt>
            <c:idx val="6"/>
            <c:bubble3D val="0"/>
            <c:spPr>
              <a:solidFill>
                <a:schemeClr val="bg1">
                  <a:lumMod val="85000"/>
                </a:schemeClr>
              </a:solidFill>
            </c:spPr>
          </c:dPt>
          <c:dLbls>
            <c:dLbl>
              <c:idx val="6"/>
              <c:layout>
                <c:manualLayout>
                  <c:x val="0.12199387576552931"/>
                  <c:y val="0.13094779819189267"/>
                </c:manualLayout>
              </c:layout>
              <c:tx>
                <c:rich>
                  <a:bodyPr/>
                  <a:lstStyle/>
                  <a:p>
                    <a:r>
                      <a:rPr lang="en-US"/>
                      <a:t>Other, </a:t>
                    </a:r>
                    <a:endParaRPr lang="en-US" smtClean="0"/>
                  </a:p>
                  <a:p>
                    <a:r>
                      <a:rPr lang="en-US" smtClean="0"/>
                      <a:t>34.2</a:t>
                    </a:r>
                    <a:r>
                      <a:rPr lang="en-US"/>
                      <a:t>%</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Data!$S$210:$S$216</c:f>
              <c:strCache>
                <c:ptCount val="7"/>
                <c:pt idx="0">
                  <c:v>Austria</c:v>
                </c:pt>
                <c:pt idx="1">
                  <c:v>Netherlands</c:v>
                </c:pt>
                <c:pt idx="2">
                  <c:v>Cyprus</c:v>
                </c:pt>
                <c:pt idx="3">
                  <c:v>Greece</c:v>
                </c:pt>
                <c:pt idx="4">
                  <c:v>Slovenia</c:v>
                </c:pt>
                <c:pt idx="5">
                  <c:v>Russia</c:v>
                </c:pt>
                <c:pt idx="6">
                  <c:v>Other</c:v>
                </c:pt>
              </c:strCache>
            </c:strRef>
          </c:cat>
          <c:val>
            <c:numRef>
              <c:f>Data!$T$210:$T$216</c:f>
              <c:numCache>
                <c:formatCode>0.0%</c:formatCode>
                <c:ptCount val="7"/>
                <c:pt idx="0">
                  <c:v>0.17399999999999999</c:v>
                </c:pt>
                <c:pt idx="1">
                  <c:v>0.17</c:v>
                </c:pt>
                <c:pt idx="2">
                  <c:v>0.15</c:v>
                </c:pt>
                <c:pt idx="3">
                  <c:v>6.4000000000000001E-2</c:v>
                </c:pt>
                <c:pt idx="4">
                  <c:v>5.2999999999999999E-2</c:v>
                </c:pt>
                <c:pt idx="5">
                  <c:v>4.7E-2</c:v>
                </c:pt>
                <c:pt idx="6">
                  <c:v>0.34199999999999986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a:t>
            </a:r>
            <a:r>
              <a:rPr lang="en-US" baseline="0"/>
              <a:t> of Crude Oil Imports from Russia</a:t>
            </a:r>
            <a:endParaRPr lang="en-US"/>
          </a:p>
        </c:rich>
      </c:tx>
      <c:layout>
        <c:manualLayout>
          <c:xMode val="edge"/>
          <c:yMode val="edge"/>
          <c:x val="0.28914392212502044"/>
          <c:y val="1.0683760683760684E-2"/>
        </c:manualLayout>
      </c:layout>
      <c:overlay val="0"/>
    </c:title>
    <c:autoTitleDeleted val="0"/>
    <c:plotArea>
      <c:layout>
        <c:manualLayout>
          <c:layoutTarget val="inner"/>
          <c:xMode val="edge"/>
          <c:yMode val="edge"/>
          <c:x val="8.3083476172621282E-2"/>
          <c:y val="8.8942728312807057E-2"/>
          <c:w val="0.89683313496999895"/>
          <c:h val="0.86821185813311796"/>
        </c:manualLayout>
      </c:layout>
      <c:lineChart>
        <c:grouping val="standard"/>
        <c:varyColors val="0"/>
        <c:ser>
          <c:idx val="2"/>
          <c:order val="0"/>
          <c:tx>
            <c:strRef>
              <c:f>Sheet1!$B$6</c:f>
              <c:strCache>
                <c:ptCount val="1"/>
                <c:pt idx="0">
                  <c:v>Croatia</c:v>
                </c:pt>
              </c:strCache>
            </c:strRef>
          </c:tx>
          <c:marker>
            <c:symbol val="none"/>
          </c:marker>
          <c:dLbls>
            <c:dLbl>
              <c:idx val="4"/>
              <c:layout>
                <c:manualLayout>
                  <c:x val="-1.2803512712063854E-2"/>
                  <c:y val="-2.2649067904973418E-2"/>
                </c:manualLayout>
              </c:layout>
              <c:spPr/>
              <c:txPr>
                <a:bodyPr/>
                <a:lstStyle/>
                <a:p>
                  <a:pPr>
                    <a:defRPr>
                      <a:solidFill>
                        <a:schemeClr val="accent3">
                          <a:lumMod val="75000"/>
                        </a:schemeClr>
                      </a:solidFill>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Sheet1!$C$3:$G$3</c:f>
              <c:strCache>
                <c:ptCount val="5"/>
                <c:pt idx="0">
                  <c:v>2010</c:v>
                </c:pt>
                <c:pt idx="1">
                  <c:v>2011</c:v>
                </c:pt>
                <c:pt idx="2">
                  <c:v>2012</c:v>
                </c:pt>
                <c:pt idx="3">
                  <c:v>2013</c:v>
                </c:pt>
                <c:pt idx="4">
                  <c:v>2014</c:v>
                </c:pt>
              </c:strCache>
            </c:strRef>
          </c:cat>
          <c:val>
            <c:numRef>
              <c:f>Sheet1!$C$6:$G$6</c:f>
              <c:numCache>
                <c:formatCode>0.00%</c:formatCode>
                <c:ptCount val="5"/>
                <c:pt idx="0">
                  <c:v>0.66166477415290881</c:v>
                </c:pt>
                <c:pt idx="1">
                  <c:v>0.65456821265145948</c:v>
                </c:pt>
                <c:pt idx="2">
                  <c:v>0.72756965285589026</c:v>
                </c:pt>
                <c:pt idx="3">
                  <c:v>0.4305438408216235</c:v>
                </c:pt>
                <c:pt idx="4">
                  <c:v>0.54104271012895577</c:v>
                </c:pt>
              </c:numCache>
            </c:numRef>
          </c:val>
          <c:smooth val="0"/>
        </c:ser>
        <c:ser>
          <c:idx val="3"/>
          <c:order val="1"/>
          <c:tx>
            <c:strRef>
              <c:f>Sheet1!$B$7</c:f>
              <c:strCache>
                <c:ptCount val="1"/>
                <c:pt idx="0">
                  <c:v>Serbia</c:v>
                </c:pt>
              </c:strCache>
            </c:strRef>
          </c:tx>
          <c:marker>
            <c:symbol val="none"/>
          </c:marker>
          <c:dLbls>
            <c:dLbl>
              <c:idx val="4"/>
              <c:layout>
                <c:manualLayout>
                  <c:x val="-8.5034013605442185E-3"/>
                  <c:y val="-1.9230769230769232E-2"/>
                </c:manualLayout>
              </c:layout>
              <c:spPr/>
              <c:txPr>
                <a:bodyPr/>
                <a:lstStyle/>
                <a:p>
                  <a:pPr>
                    <a:defRPr>
                      <a:solidFill>
                        <a:schemeClr val="accent4">
                          <a:lumMod val="75000"/>
                        </a:schemeClr>
                      </a:solidFill>
                    </a:defRPr>
                  </a:pPr>
                  <a:endParaRPr lang="en-US"/>
                </a:p>
              </c:txPr>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Sheet1!$C$3:$G$3</c:f>
              <c:strCache>
                <c:ptCount val="5"/>
                <c:pt idx="0">
                  <c:v>2010</c:v>
                </c:pt>
                <c:pt idx="1">
                  <c:v>2011</c:v>
                </c:pt>
                <c:pt idx="2">
                  <c:v>2012</c:v>
                </c:pt>
                <c:pt idx="3">
                  <c:v>2013</c:v>
                </c:pt>
                <c:pt idx="4">
                  <c:v>2014</c:v>
                </c:pt>
              </c:strCache>
            </c:strRef>
          </c:cat>
          <c:val>
            <c:numRef>
              <c:f>Sheet1!$C$7:$G$7</c:f>
              <c:numCache>
                <c:formatCode>0.00%</c:formatCode>
                <c:ptCount val="5"/>
                <c:pt idx="0">
                  <c:v>0.86266907260065429</c:v>
                </c:pt>
                <c:pt idx="1">
                  <c:v>0.87045486573998765</c:v>
                </c:pt>
                <c:pt idx="2">
                  <c:v>0.86380623915393939</c:v>
                </c:pt>
                <c:pt idx="3">
                  <c:v>0.50634735567502043</c:v>
                </c:pt>
                <c:pt idx="4">
                  <c:v>0.83867777043015312</c:v>
                </c:pt>
              </c:numCache>
            </c:numRef>
          </c:val>
          <c:smooth val="0"/>
        </c:ser>
        <c:ser>
          <c:idx val="1"/>
          <c:order val="2"/>
          <c:tx>
            <c:strRef>
              <c:f>Sheet1!$B$5</c:f>
              <c:strCache>
                <c:ptCount val="1"/>
                <c:pt idx="0">
                  <c:v>Bosnia &amp; Herzegovina</c:v>
                </c:pt>
              </c:strCache>
            </c:strRef>
          </c:tx>
          <c:marker>
            <c:symbol val="none"/>
          </c:marker>
          <c:dLbls>
            <c:dLbl>
              <c:idx val="4"/>
              <c:layout>
                <c:manualLayout>
                  <c:x val="-0.2704241389126103"/>
                  <c:y val="3.9287637122282788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Sheet1!$C$3:$G$3</c:f>
              <c:strCache>
                <c:ptCount val="5"/>
                <c:pt idx="0">
                  <c:v>2010</c:v>
                </c:pt>
                <c:pt idx="1">
                  <c:v>2011</c:v>
                </c:pt>
                <c:pt idx="2">
                  <c:v>2012</c:v>
                </c:pt>
                <c:pt idx="3">
                  <c:v>2013</c:v>
                </c:pt>
                <c:pt idx="4">
                  <c:v>2014</c:v>
                </c:pt>
              </c:strCache>
            </c:strRef>
          </c:cat>
          <c:val>
            <c:numRef>
              <c:f>Sheet1!$C$5:$G$5</c:f>
              <c:numCache>
                <c:formatCode>0.00%</c:formatCode>
                <c:ptCount val="5"/>
                <c:pt idx="0">
                  <c:v>0.99937226211457442</c:v>
                </c:pt>
                <c:pt idx="1">
                  <c:v>0.99943664354847872</c:v>
                </c:pt>
                <c:pt idx="2">
                  <c:v>0.95604580348790202</c:v>
                </c:pt>
                <c:pt idx="3">
                  <c:v>0.99949341487918775</c:v>
                </c:pt>
                <c:pt idx="4">
                  <c:v>0.99944105779806724</c:v>
                </c:pt>
              </c:numCache>
            </c:numRef>
          </c:val>
          <c:smooth val="0"/>
        </c:ser>
        <c:ser>
          <c:idx val="0"/>
          <c:order val="3"/>
          <c:tx>
            <c:strRef>
              <c:f>Sheet1!$B$4</c:f>
              <c:strCache>
                <c:ptCount val="1"/>
                <c:pt idx="0">
                  <c:v>Albania</c:v>
                </c:pt>
              </c:strCache>
            </c:strRef>
          </c:tx>
          <c:marker>
            <c:symbol val="none"/>
          </c:marker>
          <c:dLbls>
            <c:dLbl>
              <c:idx val="4"/>
              <c:layout>
                <c:manualLayout>
                  <c:x val="-0.47436417266799802"/>
                  <c:y val="-2.2878053704825357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1">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Sheet1!$C$3:$G$3</c:f>
              <c:strCache>
                <c:ptCount val="5"/>
                <c:pt idx="0">
                  <c:v>2010</c:v>
                </c:pt>
                <c:pt idx="1">
                  <c:v>2011</c:v>
                </c:pt>
                <c:pt idx="2">
                  <c:v>2012</c:v>
                </c:pt>
                <c:pt idx="3">
                  <c:v>2013</c:v>
                </c:pt>
                <c:pt idx="4">
                  <c:v>2014</c:v>
                </c:pt>
              </c:strCache>
            </c:strRef>
          </c:cat>
          <c:val>
            <c:numRef>
              <c:f>Sheet1!$C$4:$G$4</c:f>
              <c:numCache>
                <c:formatCode>0.00%</c:formatCode>
                <c:ptCount val="5"/>
                <c:pt idx="0">
                  <c:v>0.99999632111824521</c:v>
                </c:pt>
                <c:pt idx="1">
                  <c:v>0.99997067954694618</c:v>
                </c:pt>
                <c:pt idx="2">
                  <c:v>0.99970090051951277</c:v>
                </c:pt>
                <c:pt idx="3">
                  <c:v>1</c:v>
                </c:pt>
                <c:pt idx="4">
                  <c:v>1</c:v>
                </c:pt>
              </c:numCache>
            </c:numRef>
          </c:val>
          <c:smooth val="0"/>
        </c:ser>
        <c:ser>
          <c:idx val="4"/>
          <c:order val="4"/>
          <c:tx>
            <c:strRef>
              <c:f>Sheet1!$B$8</c:f>
              <c:strCache>
                <c:ptCount val="1"/>
                <c:pt idx="0">
                  <c:v>Macedonia</c:v>
                </c:pt>
              </c:strCache>
            </c:strRef>
          </c:tx>
          <c:marker>
            <c:symbol val="none"/>
          </c:marker>
          <c:dLbls>
            <c:dLbl>
              <c:idx val="4"/>
              <c:layout>
                <c:manualLayout>
                  <c:x val="-2.7835755159127739E-2"/>
                  <c:y val="-2.1909617067097382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Sheet1!$C$3:$G$3</c:f>
              <c:strCache>
                <c:ptCount val="5"/>
                <c:pt idx="0">
                  <c:v>2010</c:v>
                </c:pt>
                <c:pt idx="1">
                  <c:v>2011</c:v>
                </c:pt>
                <c:pt idx="2">
                  <c:v>2012</c:v>
                </c:pt>
                <c:pt idx="3">
                  <c:v>2013</c:v>
                </c:pt>
                <c:pt idx="4">
                  <c:v>2014</c:v>
                </c:pt>
              </c:strCache>
            </c:strRef>
          </c:cat>
          <c:val>
            <c:numRef>
              <c:f>Sheet1!$C$8:$G$8</c:f>
              <c:numCache>
                <c:formatCode>0.00%</c:formatCode>
                <c:ptCount val="5"/>
                <c:pt idx="0">
                  <c:v>0.90227032879876223</c:v>
                </c:pt>
                <c:pt idx="1">
                  <c:v>0.96977803222126802</c:v>
                </c:pt>
                <c:pt idx="2">
                  <c:v>1</c:v>
                </c:pt>
                <c:pt idx="3">
                  <c:v>0.99999967264199063</c:v>
                </c:pt>
                <c:pt idx="4">
                  <c:v>1</c:v>
                </c:pt>
              </c:numCache>
            </c:numRef>
          </c:val>
          <c:smooth val="0"/>
        </c:ser>
        <c:dLbls>
          <c:showLegendKey val="0"/>
          <c:showVal val="0"/>
          <c:showCatName val="0"/>
          <c:showSerName val="0"/>
          <c:showPercent val="0"/>
          <c:showBubbleSize val="0"/>
        </c:dLbls>
        <c:smooth val="0"/>
        <c:axId val="450352000"/>
        <c:axId val="450352392"/>
      </c:lineChart>
      <c:catAx>
        <c:axId val="450352000"/>
        <c:scaling>
          <c:orientation val="minMax"/>
        </c:scaling>
        <c:delete val="0"/>
        <c:axPos val="b"/>
        <c:numFmt formatCode="General" sourceLinked="0"/>
        <c:majorTickMark val="none"/>
        <c:minorTickMark val="out"/>
        <c:tickLblPos val="nextTo"/>
        <c:spPr>
          <a:ln>
            <a:solidFill>
              <a:schemeClr val="tx1"/>
            </a:solidFill>
          </a:ln>
        </c:spPr>
        <c:txPr>
          <a:bodyPr/>
          <a:lstStyle/>
          <a:p>
            <a:pPr>
              <a:defRPr b="1"/>
            </a:pPr>
            <a:endParaRPr lang="en-US"/>
          </a:p>
        </c:txPr>
        <c:crossAx val="450352392"/>
        <c:crosses val="autoZero"/>
        <c:auto val="1"/>
        <c:lblAlgn val="ctr"/>
        <c:lblOffset val="100"/>
        <c:noMultiLvlLbl val="0"/>
      </c:catAx>
      <c:valAx>
        <c:axId val="450352392"/>
        <c:scaling>
          <c:orientation val="minMax"/>
          <c:max val="1.05"/>
          <c:min val="0"/>
        </c:scaling>
        <c:delete val="0"/>
        <c:axPos val="l"/>
        <c:majorGridlines>
          <c:spPr>
            <a:ln>
              <a:solidFill>
                <a:schemeClr val="bg1">
                  <a:lumMod val="85000"/>
                </a:schemeClr>
              </a:solidFill>
            </a:ln>
          </c:spPr>
        </c:majorGridlines>
        <c:title>
          <c:tx>
            <c:rich>
              <a:bodyPr/>
              <a:lstStyle/>
              <a:p>
                <a:pPr>
                  <a:defRPr/>
                </a:pPr>
                <a:r>
                  <a:rPr lang="en-US"/>
                  <a:t>Percentage of Imports from Russia</a:t>
                </a:r>
              </a:p>
            </c:rich>
          </c:tx>
          <c:overlay val="0"/>
        </c:title>
        <c:numFmt formatCode="0%" sourceLinked="0"/>
        <c:majorTickMark val="out"/>
        <c:minorTickMark val="none"/>
        <c:tickLblPos val="nextTo"/>
        <c:spPr>
          <a:ln>
            <a:solidFill>
              <a:schemeClr val="tx1"/>
            </a:solidFill>
          </a:ln>
        </c:spPr>
        <c:txPr>
          <a:bodyPr/>
          <a:lstStyle/>
          <a:p>
            <a:pPr>
              <a:defRPr b="1"/>
            </a:pPr>
            <a:endParaRPr lang="en-US"/>
          </a:p>
        </c:txPr>
        <c:crossAx val="450352000"/>
        <c:crosses val="autoZero"/>
        <c:crossBetween val="between"/>
      </c:valAx>
    </c:plotArea>
    <c:plotVisOnly val="1"/>
    <c:dispBlanksAs val="gap"/>
    <c:showDLblsOverMax val="0"/>
  </c:chart>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a:t>Percentage of </a:t>
            </a:r>
            <a:r>
              <a:rPr lang="en-US" sz="1800" b="1" i="0" u="none" strike="noStrike" baseline="0">
                <a:effectLst/>
              </a:rPr>
              <a:t>Gas</a:t>
            </a:r>
            <a:r>
              <a:rPr lang="en-US" baseline="0"/>
              <a:t> Imports from Russia</a:t>
            </a:r>
            <a:endParaRPr lang="en-US"/>
          </a:p>
        </c:rich>
      </c:tx>
      <c:overlay val="0"/>
    </c:title>
    <c:autoTitleDeleted val="0"/>
    <c:plotArea>
      <c:layout/>
      <c:lineChart>
        <c:grouping val="standard"/>
        <c:varyColors val="0"/>
        <c:ser>
          <c:idx val="0"/>
          <c:order val="0"/>
          <c:tx>
            <c:strRef>
              <c:f>Sheet1!$B$4</c:f>
              <c:strCache>
                <c:ptCount val="1"/>
                <c:pt idx="0">
                  <c:v>Albania</c:v>
                </c:pt>
              </c:strCache>
            </c:strRef>
          </c:tx>
          <c:marker>
            <c:symbol val="none"/>
          </c:marker>
          <c:dLbls>
            <c:dLbl>
              <c:idx val="4"/>
              <c:layout>
                <c:manualLayout>
                  <c:x val="-2.8344671201813018E-3"/>
                  <c:y val="-1.282051282051282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1">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Sheet1!$M$3:$Q$3</c:f>
              <c:strCache>
                <c:ptCount val="5"/>
                <c:pt idx="0">
                  <c:v>2010</c:v>
                </c:pt>
                <c:pt idx="1">
                  <c:v>2011</c:v>
                </c:pt>
                <c:pt idx="2">
                  <c:v>2012</c:v>
                </c:pt>
                <c:pt idx="3">
                  <c:v>2013</c:v>
                </c:pt>
                <c:pt idx="4">
                  <c:v>2014</c:v>
                </c:pt>
              </c:strCache>
            </c:strRef>
          </c:cat>
          <c:val>
            <c:numRef>
              <c:f>Sheet1!$M$4:$Q$4</c:f>
              <c:numCache>
                <c:formatCode>0.00%</c:formatCode>
                <c:ptCount val="5"/>
                <c:pt idx="0">
                  <c:v>0.15650975725767569</c:v>
                </c:pt>
                <c:pt idx="1">
                  <c:v>1.9896832967795965E-2</c:v>
                </c:pt>
                <c:pt idx="2">
                  <c:v>0.15071058270674595</c:v>
                </c:pt>
                <c:pt idx="3">
                  <c:v>0.18672797903049015</c:v>
                </c:pt>
                <c:pt idx="4">
                  <c:v>0.23354836571111301</c:v>
                </c:pt>
              </c:numCache>
            </c:numRef>
          </c:val>
          <c:smooth val="0"/>
        </c:ser>
        <c:ser>
          <c:idx val="4"/>
          <c:order val="1"/>
          <c:tx>
            <c:strRef>
              <c:f>Sheet1!$B$8</c:f>
              <c:strCache>
                <c:ptCount val="1"/>
                <c:pt idx="0">
                  <c:v>Macedonia</c:v>
                </c:pt>
              </c:strCache>
            </c:strRef>
          </c:tx>
          <c:marker>
            <c:symbol val="none"/>
          </c:marker>
          <c:dLbls>
            <c:dLbl>
              <c:idx val="4"/>
              <c:layout>
                <c:manualLayout>
                  <c:x val="-4.2517006802720051E-3"/>
                  <c:y val="1.0683760683760684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5">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Sheet1!$M$3:$Q$3</c:f>
              <c:strCache>
                <c:ptCount val="5"/>
                <c:pt idx="0">
                  <c:v>2010</c:v>
                </c:pt>
                <c:pt idx="1">
                  <c:v>2011</c:v>
                </c:pt>
                <c:pt idx="2">
                  <c:v>2012</c:v>
                </c:pt>
                <c:pt idx="3">
                  <c:v>2013</c:v>
                </c:pt>
                <c:pt idx="4">
                  <c:v>2014</c:v>
                </c:pt>
              </c:strCache>
            </c:strRef>
          </c:cat>
          <c:val>
            <c:numRef>
              <c:f>Sheet1!$M$8:$Q$8</c:f>
              <c:numCache>
                <c:formatCode>0.00%</c:formatCode>
                <c:ptCount val="5"/>
                <c:pt idx="0">
                  <c:v>0.6060780004794013</c:v>
                </c:pt>
                <c:pt idx="1">
                  <c:v>0.64188273090755033</c:v>
                </c:pt>
                <c:pt idx="2">
                  <c:v>0.62233000870290933</c:v>
                </c:pt>
                <c:pt idx="3">
                  <c:v>0.60851000773413011</c:v>
                </c:pt>
                <c:pt idx="4">
                  <c:v>0.56860091656648437</c:v>
                </c:pt>
              </c:numCache>
            </c:numRef>
          </c:val>
          <c:smooth val="0"/>
        </c:ser>
        <c:ser>
          <c:idx val="1"/>
          <c:order val="2"/>
          <c:tx>
            <c:strRef>
              <c:f>Sheet1!$B$5</c:f>
              <c:strCache>
                <c:ptCount val="1"/>
                <c:pt idx="0">
                  <c:v>Bosnia &amp; Herzegovina</c:v>
                </c:pt>
              </c:strCache>
            </c:strRef>
          </c:tx>
          <c:marker>
            <c:symbol val="none"/>
          </c:marker>
          <c:dLbls>
            <c:dLbl>
              <c:idx val="4"/>
              <c:layout>
                <c:manualLayout>
                  <c:x val="-5.6689342403628117E-3"/>
                  <c:y val="-2.564102564102564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2">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Sheet1!$M$3:$Q$3</c:f>
              <c:strCache>
                <c:ptCount val="5"/>
                <c:pt idx="0">
                  <c:v>2010</c:v>
                </c:pt>
                <c:pt idx="1">
                  <c:v>2011</c:v>
                </c:pt>
                <c:pt idx="2">
                  <c:v>2012</c:v>
                </c:pt>
                <c:pt idx="3">
                  <c:v>2013</c:v>
                </c:pt>
                <c:pt idx="4">
                  <c:v>2014</c:v>
                </c:pt>
              </c:strCache>
            </c:strRef>
          </c:cat>
          <c:val>
            <c:numRef>
              <c:f>Sheet1!$M$5:$Q$5</c:f>
              <c:numCache>
                <c:formatCode>0.00%</c:formatCode>
                <c:ptCount val="5"/>
                <c:pt idx="0">
                  <c:v>0.71471410967162785</c:v>
                </c:pt>
                <c:pt idx="1">
                  <c:v>0.74429515619525077</c:v>
                </c:pt>
                <c:pt idx="2">
                  <c:v>0.73762157375192727</c:v>
                </c:pt>
                <c:pt idx="3">
                  <c:v>0.64056391236724641</c:v>
                </c:pt>
                <c:pt idx="4">
                  <c:v>0.6259820211959235</c:v>
                </c:pt>
              </c:numCache>
            </c:numRef>
          </c:val>
          <c:smooth val="0"/>
        </c:ser>
        <c:ser>
          <c:idx val="3"/>
          <c:order val="3"/>
          <c:tx>
            <c:strRef>
              <c:f>Sheet1!$B$7</c:f>
              <c:strCache>
                <c:ptCount val="1"/>
                <c:pt idx="0">
                  <c:v>Serbia</c:v>
                </c:pt>
              </c:strCache>
            </c:strRef>
          </c:tx>
          <c:marker>
            <c:symbol val="none"/>
          </c:marker>
          <c:dLbls>
            <c:dLbl>
              <c:idx val="4"/>
              <c:layout>
                <c:manualLayout>
                  <c:x val="-9.920634920634816E-3"/>
                  <c:y val="-2.3504273504273525E-2"/>
                </c:manualLayout>
              </c:layout>
              <c:dLblPos val="r"/>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a:solidFill>
                      <a:schemeClr val="accent4">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Sheet1!$M$3:$Q$3</c:f>
              <c:strCache>
                <c:ptCount val="5"/>
                <c:pt idx="0">
                  <c:v>2010</c:v>
                </c:pt>
                <c:pt idx="1">
                  <c:v>2011</c:v>
                </c:pt>
                <c:pt idx="2">
                  <c:v>2012</c:v>
                </c:pt>
                <c:pt idx="3">
                  <c:v>2013</c:v>
                </c:pt>
                <c:pt idx="4">
                  <c:v>2014</c:v>
                </c:pt>
              </c:strCache>
            </c:strRef>
          </c:cat>
          <c:val>
            <c:numRef>
              <c:f>Sheet1!$M$7:$Q$7</c:f>
              <c:numCache>
                <c:formatCode>0.00%</c:formatCode>
                <c:ptCount val="5"/>
                <c:pt idx="0">
                  <c:v>0.74879415126976701</c:v>
                </c:pt>
                <c:pt idx="1">
                  <c:v>0.74614383971700327</c:v>
                </c:pt>
                <c:pt idx="2">
                  <c:v>0.58424331819679165</c:v>
                </c:pt>
                <c:pt idx="3">
                  <c:v>0.59660678195268346</c:v>
                </c:pt>
                <c:pt idx="4">
                  <c:v>0.79131731418714224</c:v>
                </c:pt>
              </c:numCache>
            </c:numRef>
          </c:val>
          <c:smooth val="0"/>
        </c:ser>
        <c:dLbls>
          <c:showLegendKey val="0"/>
          <c:showVal val="0"/>
          <c:showCatName val="0"/>
          <c:showSerName val="0"/>
          <c:showPercent val="0"/>
          <c:showBubbleSize val="0"/>
        </c:dLbls>
        <c:smooth val="0"/>
        <c:axId val="450353176"/>
        <c:axId val="450353568"/>
      </c:lineChart>
      <c:catAx>
        <c:axId val="450353176"/>
        <c:scaling>
          <c:orientation val="minMax"/>
        </c:scaling>
        <c:delete val="0"/>
        <c:axPos val="b"/>
        <c:numFmt formatCode="General" sourceLinked="0"/>
        <c:majorTickMark val="none"/>
        <c:minorTickMark val="out"/>
        <c:tickLblPos val="nextTo"/>
        <c:spPr>
          <a:ln>
            <a:solidFill>
              <a:schemeClr val="tx1"/>
            </a:solidFill>
          </a:ln>
        </c:spPr>
        <c:txPr>
          <a:bodyPr/>
          <a:lstStyle/>
          <a:p>
            <a:pPr>
              <a:defRPr b="1"/>
            </a:pPr>
            <a:endParaRPr lang="en-US"/>
          </a:p>
        </c:txPr>
        <c:crossAx val="450353568"/>
        <c:crosses val="autoZero"/>
        <c:auto val="1"/>
        <c:lblAlgn val="ctr"/>
        <c:lblOffset val="100"/>
        <c:noMultiLvlLbl val="0"/>
      </c:catAx>
      <c:valAx>
        <c:axId val="450353568"/>
        <c:scaling>
          <c:orientation val="minMax"/>
        </c:scaling>
        <c:delete val="0"/>
        <c:axPos val="l"/>
        <c:majorGridlines>
          <c:spPr>
            <a:ln>
              <a:solidFill>
                <a:schemeClr val="bg1">
                  <a:lumMod val="85000"/>
                </a:schemeClr>
              </a:solidFill>
            </a:ln>
          </c:spPr>
        </c:majorGridlines>
        <c:title>
          <c:tx>
            <c:rich>
              <a:bodyPr/>
              <a:lstStyle/>
              <a:p>
                <a:pPr>
                  <a:defRPr/>
                </a:pPr>
                <a:r>
                  <a:rPr lang="en-US"/>
                  <a:t>Percentage of Imports from Russia</a:t>
                </a:r>
              </a:p>
            </c:rich>
          </c:tx>
          <c:layout>
            <c:manualLayout>
              <c:xMode val="edge"/>
              <c:yMode val="edge"/>
              <c:x val="8.5034013605442185E-3"/>
              <c:y val="0.33934921596338918"/>
            </c:manualLayout>
          </c:layout>
          <c:overlay val="0"/>
        </c:title>
        <c:numFmt formatCode="0%" sourceLinked="0"/>
        <c:majorTickMark val="out"/>
        <c:minorTickMark val="none"/>
        <c:tickLblPos val="nextTo"/>
        <c:spPr>
          <a:ln>
            <a:solidFill>
              <a:schemeClr val="tx1"/>
            </a:solidFill>
          </a:ln>
        </c:spPr>
        <c:txPr>
          <a:bodyPr/>
          <a:lstStyle/>
          <a:p>
            <a:pPr>
              <a:defRPr b="1"/>
            </a:pPr>
            <a:endParaRPr lang="en-US"/>
          </a:p>
        </c:txPr>
        <c:crossAx val="450353176"/>
        <c:crosses val="autoZero"/>
        <c:crossBetween val="between"/>
      </c:valAx>
    </c:plotArea>
    <c:plotVisOnly val="1"/>
    <c:dispBlanksAs val="gap"/>
    <c:showDLblsOverMax val="0"/>
  </c:chart>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Energy Production, Imports,</a:t>
            </a:r>
            <a:r>
              <a:rPr lang="en-US" baseline="0"/>
              <a:t> &amp; Exports in Bosnia &amp; Herzegovina, 2012</a:t>
            </a:r>
            <a:r>
              <a:rPr lang="en-US"/>
              <a:t> </a:t>
            </a:r>
          </a:p>
        </c:rich>
      </c:tx>
      <c:overlay val="0"/>
    </c:title>
    <c:autoTitleDeleted val="0"/>
    <c:plotArea>
      <c:layout/>
      <c:barChart>
        <c:barDir val="col"/>
        <c:grouping val="stacked"/>
        <c:varyColors val="0"/>
        <c:ser>
          <c:idx val="0"/>
          <c:order val="0"/>
          <c:tx>
            <c:strRef>
              <c:f>'B&amp;H'!$A$44</c:f>
              <c:strCache>
                <c:ptCount val="1"/>
                <c:pt idx="0">
                  <c:v>Production</c:v>
                </c:pt>
              </c:strCache>
            </c:strRef>
          </c:tx>
          <c:spPr>
            <a:solidFill>
              <a:schemeClr val="accent5"/>
            </a:solidFill>
          </c:spPr>
          <c:invertIfNegative val="0"/>
          <c:cat>
            <c:strRef>
              <c:f>'B&amp;H'!$B$43:$H$43</c:f>
              <c:strCache>
                <c:ptCount val="7"/>
                <c:pt idx="0">
                  <c:v>Coal</c:v>
                </c:pt>
                <c:pt idx="1">
                  <c:v>Crude Oil</c:v>
                </c:pt>
                <c:pt idx="2">
                  <c:v>Oil Products</c:v>
                </c:pt>
                <c:pt idx="3">
                  <c:v>Natural Gas</c:v>
                </c:pt>
                <c:pt idx="4">
                  <c:v>Hydro</c:v>
                </c:pt>
                <c:pt idx="5">
                  <c:v>Biofuels &amp; Waste</c:v>
                </c:pt>
                <c:pt idx="6">
                  <c:v>Electricity</c:v>
                </c:pt>
              </c:strCache>
            </c:strRef>
          </c:cat>
          <c:val>
            <c:numRef>
              <c:f>'B&amp;H'!$B$44:$H$44</c:f>
              <c:numCache>
                <c:formatCode>General</c:formatCode>
                <c:ptCount val="7"/>
                <c:pt idx="0">
                  <c:v>3973</c:v>
                </c:pt>
                <c:pt idx="1">
                  <c:v>0</c:v>
                </c:pt>
                <c:pt idx="2">
                  <c:v>0</c:v>
                </c:pt>
                <c:pt idx="3">
                  <c:v>0</c:v>
                </c:pt>
                <c:pt idx="4">
                  <c:v>362</c:v>
                </c:pt>
                <c:pt idx="5">
                  <c:v>180</c:v>
                </c:pt>
                <c:pt idx="6">
                  <c:v>0</c:v>
                </c:pt>
              </c:numCache>
            </c:numRef>
          </c:val>
        </c:ser>
        <c:ser>
          <c:idx val="1"/>
          <c:order val="1"/>
          <c:tx>
            <c:strRef>
              <c:f>'B&amp;H'!$A$45</c:f>
              <c:strCache>
                <c:ptCount val="1"/>
                <c:pt idx="0">
                  <c:v>Imports</c:v>
                </c:pt>
              </c:strCache>
            </c:strRef>
          </c:tx>
          <c:spPr>
            <a:solidFill>
              <a:schemeClr val="accent2"/>
            </a:solidFill>
          </c:spPr>
          <c:invertIfNegative val="0"/>
          <c:cat>
            <c:strRef>
              <c:f>'B&amp;H'!$B$43:$H$43</c:f>
              <c:strCache>
                <c:ptCount val="7"/>
                <c:pt idx="0">
                  <c:v>Coal</c:v>
                </c:pt>
                <c:pt idx="1">
                  <c:v>Crude Oil</c:v>
                </c:pt>
                <c:pt idx="2">
                  <c:v>Oil Products</c:v>
                </c:pt>
                <c:pt idx="3">
                  <c:v>Natural Gas</c:v>
                </c:pt>
                <c:pt idx="4">
                  <c:v>Hydro</c:v>
                </c:pt>
                <c:pt idx="5">
                  <c:v>Biofuels &amp; Waste</c:v>
                </c:pt>
                <c:pt idx="6">
                  <c:v>Electricity</c:v>
                </c:pt>
              </c:strCache>
            </c:strRef>
          </c:cat>
          <c:val>
            <c:numRef>
              <c:f>'B&amp;H'!$B$45:$H$45</c:f>
              <c:numCache>
                <c:formatCode>General</c:formatCode>
                <c:ptCount val="7"/>
                <c:pt idx="0">
                  <c:v>780</c:v>
                </c:pt>
                <c:pt idx="1">
                  <c:v>1027</c:v>
                </c:pt>
                <c:pt idx="2">
                  <c:v>733</c:v>
                </c:pt>
                <c:pt idx="3">
                  <c:v>209</c:v>
                </c:pt>
                <c:pt idx="4">
                  <c:v>0</c:v>
                </c:pt>
                <c:pt idx="5">
                  <c:v>0</c:v>
                </c:pt>
                <c:pt idx="6">
                  <c:v>385</c:v>
                </c:pt>
              </c:numCache>
            </c:numRef>
          </c:val>
        </c:ser>
        <c:ser>
          <c:idx val="2"/>
          <c:order val="2"/>
          <c:tx>
            <c:strRef>
              <c:f>'B&amp;H'!$A$46</c:f>
              <c:strCache>
                <c:ptCount val="1"/>
                <c:pt idx="0">
                  <c:v>Exports</c:v>
                </c:pt>
              </c:strCache>
            </c:strRef>
          </c:tx>
          <c:invertIfNegative val="0"/>
          <c:cat>
            <c:strRef>
              <c:f>'B&amp;H'!$B$43:$H$43</c:f>
              <c:strCache>
                <c:ptCount val="7"/>
                <c:pt idx="0">
                  <c:v>Coal</c:v>
                </c:pt>
                <c:pt idx="1">
                  <c:v>Crude Oil</c:v>
                </c:pt>
                <c:pt idx="2">
                  <c:v>Oil Products</c:v>
                </c:pt>
                <c:pt idx="3">
                  <c:v>Natural Gas</c:v>
                </c:pt>
                <c:pt idx="4">
                  <c:v>Hydro</c:v>
                </c:pt>
                <c:pt idx="5">
                  <c:v>Biofuels &amp; Waste</c:v>
                </c:pt>
                <c:pt idx="6">
                  <c:v>Electricity</c:v>
                </c:pt>
              </c:strCache>
            </c:strRef>
          </c:cat>
          <c:val>
            <c:numRef>
              <c:f>'B&amp;H'!$B$46:$H$46</c:f>
              <c:numCache>
                <c:formatCode>General</c:formatCode>
                <c:ptCount val="7"/>
                <c:pt idx="0">
                  <c:v>-330</c:v>
                </c:pt>
                <c:pt idx="1">
                  <c:v>0</c:v>
                </c:pt>
                <c:pt idx="2">
                  <c:v>-206</c:v>
                </c:pt>
                <c:pt idx="3">
                  <c:v>0</c:v>
                </c:pt>
                <c:pt idx="4">
                  <c:v>0</c:v>
                </c:pt>
                <c:pt idx="5">
                  <c:v>0</c:v>
                </c:pt>
                <c:pt idx="6">
                  <c:v>-389</c:v>
                </c:pt>
              </c:numCache>
            </c:numRef>
          </c:val>
        </c:ser>
        <c:dLbls>
          <c:showLegendKey val="0"/>
          <c:showVal val="0"/>
          <c:showCatName val="0"/>
          <c:showSerName val="0"/>
          <c:showPercent val="0"/>
          <c:showBubbleSize val="0"/>
        </c:dLbls>
        <c:gapWidth val="150"/>
        <c:overlap val="100"/>
        <c:axId val="448363984"/>
        <c:axId val="448364376"/>
      </c:barChart>
      <c:catAx>
        <c:axId val="448363984"/>
        <c:scaling>
          <c:orientation val="minMax"/>
        </c:scaling>
        <c:delete val="0"/>
        <c:axPos val="b"/>
        <c:numFmt formatCode="General" sourceLinked="0"/>
        <c:majorTickMark val="out"/>
        <c:minorTickMark val="none"/>
        <c:tickLblPos val="low"/>
        <c:spPr>
          <a:ln>
            <a:solidFill>
              <a:schemeClr val="tx1"/>
            </a:solidFill>
          </a:ln>
        </c:spPr>
        <c:txPr>
          <a:bodyPr/>
          <a:lstStyle/>
          <a:p>
            <a:pPr>
              <a:defRPr b="1"/>
            </a:pPr>
            <a:endParaRPr lang="en-US"/>
          </a:p>
        </c:txPr>
        <c:crossAx val="448364376"/>
        <c:crosses val="autoZero"/>
        <c:auto val="1"/>
        <c:lblAlgn val="ctr"/>
        <c:lblOffset val="100"/>
        <c:noMultiLvlLbl val="0"/>
      </c:catAx>
      <c:valAx>
        <c:axId val="448364376"/>
        <c:scaling>
          <c:orientation val="minMax"/>
        </c:scaling>
        <c:delete val="0"/>
        <c:axPos val="l"/>
        <c:majorGridlines>
          <c:spPr>
            <a:ln>
              <a:solidFill>
                <a:schemeClr val="bg1">
                  <a:lumMod val="50000"/>
                  <a:alpha val="35000"/>
                </a:schemeClr>
              </a:solidFill>
            </a:ln>
          </c:spPr>
        </c:majorGridlines>
        <c:title>
          <c:tx>
            <c:rich>
              <a:bodyPr rot="-5400000" vert="horz"/>
              <a:lstStyle/>
              <a:p>
                <a:pPr>
                  <a:defRPr/>
                </a:pPr>
                <a:r>
                  <a:rPr lang="en-US"/>
                  <a:t>Thousand Tonnes of Oil Equivalent (KTOE)</a:t>
                </a:r>
              </a:p>
            </c:rich>
          </c:tx>
          <c:layout>
            <c:manualLayout>
              <c:xMode val="edge"/>
              <c:yMode val="edge"/>
              <c:x val="7.0861678004535151E-3"/>
              <c:y val="0.31236742041860149"/>
            </c:manualLayout>
          </c:layout>
          <c:overlay val="0"/>
        </c:title>
        <c:numFmt formatCode="#,##0" sourceLinked="0"/>
        <c:majorTickMark val="out"/>
        <c:minorTickMark val="none"/>
        <c:tickLblPos val="nextTo"/>
        <c:spPr>
          <a:ln>
            <a:solidFill>
              <a:schemeClr val="tx1"/>
            </a:solidFill>
          </a:ln>
        </c:spPr>
        <c:txPr>
          <a:bodyPr/>
          <a:lstStyle/>
          <a:p>
            <a:pPr>
              <a:defRPr b="1"/>
            </a:pPr>
            <a:endParaRPr lang="en-US"/>
          </a:p>
        </c:txPr>
        <c:crossAx val="448363984"/>
        <c:crosses val="autoZero"/>
        <c:crossBetween val="between"/>
      </c:valAx>
    </c:plotArea>
    <c:legend>
      <c:legendPos val="r"/>
      <c:layout>
        <c:manualLayout>
          <c:xMode val="edge"/>
          <c:yMode val="edge"/>
          <c:x val="0.81838765690003046"/>
          <c:y val="0.162712497476277"/>
          <c:w val="8.7275616881633628E-2"/>
          <c:h val="0.11591611144760751"/>
        </c:manualLayout>
      </c:layout>
      <c:overlay val="1"/>
      <c:spPr>
        <a:solidFill>
          <a:schemeClr val="bg1"/>
        </a:solidFill>
        <a:ln>
          <a:solidFill>
            <a:schemeClr val="tx1"/>
          </a:solidFill>
        </a:ln>
      </c:sp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Democratic Reforms in Eastern Europe and Eurasia</a:t>
            </a:r>
          </a:p>
        </c:rich>
      </c:tx>
      <c:overlay val="0"/>
    </c:title>
    <c:autoTitleDeleted val="0"/>
    <c:plotArea>
      <c:layout/>
      <c:lineChart>
        <c:grouping val="standard"/>
        <c:varyColors val="0"/>
        <c:ser>
          <c:idx val="0"/>
          <c:order val="0"/>
          <c:tx>
            <c:strRef>
              <c:f>'Freedom 2015'!$B$33</c:f>
              <c:strCache>
                <c:ptCount val="1"/>
                <c:pt idx="0">
                  <c:v>E&amp;E Graduates</c:v>
                </c:pt>
              </c:strCache>
            </c:strRef>
          </c:tx>
          <c:spPr>
            <a:ln>
              <a:solidFill>
                <a:schemeClr val="tx2"/>
              </a:solidFill>
            </a:ln>
          </c:spPr>
          <c:marker>
            <c:symbol val="none"/>
          </c:marker>
          <c:dLbls>
            <c:dLbl>
              <c:idx val="28"/>
              <c:layout>
                <c:manualLayout>
                  <c:x val="-7.0861678004535151E-3"/>
                  <c:y val="-2.9914529914529916E-2"/>
                </c:manualLayout>
              </c:layout>
              <c:tx>
                <c:rich>
                  <a:bodyPr/>
                  <a:lstStyle/>
                  <a:p>
                    <a:r>
                      <a:rPr lang="en-US">
                        <a:solidFill>
                          <a:schemeClr val="tx2"/>
                        </a:solidFill>
                      </a:rPr>
                      <a:t>E&amp;E Graduates</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'Freedom 2015'!$C$1:$AE$1</c:f>
              <c:numCache>
                <c:formatCode>General</c:formatCode>
                <c:ptCount val="2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numCache>
            </c:numRef>
          </c:cat>
          <c:val>
            <c:numRef>
              <c:f>'Freedom 2015'!$C$33:$AE$33</c:f>
              <c:numCache>
                <c:formatCode>0.0</c:formatCode>
                <c:ptCount val="29"/>
                <c:pt idx="0">
                  <c:v>1.4000000000000001</c:v>
                </c:pt>
                <c:pt idx="1">
                  <c:v>1.5666666666666669</c:v>
                </c:pt>
                <c:pt idx="2">
                  <c:v>1.8</c:v>
                </c:pt>
                <c:pt idx="3">
                  <c:v>2.0666666666666669</c:v>
                </c:pt>
                <c:pt idx="4">
                  <c:v>3.333333333333333</c:v>
                </c:pt>
                <c:pt idx="5">
                  <c:v>3.4727272727272722</c:v>
                </c:pt>
                <c:pt idx="6">
                  <c:v>3.4818181818181815</c:v>
                </c:pt>
                <c:pt idx="7">
                  <c:v>3.5818181818181816</c:v>
                </c:pt>
                <c:pt idx="8">
                  <c:v>3.7</c:v>
                </c:pt>
                <c:pt idx="9">
                  <c:v>3.8272727272727276</c:v>
                </c:pt>
                <c:pt idx="10" formatCode="0.00">
                  <c:v>3.8257575757575748</c:v>
                </c:pt>
                <c:pt idx="11" formatCode="0.00">
                  <c:v>3.8742424242424236</c:v>
                </c:pt>
                <c:pt idx="12" formatCode="0.00">
                  <c:v>3.9368686868686864</c:v>
                </c:pt>
                <c:pt idx="13" formatCode="0.00">
                  <c:v>3.9171717171717164</c:v>
                </c:pt>
                <c:pt idx="14" formatCode="0.00">
                  <c:v>4</c:v>
                </c:pt>
                <c:pt idx="15" formatCode="0.00">
                  <c:v>4.0237373737373741</c:v>
                </c:pt>
                <c:pt idx="16" formatCode="0.00">
                  <c:v>4.0252525252525251</c:v>
                </c:pt>
                <c:pt idx="17" formatCode="0.00">
                  <c:v>4.0684848484848484</c:v>
                </c:pt>
                <c:pt idx="18" formatCode="0.00">
                  <c:v>4.0569696969696976</c:v>
                </c:pt>
                <c:pt idx="19" formatCode="0.00">
                  <c:v>4.0684848484848493</c:v>
                </c:pt>
                <c:pt idx="20" formatCode="0.00">
                  <c:v>4.0327272727272732</c:v>
                </c:pt>
                <c:pt idx="21" formatCode="0.00">
                  <c:v>4.0345454545454551</c:v>
                </c:pt>
                <c:pt idx="22" formatCode="0.00">
                  <c:v>3.9927272727272727</c:v>
                </c:pt>
                <c:pt idx="23" formatCode="0.00">
                  <c:v>3.9618181818181823</c:v>
                </c:pt>
                <c:pt idx="24" formatCode="0.00">
                  <c:v>3.9739393939393945</c:v>
                </c:pt>
                <c:pt idx="25" formatCode="0.00">
                  <c:v>3.9648484848484853</c:v>
                </c:pt>
                <c:pt idx="26" formatCode="0.00">
                  <c:v>3.9509090909090916</c:v>
                </c:pt>
                <c:pt idx="27" formatCode="0.00">
                  <c:v>3.9266666666666667</c:v>
                </c:pt>
                <c:pt idx="28" formatCode="0.00">
                  <c:v>3.9096969696969697</c:v>
                </c:pt>
              </c:numCache>
            </c:numRef>
          </c:val>
          <c:smooth val="0"/>
        </c:ser>
        <c:ser>
          <c:idx val="2"/>
          <c:order val="1"/>
          <c:tx>
            <c:strRef>
              <c:f>'Freedom 2015'!$B$35</c:f>
              <c:strCache>
                <c:ptCount val="1"/>
                <c:pt idx="0">
                  <c:v>Balkans</c:v>
                </c:pt>
              </c:strCache>
            </c:strRef>
          </c:tx>
          <c:marker>
            <c:symbol val="none"/>
          </c:marker>
          <c:dLbls>
            <c:dLbl>
              <c:idx val="28"/>
              <c:layout>
                <c:manualLayout>
                  <c:x val="0"/>
                  <c:y val="-2.1367521367521368E-2"/>
                </c:manualLayout>
              </c:layout>
              <c:tx>
                <c:rich>
                  <a:bodyPr/>
                  <a:lstStyle/>
                  <a:p>
                    <a:r>
                      <a:rPr lang="en-US">
                        <a:solidFill>
                          <a:schemeClr val="accent3"/>
                        </a:solidFill>
                      </a:rPr>
                      <a:t>Balkans</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3"/>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'Freedom 2015'!$C$1:$AE$1</c:f>
              <c:numCache>
                <c:formatCode>General</c:formatCode>
                <c:ptCount val="2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numCache>
            </c:numRef>
          </c:cat>
          <c:val>
            <c:numRef>
              <c:f>'Freedom 2015'!$C$35:$AE$35</c:f>
              <c:numCache>
                <c:formatCode>0.0</c:formatCode>
                <c:ptCount val="29"/>
                <c:pt idx="0">
                  <c:v>2.0533333333333332</c:v>
                </c:pt>
                <c:pt idx="1">
                  <c:v>2.0533333333333332</c:v>
                </c:pt>
                <c:pt idx="2">
                  <c:v>2.2533333333333334</c:v>
                </c:pt>
                <c:pt idx="3">
                  <c:v>2.4533333333333331</c:v>
                </c:pt>
                <c:pt idx="4">
                  <c:v>2.52</c:v>
                </c:pt>
                <c:pt idx="5">
                  <c:v>2.1799999999999997</c:v>
                </c:pt>
                <c:pt idx="6">
                  <c:v>2.2199999999999998</c:v>
                </c:pt>
                <c:pt idx="7">
                  <c:v>2.5200000000000005</c:v>
                </c:pt>
                <c:pt idx="8">
                  <c:v>2.3600000000000003</c:v>
                </c:pt>
                <c:pt idx="9">
                  <c:v>2.3600000000000003</c:v>
                </c:pt>
                <c:pt idx="10" formatCode="0.00">
                  <c:v>2.4033333333333333</c:v>
                </c:pt>
                <c:pt idx="11" formatCode="0.00">
                  <c:v>2.3611111111111112</c:v>
                </c:pt>
                <c:pt idx="12" formatCode="0.00">
                  <c:v>2.2888888888888888</c:v>
                </c:pt>
                <c:pt idx="13" formatCode="0.00">
                  <c:v>2.2611111111111111</c:v>
                </c:pt>
                <c:pt idx="14" formatCode="0.00">
                  <c:v>2.5055555555555555</c:v>
                </c:pt>
                <c:pt idx="15" formatCode="0.00">
                  <c:v>2.6287037037037035</c:v>
                </c:pt>
                <c:pt idx="16" formatCode="0.00">
                  <c:v>2.7527777777777778</c:v>
                </c:pt>
                <c:pt idx="17" formatCode="0.00">
                  <c:v>2.8222222222222224</c:v>
                </c:pt>
                <c:pt idx="18" formatCode="0.00">
                  <c:v>2.8922222222222227</c:v>
                </c:pt>
                <c:pt idx="19" formatCode="0.00">
                  <c:v>2.9288888888888884</c:v>
                </c:pt>
                <c:pt idx="20" formatCode="0.00">
                  <c:v>2.9277777777777785</c:v>
                </c:pt>
                <c:pt idx="21" formatCode="0.00">
                  <c:v>2.9355555555555557</c:v>
                </c:pt>
                <c:pt idx="22" formatCode="0.00">
                  <c:v>2.9388888888888887</c:v>
                </c:pt>
                <c:pt idx="23" formatCode="0.00">
                  <c:v>2.94</c:v>
                </c:pt>
                <c:pt idx="24" formatCode="0.00">
                  <c:v>2.9088888888888889</c:v>
                </c:pt>
                <c:pt idx="25" formatCode="0.00">
                  <c:v>2.8855555555555554</c:v>
                </c:pt>
                <c:pt idx="26" formatCode="0.00">
                  <c:v>2.8577777777777782</c:v>
                </c:pt>
                <c:pt idx="27" formatCode="0.00">
                  <c:v>2.8611111111111112</c:v>
                </c:pt>
                <c:pt idx="28" formatCode="0.00">
                  <c:v>2.8466666666666662</c:v>
                </c:pt>
              </c:numCache>
            </c:numRef>
          </c:val>
          <c:smooth val="0"/>
        </c:ser>
        <c:ser>
          <c:idx val="1"/>
          <c:order val="2"/>
          <c:tx>
            <c:strRef>
              <c:f>'Freedom 2015'!$B$34</c:f>
              <c:strCache>
                <c:ptCount val="1"/>
                <c:pt idx="0">
                  <c:v>E&amp;E Eurasia</c:v>
                </c:pt>
              </c:strCache>
            </c:strRef>
          </c:tx>
          <c:marker>
            <c:symbol val="none"/>
          </c:marker>
          <c:dLbls>
            <c:dLbl>
              <c:idx val="28"/>
              <c:layout>
                <c:manualLayout>
                  <c:x val="-7.0861678004535151E-3"/>
                  <c:y val="-2.1367521367521368E-2"/>
                </c:manualLayout>
              </c:layout>
              <c:tx>
                <c:rich>
                  <a:bodyPr/>
                  <a:lstStyle/>
                  <a:p>
                    <a:r>
                      <a:rPr lang="en-US">
                        <a:solidFill>
                          <a:schemeClr val="accent2"/>
                        </a:solidFill>
                      </a:rPr>
                      <a:t>E&amp;E Eurasia</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'Freedom 2015'!$C$1:$AE$1</c:f>
              <c:numCache>
                <c:formatCode>General</c:formatCode>
                <c:ptCount val="2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numCache>
            </c:numRef>
          </c:cat>
          <c:val>
            <c:numRef>
              <c:f>'Freedom 2015'!$C$34:$AE$34</c:f>
              <c:numCache>
                <c:formatCode>0.0</c:formatCode>
                <c:ptCount val="29"/>
                <c:pt idx="0">
                  <c:v>1</c:v>
                </c:pt>
                <c:pt idx="1">
                  <c:v>1.3333333333333337</c:v>
                </c:pt>
                <c:pt idx="2">
                  <c:v>2</c:v>
                </c:pt>
                <c:pt idx="3">
                  <c:v>2</c:v>
                </c:pt>
                <c:pt idx="4">
                  <c:v>2.6666666666666665</c:v>
                </c:pt>
                <c:pt idx="5">
                  <c:v>2.4714285714285715</c:v>
                </c:pt>
                <c:pt idx="6">
                  <c:v>2.628571428571429</c:v>
                </c:pt>
                <c:pt idx="7">
                  <c:v>2.3571428571428572</c:v>
                </c:pt>
                <c:pt idx="8">
                  <c:v>2.5285714285714285</c:v>
                </c:pt>
                <c:pt idx="9">
                  <c:v>2.4428571428571426</c:v>
                </c:pt>
                <c:pt idx="10" formatCode="0.00">
                  <c:v>2.4404761904761902</c:v>
                </c:pt>
                <c:pt idx="11" formatCode="0.00">
                  <c:v>2.373015873015873</c:v>
                </c:pt>
                <c:pt idx="12" formatCode="0.00">
                  <c:v>2.4047619047619047</c:v>
                </c:pt>
                <c:pt idx="13" formatCode="0.00">
                  <c:v>2.4047619047619047</c:v>
                </c:pt>
                <c:pt idx="14" formatCode="0.00">
                  <c:v>2.3293650793650791</c:v>
                </c:pt>
                <c:pt idx="15" formatCode="0.00">
                  <c:v>2.2619047619047619</c:v>
                </c:pt>
                <c:pt idx="16" formatCode="0.00">
                  <c:v>2.2341269841269846</c:v>
                </c:pt>
                <c:pt idx="17" formatCode="0.00">
                  <c:v>2.141746031746032</c:v>
                </c:pt>
                <c:pt idx="18" formatCode="0.00">
                  <c:v>2.0647619047619044</c:v>
                </c:pt>
                <c:pt idx="19" formatCode="0.00">
                  <c:v>2.0895238095238091</c:v>
                </c:pt>
                <c:pt idx="20" formatCode="0.00">
                  <c:v>2.0819047619047621</c:v>
                </c:pt>
                <c:pt idx="21" formatCode="0.00">
                  <c:v>2.0552380952380953</c:v>
                </c:pt>
                <c:pt idx="22" formatCode="0.00">
                  <c:v>1.9800000000000002</c:v>
                </c:pt>
                <c:pt idx="23" formatCode="0.00">
                  <c:v>1.9638095238095243</c:v>
                </c:pt>
                <c:pt idx="24" formatCode="0.00">
                  <c:v>1.9457142857142855</c:v>
                </c:pt>
                <c:pt idx="25" formatCode="0.00">
                  <c:v>1.9190476190476191</c:v>
                </c:pt>
                <c:pt idx="26" formatCode="0.00">
                  <c:v>1.9190476190476191</c:v>
                </c:pt>
                <c:pt idx="27" formatCode="0.00">
                  <c:v>1.9038095238095238</c:v>
                </c:pt>
                <c:pt idx="28" formatCode="0.00">
                  <c:v>1.9019047619047618</c:v>
                </c:pt>
              </c:numCache>
            </c:numRef>
          </c:val>
          <c:smooth val="0"/>
        </c:ser>
        <c:ser>
          <c:idx val="3"/>
          <c:order val="3"/>
          <c:tx>
            <c:strRef>
              <c:f>'Freedom 2015'!$B$36</c:f>
              <c:strCache>
                <c:ptCount val="1"/>
                <c:pt idx="0">
                  <c:v>CARs</c:v>
                </c:pt>
              </c:strCache>
            </c:strRef>
          </c:tx>
          <c:marker>
            <c:symbol val="none"/>
          </c:marker>
          <c:dLbls>
            <c:dLbl>
              <c:idx val="28"/>
              <c:layout>
                <c:manualLayout>
                  <c:x val="-3.6848184155551883E-2"/>
                  <c:y val="-3.2051282051282048E-2"/>
                </c:manualLayout>
              </c:layout>
              <c:tx>
                <c:rich>
                  <a:bodyPr/>
                  <a:lstStyle/>
                  <a:p>
                    <a:r>
                      <a:rPr lang="en-US" dirty="0" smtClean="0">
                        <a:solidFill>
                          <a:schemeClr val="accent4"/>
                        </a:solidFill>
                      </a:rPr>
                      <a:t>Central Asian Republics</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accent4"/>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'Freedom 2015'!$C$1:$AE$1</c:f>
              <c:numCache>
                <c:formatCode>General</c:formatCode>
                <c:ptCount val="2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numCache>
            </c:numRef>
          </c:cat>
          <c:val>
            <c:numRef>
              <c:f>'Freedom 2015'!$C$36:$AE$36</c:f>
              <c:numCache>
                <c:formatCode>0.0</c:formatCode>
                <c:ptCount val="29"/>
                <c:pt idx="0">
                  <c:v>1</c:v>
                </c:pt>
                <c:pt idx="1">
                  <c:v>1.3333333333333335</c:v>
                </c:pt>
                <c:pt idx="2">
                  <c:v>2</c:v>
                </c:pt>
                <c:pt idx="3">
                  <c:v>2</c:v>
                </c:pt>
                <c:pt idx="4">
                  <c:v>2.6666666666666665</c:v>
                </c:pt>
                <c:pt idx="5">
                  <c:v>2.54</c:v>
                </c:pt>
                <c:pt idx="6">
                  <c:v>2.06</c:v>
                </c:pt>
                <c:pt idx="7">
                  <c:v>1.7599999999999998</c:v>
                </c:pt>
                <c:pt idx="8">
                  <c:v>1.8</c:v>
                </c:pt>
                <c:pt idx="9">
                  <c:v>1.7399999999999998</c:v>
                </c:pt>
                <c:pt idx="10" formatCode="0.00">
                  <c:v>1.7333333333333329</c:v>
                </c:pt>
                <c:pt idx="11" formatCode="0.00">
                  <c:v>1.7388888888888889</c:v>
                </c:pt>
                <c:pt idx="12" formatCode="0.00">
                  <c:v>1.7388888888888889</c:v>
                </c:pt>
                <c:pt idx="13" formatCode="0.00">
                  <c:v>1.7388888888888889</c:v>
                </c:pt>
                <c:pt idx="14" formatCode="0.00">
                  <c:v>1.6888888888888889</c:v>
                </c:pt>
                <c:pt idx="15" formatCode="0.00">
                  <c:v>1.6222222222222222</c:v>
                </c:pt>
                <c:pt idx="16" formatCode="0.00">
                  <c:v>1.5666666666666664</c:v>
                </c:pt>
                <c:pt idx="17" formatCode="0.00">
                  <c:v>1.5386666666666668</c:v>
                </c:pt>
                <c:pt idx="18" formatCode="0.00">
                  <c:v>1.5226666666666666</c:v>
                </c:pt>
                <c:pt idx="19" formatCode="0.00">
                  <c:v>1.4293333333333333</c:v>
                </c:pt>
                <c:pt idx="20" formatCode="0.00">
                  <c:v>1.4253333333333333</c:v>
                </c:pt>
                <c:pt idx="21" formatCode="0.00">
                  <c:v>1.3760000000000001</c:v>
                </c:pt>
                <c:pt idx="22" formatCode="0.00">
                  <c:v>1.3573333333333335</c:v>
                </c:pt>
                <c:pt idx="23" formatCode="0.00">
                  <c:v>1.3146666666666669</c:v>
                </c:pt>
                <c:pt idx="24" formatCode="0.00">
                  <c:v>1.3280000000000001</c:v>
                </c:pt>
                <c:pt idx="25" formatCode="0.00">
                  <c:v>1.3226666666666667</c:v>
                </c:pt>
                <c:pt idx="26" formatCode="0.00">
                  <c:v>1.3146666666666669</c:v>
                </c:pt>
                <c:pt idx="27" formatCode="0.00">
                  <c:v>1.3093333333333335</c:v>
                </c:pt>
                <c:pt idx="28" formatCode="0.00">
                  <c:v>1.2946666666666666</c:v>
                </c:pt>
              </c:numCache>
            </c:numRef>
          </c:val>
          <c:smooth val="0"/>
        </c:ser>
        <c:ser>
          <c:idx val="4"/>
          <c:order val="4"/>
          <c:tx>
            <c:strRef>
              <c:f>'Freedom 2015'!$B$6</c:f>
              <c:strCache>
                <c:ptCount val="1"/>
                <c:pt idx="0">
                  <c:v>Bosnia &amp; Herzegovina</c:v>
                </c:pt>
              </c:strCache>
            </c:strRef>
          </c:tx>
          <c:spPr>
            <a:ln>
              <a:solidFill>
                <a:schemeClr val="accent6"/>
              </a:solidFill>
            </a:ln>
          </c:spPr>
          <c:marker>
            <c:symbol val="none"/>
          </c:marker>
          <c:dLbls>
            <c:dLbl>
              <c:idx val="25"/>
              <c:layout>
                <c:manualLayout>
                  <c:x val="-1.4673331208973779E-2"/>
                  <c:y val="3.5896165478163856E-2"/>
                </c:manualLayout>
              </c:layout>
              <c:spPr/>
              <c:txPr>
                <a:bodyPr/>
                <a:lstStyle/>
                <a:p>
                  <a:pPr>
                    <a:defRPr>
                      <a:solidFill>
                        <a:schemeClr val="accent6">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'Freedom 2015'!$C$1:$AE$1</c:f>
              <c:numCache>
                <c:formatCode>General</c:formatCode>
                <c:ptCount val="2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numCache>
            </c:numRef>
          </c:cat>
          <c:val>
            <c:numRef>
              <c:f>'Freedom 2015'!$C$6:$AE$6</c:f>
              <c:numCache>
                <c:formatCode>0.00</c:formatCode>
                <c:ptCount val="29"/>
                <c:pt idx="0">
                  <c:v>2</c:v>
                </c:pt>
                <c:pt idx="1">
                  <c:v>2</c:v>
                </c:pt>
                <c:pt idx="2">
                  <c:v>2.3333333333333335</c:v>
                </c:pt>
                <c:pt idx="3">
                  <c:v>2.6666666666666665</c:v>
                </c:pt>
                <c:pt idx="4">
                  <c:v>2.6666666666666665</c:v>
                </c:pt>
                <c:pt idx="5">
                  <c:v>1.9</c:v>
                </c:pt>
                <c:pt idx="6">
                  <c:v>1.7</c:v>
                </c:pt>
                <c:pt idx="7">
                  <c:v>1.7</c:v>
                </c:pt>
                <c:pt idx="8">
                  <c:v>1.7</c:v>
                </c:pt>
                <c:pt idx="9">
                  <c:v>1.7</c:v>
                </c:pt>
                <c:pt idx="10">
                  <c:v>2</c:v>
                </c:pt>
                <c:pt idx="11">
                  <c:v>2.0277777777777781</c:v>
                </c:pt>
                <c:pt idx="12">
                  <c:v>2.0555555555555554</c:v>
                </c:pt>
                <c:pt idx="13">
                  <c:v>2.0555555555555554</c:v>
                </c:pt>
                <c:pt idx="14">
                  <c:v>2.2222222222222219</c:v>
                </c:pt>
                <c:pt idx="15">
                  <c:v>2.4444444444444446</c:v>
                </c:pt>
                <c:pt idx="16">
                  <c:v>2.6388888888888888</c:v>
                </c:pt>
                <c:pt idx="17">
                  <c:v>2.8066666666666666</c:v>
                </c:pt>
                <c:pt idx="18">
                  <c:v>2.8800000000000003</c:v>
                </c:pt>
                <c:pt idx="19">
                  <c:v>2.9533333333333331</c:v>
                </c:pt>
                <c:pt idx="20">
                  <c:v>2.9733333333333332</c:v>
                </c:pt>
                <c:pt idx="21">
                  <c:v>2.9266666666666663</c:v>
                </c:pt>
                <c:pt idx="22">
                  <c:v>2.8800000000000003</c:v>
                </c:pt>
                <c:pt idx="23">
                  <c:v>2.8333333333333335</c:v>
                </c:pt>
                <c:pt idx="24">
                  <c:v>2.7866666666666666</c:v>
                </c:pt>
                <c:pt idx="25">
                  <c:v>2.76</c:v>
                </c:pt>
                <c:pt idx="26">
                  <c:v>2.74</c:v>
                </c:pt>
                <c:pt idx="27">
                  <c:v>2.7133333333333334</c:v>
                </c:pt>
                <c:pt idx="28">
                  <c:v>2.6933333333333334</c:v>
                </c:pt>
              </c:numCache>
            </c:numRef>
          </c:val>
          <c:smooth val="0"/>
        </c:ser>
        <c:dLbls>
          <c:showLegendKey val="0"/>
          <c:showVal val="0"/>
          <c:showCatName val="0"/>
          <c:showSerName val="0"/>
          <c:showPercent val="0"/>
          <c:showBubbleSize val="0"/>
        </c:dLbls>
        <c:smooth val="0"/>
        <c:axId val="444900224"/>
        <c:axId val="444900616"/>
      </c:lineChart>
      <c:catAx>
        <c:axId val="444900224"/>
        <c:scaling>
          <c:orientation val="minMax"/>
        </c:scaling>
        <c:delete val="0"/>
        <c:axPos val="b"/>
        <c:numFmt formatCode="General" sourceLinked="1"/>
        <c:majorTickMark val="out"/>
        <c:minorTickMark val="none"/>
        <c:tickLblPos val="nextTo"/>
        <c:spPr>
          <a:ln>
            <a:solidFill>
              <a:schemeClr val="tx1"/>
            </a:solidFill>
          </a:ln>
        </c:spPr>
        <c:txPr>
          <a:bodyPr/>
          <a:lstStyle/>
          <a:p>
            <a:pPr>
              <a:defRPr b="1"/>
            </a:pPr>
            <a:endParaRPr lang="en-US"/>
          </a:p>
        </c:txPr>
        <c:crossAx val="444900616"/>
        <c:crosses val="autoZero"/>
        <c:auto val="1"/>
        <c:lblAlgn val="ctr"/>
        <c:lblOffset val="100"/>
        <c:noMultiLvlLbl val="0"/>
      </c:catAx>
      <c:valAx>
        <c:axId val="444900616"/>
        <c:scaling>
          <c:orientation val="minMax"/>
          <c:max val="5"/>
          <c:min val="1"/>
        </c:scaling>
        <c:delete val="0"/>
        <c:axPos val="l"/>
        <c:majorGridlines>
          <c:spPr>
            <a:ln>
              <a:solidFill>
                <a:schemeClr val="bg1">
                  <a:lumMod val="50000"/>
                  <a:alpha val="35000"/>
                </a:schemeClr>
              </a:solidFill>
            </a:ln>
          </c:spPr>
        </c:majorGridlines>
        <c:title>
          <c:tx>
            <c:rich>
              <a:bodyPr rot="-5400000" vert="horz"/>
              <a:lstStyle/>
              <a:p>
                <a:pPr>
                  <a:defRPr/>
                </a:pPr>
                <a:r>
                  <a:rPr lang="en-US"/>
                  <a:t>1 to5 Scale, with 5 most advanced</a:t>
                </a:r>
              </a:p>
            </c:rich>
          </c:tx>
          <c:layout>
            <c:manualLayout>
              <c:xMode val="edge"/>
              <c:yMode val="edge"/>
              <c:x val="1.2755102040816327E-2"/>
              <c:y val="0.35457887475604011"/>
            </c:manualLayout>
          </c:layout>
          <c:overlay val="0"/>
        </c:title>
        <c:numFmt formatCode="General" sourceLinked="0"/>
        <c:majorTickMark val="out"/>
        <c:minorTickMark val="out"/>
        <c:tickLblPos val="nextTo"/>
        <c:spPr>
          <a:ln>
            <a:solidFill>
              <a:schemeClr val="tx1"/>
            </a:solidFill>
          </a:ln>
        </c:spPr>
        <c:txPr>
          <a:bodyPr/>
          <a:lstStyle/>
          <a:p>
            <a:pPr>
              <a:defRPr b="1"/>
            </a:pPr>
            <a:endParaRPr lang="en-US"/>
          </a:p>
        </c:txPr>
        <c:crossAx val="444900224"/>
        <c:crosses val="autoZero"/>
        <c:crossBetween val="between"/>
        <c:majorUnit val="1"/>
        <c:minorUnit val="0.5"/>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69514435695538"/>
          <c:y val="0.19028944298629338"/>
          <c:w val="0.42165266841644794"/>
          <c:h val="0.70275444736074655"/>
        </c:manualLayout>
      </c:layout>
      <c:radarChart>
        <c:radarStyle val="filled"/>
        <c:varyColors val="0"/>
        <c:ser>
          <c:idx val="0"/>
          <c:order val="0"/>
          <c:tx>
            <c:strRef>
              <c:f>'2014 NIT'!$A$42</c:f>
              <c:strCache>
                <c:ptCount val="1"/>
                <c:pt idx="0">
                  <c:v>Bosnia</c:v>
                </c:pt>
              </c:strCache>
            </c:strRef>
          </c:tx>
          <c:spPr>
            <a:solidFill>
              <a:schemeClr val="accent2"/>
            </a:solidFill>
            <a:ln>
              <a:noFill/>
            </a:ln>
          </c:spPr>
          <c:dLbls>
            <c:dLbl>
              <c:idx val="0"/>
              <c:layout>
                <c:manualLayout>
                  <c:x val="6.3768397621183429E-2"/>
                  <c:y val="-0.10450240594925635"/>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0.12723778198611249"/>
                  <c:y val="-5.7870461504811899E-2"/>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0.19257483637330144"/>
                  <c:y val="4.0317421259842522E-2"/>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0.1296227027700633"/>
                  <c:y val="0.2254377939996669"/>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0.12510687174053525"/>
                  <c:y val="0.17579615048118985"/>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0.16403966909199641"/>
                  <c:y val="4.0933945756780402E-2"/>
                </c:manualLayout>
              </c:layout>
              <c:showLegendKey val="0"/>
              <c:showVal val="1"/>
              <c:showCatName val="1"/>
              <c:showSerName val="0"/>
              <c:showPercent val="0"/>
              <c:showBubbleSize val="0"/>
              <c:extLst>
                <c:ext xmlns:c15="http://schemas.microsoft.com/office/drawing/2012/chart" uri="{CE6537A1-D6FC-4f65-9D91-7224C49458BB}"/>
              </c:extLst>
            </c:dLbl>
            <c:dLbl>
              <c:idx val="6"/>
              <c:layout>
                <c:manualLayout>
                  <c:x val="-0.15207030634908281"/>
                  <c:y val="-0.12797236208607446"/>
                </c:manualLayout>
              </c:layout>
              <c:tx>
                <c:rich>
                  <a:bodyPr/>
                  <a:lstStyle/>
                  <a:p>
                    <a:r>
                      <a:rPr lang="en-US" dirty="0" smtClean="0"/>
                      <a:t>Anti-Corruption</a:t>
                    </a:r>
                    <a:r>
                      <a:rPr lang="en-US" dirty="0"/>
                      <a:t>, 2.5</a:t>
                    </a:r>
                  </a:p>
                </c:rich>
              </c:tx>
              <c:showLegendKey val="0"/>
              <c:showVal val="1"/>
              <c:showCatName val="1"/>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showLeaderLines val="0"/>
              </c:ext>
            </c:extLst>
          </c:dLbls>
          <c:cat>
            <c:strRef>
              <c:f>'2012 NIT'!$B$37:$H$37</c:f>
              <c:strCache>
                <c:ptCount val="7"/>
                <c:pt idx="0">
                  <c:v>Electoral Process</c:v>
                </c:pt>
                <c:pt idx="1">
                  <c:v>Civil Society</c:v>
                </c:pt>
                <c:pt idx="2">
                  <c:v>Independent Media</c:v>
                </c:pt>
                <c:pt idx="3">
                  <c:v>National Governance</c:v>
                </c:pt>
                <c:pt idx="4">
                  <c:v>Local Governance</c:v>
                </c:pt>
                <c:pt idx="5">
                  <c:v>Rule of Law</c:v>
                </c:pt>
                <c:pt idx="6">
                  <c:v>Corruption</c:v>
                </c:pt>
              </c:strCache>
            </c:strRef>
          </c:cat>
          <c:val>
            <c:numRef>
              <c:f>'2014 NIT'!$B$42:$H$42</c:f>
              <c:numCache>
                <c:formatCode>0.00</c:formatCode>
                <c:ptCount val="7"/>
                <c:pt idx="0">
                  <c:v>3.5</c:v>
                </c:pt>
                <c:pt idx="1">
                  <c:v>3.333333333333333</c:v>
                </c:pt>
                <c:pt idx="2">
                  <c:v>2.5</c:v>
                </c:pt>
                <c:pt idx="3">
                  <c:v>1.8333333333333335</c:v>
                </c:pt>
                <c:pt idx="4">
                  <c:v>2.5</c:v>
                </c:pt>
                <c:pt idx="5">
                  <c:v>2.6666666666666665</c:v>
                </c:pt>
                <c:pt idx="6">
                  <c:v>2.5</c:v>
                </c:pt>
              </c:numCache>
            </c:numRef>
          </c:val>
        </c:ser>
        <c:ser>
          <c:idx val="1"/>
          <c:order val="1"/>
          <c:tx>
            <c:strRef>
              <c:f>'2014 NIT'!$A$70</c:f>
              <c:strCache>
                <c:ptCount val="1"/>
                <c:pt idx="0">
                  <c:v>E&amp;E Graduates</c:v>
                </c:pt>
              </c:strCache>
            </c:strRef>
          </c:tx>
          <c:spPr>
            <a:noFill/>
            <a:ln w="38100">
              <a:solidFill>
                <a:schemeClr val="tx2"/>
              </a:solidFill>
            </a:ln>
          </c:spPr>
          <c:cat>
            <c:strRef>
              <c:f>'2012 NIT'!$B$37:$H$37</c:f>
              <c:strCache>
                <c:ptCount val="7"/>
                <c:pt idx="0">
                  <c:v>Electoral Process</c:v>
                </c:pt>
                <c:pt idx="1">
                  <c:v>Civil Society</c:v>
                </c:pt>
                <c:pt idx="2">
                  <c:v>Independent Media</c:v>
                </c:pt>
                <c:pt idx="3">
                  <c:v>National Governance</c:v>
                </c:pt>
                <c:pt idx="4">
                  <c:v>Local Governance</c:v>
                </c:pt>
                <c:pt idx="5">
                  <c:v>Rule of Law</c:v>
                </c:pt>
                <c:pt idx="6">
                  <c:v>Corruption</c:v>
                </c:pt>
              </c:strCache>
            </c:strRef>
          </c:cat>
          <c:val>
            <c:numRef>
              <c:f>'2014 NIT'!$B$70:$H$70</c:f>
              <c:numCache>
                <c:formatCode>0.00</c:formatCode>
                <c:ptCount val="7"/>
                <c:pt idx="0">
                  <c:v>4.2878787878787872</c:v>
                </c:pt>
                <c:pt idx="1">
                  <c:v>4.3181818181818183</c:v>
                </c:pt>
                <c:pt idx="2">
                  <c:v>3.7121212121212115</c:v>
                </c:pt>
                <c:pt idx="3">
                  <c:v>3.7272727272727271</c:v>
                </c:pt>
                <c:pt idx="4">
                  <c:v>4.0151515151515147</c:v>
                </c:pt>
                <c:pt idx="5">
                  <c:v>3.939393939393939</c:v>
                </c:pt>
                <c:pt idx="6">
                  <c:v>3.3636363636363638</c:v>
                </c:pt>
              </c:numCache>
            </c:numRef>
          </c:val>
        </c:ser>
        <c:ser>
          <c:idx val="2"/>
          <c:order val="2"/>
          <c:tx>
            <c:strRef>
              <c:f>'RBC 2006 NIT'!$A$1</c:f>
              <c:strCache>
                <c:ptCount val="1"/>
                <c:pt idx="0">
                  <c:v>RBC 2006 Threshold</c:v>
                </c:pt>
              </c:strCache>
            </c:strRef>
          </c:tx>
          <c:spPr>
            <a:noFill/>
            <a:ln w="38100">
              <a:solidFill>
                <a:schemeClr val="accent5"/>
              </a:solidFill>
            </a:ln>
          </c:spPr>
          <c:val>
            <c:numRef>
              <c:f>'RBC 2006 NIT'!$B$6:$H$6</c:f>
              <c:numCache>
                <c:formatCode>0.00</c:formatCode>
                <c:ptCount val="7"/>
                <c:pt idx="0">
                  <c:v>3.9444444444444442</c:v>
                </c:pt>
                <c:pt idx="1">
                  <c:v>4</c:v>
                </c:pt>
                <c:pt idx="2">
                  <c:v>3.1666666666666665</c:v>
                </c:pt>
                <c:pt idx="3">
                  <c:v>3.4444444444444442</c:v>
                </c:pt>
                <c:pt idx="4">
                  <c:v>3.5</c:v>
                </c:pt>
                <c:pt idx="5">
                  <c:v>3.2777777777777781</c:v>
                </c:pt>
                <c:pt idx="6">
                  <c:v>2.8888888888888893</c:v>
                </c:pt>
              </c:numCache>
            </c:numRef>
          </c:val>
        </c:ser>
        <c:dLbls>
          <c:showLegendKey val="0"/>
          <c:showVal val="0"/>
          <c:showCatName val="0"/>
          <c:showSerName val="0"/>
          <c:showPercent val="0"/>
          <c:showBubbleSize val="0"/>
        </c:dLbls>
        <c:axId val="445472976"/>
        <c:axId val="445473368"/>
      </c:radarChart>
      <c:catAx>
        <c:axId val="445472976"/>
        <c:scaling>
          <c:orientation val="minMax"/>
        </c:scaling>
        <c:delete val="1"/>
        <c:axPos val="b"/>
        <c:majorGridlines/>
        <c:numFmt formatCode="General" sourceLinked="0"/>
        <c:majorTickMark val="out"/>
        <c:minorTickMark val="none"/>
        <c:tickLblPos val="nextTo"/>
        <c:crossAx val="445473368"/>
        <c:crosses val="autoZero"/>
        <c:auto val="1"/>
        <c:lblAlgn val="ctr"/>
        <c:lblOffset val="100"/>
        <c:noMultiLvlLbl val="0"/>
      </c:catAx>
      <c:valAx>
        <c:axId val="445473368"/>
        <c:scaling>
          <c:orientation val="minMax"/>
          <c:max val="5"/>
          <c:min val="1"/>
        </c:scaling>
        <c:delete val="0"/>
        <c:axPos val="l"/>
        <c:majorGridlines/>
        <c:numFmt formatCode="0" sourceLinked="0"/>
        <c:majorTickMark val="cross"/>
        <c:minorTickMark val="none"/>
        <c:tickLblPos val="nextTo"/>
        <c:crossAx val="445472976"/>
        <c:crosses val="autoZero"/>
        <c:crossBetween val="between"/>
        <c:majorUnit val="1"/>
        <c:minorUnit val="0.2"/>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Democratic Reforms in Bosnia &amp; Herzegovina, 1997-2014</a:t>
            </a:r>
          </a:p>
        </c:rich>
      </c:tx>
      <c:overlay val="0"/>
    </c:title>
    <c:autoTitleDeleted val="0"/>
    <c:plotArea>
      <c:layout/>
      <c:lineChart>
        <c:grouping val="standard"/>
        <c:varyColors val="0"/>
        <c:ser>
          <c:idx val="3"/>
          <c:order val="0"/>
          <c:tx>
            <c:strRef>
              <c:f>'EP Time Series'!$A$1</c:f>
              <c:strCache>
                <c:ptCount val="1"/>
                <c:pt idx="0">
                  <c:v>Electoral Processes</c:v>
                </c:pt>
              </c:strCache>
            </c:strRef>
          </c:tx>
          <c:spPr>
            <a:ln>
              <a:solidFill>
                <a:schemeClr val="accent4"/>
              </a:solidFill>
            </a:ln>
          </c:spPr>
          <c:marker>
            <c:symbol val="none"/>
          </c:marker>
          <c:dLbls>
            <c:dLbl>
              <c:idx val="15"/>
              <c:layout>
                <c:manualLayout>
                  <c:x val="-3.533464566929134E-4"/>
                  <c:y val="-2.3533212194629519E-2"/>
                </c:manualLayout>
              </c:layout>
              <c:tx>
                <c:rich>
                  <a:bodyPr/>
                  <a:lstStyle/>
                  <a:p>
                    <a:r>
                      <a:rPr lang="en-US" baseline="0">
                        <a:solidFill>
                          <a:schemeClr val="accent4">
                            <a:lumMod val="75000"/>
                          </a:schemeClr>
                        </a:solidFill>
                      </a:rPr>
                      <a:t>Electoral Processes</a:t>
                    </a:r>
                    <a:endParaRPr lang="en-US"/>
                  </a:p>
                </c:rich>
              </c:tx>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baseline="0">
                    <a:solidFill>
                      <a:schemeClr val="accent4">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'EP Time Series'!$C$64:$S$64</c:f>
              <c:numCache>
                <c:formatCode>0.00</c:formatCode>
                <c:ptCount val="17"/>
                <c:pt idx="0">
                  <c:v>2.33</c:v>
                </c:pt>
                <c:pt idx="1">
                  <c:v>2.3333333333333335</c:v>
                </c:pt>
                <c:pt idx="2">
                  <c:v>2.5</c:v>
                </c:pt>
                <c:pt idx="3">
                  <c:v>2.8333333333333335</c:v>
                </c:pt>
                <c:pt idx="4">
                  <c:v>3.166666666666667</c:v>
                </c:pt>
                <c:pt idx="5">
                  <c:v>3.333333333333333</c:v>
                </c:pt>
                <c:pt idx="6">
                  <c:v>3.5</c:v>
                </c:pt>
                <c:pt idx="7">
                  <c:v>3.666666666666667</c:v>
                </c:pt>
                <c:pt idx="8">
                  <c:v>3.666666666666667</c:v>
                </c:pt>
                <c:pt idx="9">
                  <c:v>3.666666666666667</c:v>
                </c:pt>
                <c:pt idx="10">
                  <c:v>3.666666666666667</c:v>
                </c:pt>
                <c:pt idx="11">
                  <c:v>3.5</c:v>
                </c:pt>
                <c:pt idx="12">
                  <c:v>3.5</c:v>
                </c:pt>
                <c:pt idx="13">
                  <c:v>3.5</c:v>
                </c:pt>
                <c:pt idx="14">
                  <c:v>3.5</c:v>
                </c:pt>
                <c:pt idx="15">
                  <c:v>3.5</c:v>
                </c:pt>
                <c:pt idx="16">
                  <c:v>3.5</c:v>
                </c:pt>
              </c:numCache>
            </c:numRef>
          </c:val>
          <c:smooth val="0"/>
        </c:ser>
        <c:ser>
          <c:idx val="4"/>
          <c:order val="1"/>
          <c:tx>
            <c:v>Civil Society</c:v>
          </c:tx>
          <c:spPr>
            <a:ln>
              <a:solidFill>
                <a:schemeClr val="accent5"/>
              </a:solidFill>
            </a:ln>
          </c:spPr>
          <c:marker>
            <c:symbol val="none"/>
          </c:marker>
          <c:dLbls>
            <c:dLbl>
              <c:idx val="15"/>
              <c:layout>
                <c:manualLayout>
                  <c:x val="9.2654829509631166E-4"/>
                  <c:y val="1.6647991116495054E-2"/>
                </c:manualLayout>
              </c:layout>
              <c:spPr/>
              <c:txPr>
                <a:bodyPr/>
                <a:lstStyle/>
                <a:p>
                  <a:pPr>
                    <a:defRPr baseline="0">
                      <a:solidFill>
                        <a:schemeClr val="accent5">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'CS Time Series'!$C$64:$S$64</c:f>
              <c:numCache>
                <c:formatCode>0.00</c:formatCode>
                <c:ptCount val="17"/>
                <c:pt idx="0">
                  <c:v>2.3333333333333335</c:v>
                </c:pt>
                <c:pt idx="1">
                  <c:v>2.6666666666666665</c:v>
                </c:pt>
                <c:pt idx="2">
                  <c:v>2.6666666666666665</c:v>
                </c:pt>
                <c:pt idx="3">
                  <c:v>2.8333333333333335</c:v>
                </c:pt>
                <c:pt idx="4">
                  <c:v>3</c:v>
                </c:pt>
                <c:pt idx="5">
                  <c:v>3.166666666666667</c:v>
                </c:pt>
                <c:pt idx="6">
                  <c:v>3.166666666666667</c:v>
                </c:pt>
                <c:pt idx="7">
                  <c:v>3.166666666666667</c:v>
                </c:pt>
                <c:pt idx="8">
                  <c:v>3.333333333333333</c:v>
                </c:pt>
                <c:pt idx="9">
                  <c:v>3.333333333333333</c:v>
                </c:pt>
                <c:pt idx="10">
                  <c:v>3.333333333333333</c:v>
                </c:pt>
                <c:pt idx="11">
                  <c:v>3.333333333333333</c:v>
                </c:pt>
                <c:pt idx="12">
                  <c:v>3.333333333333333</c:v>
                </c:pt>
                <c:pt idx="13">
                  <c:v>3.333333333333333</c:v>
                </c:pt>
                <c:pt idx="14">
                  <c:v>3.333333333333333</c:v>
                </c:pt>
                <c:pt idx="15">
                  <c:v>3.333333333333333</c:v>
                </c:pt>
                <c:pt idx="16">
                  <c:v>3.333333333333333</c:v>
                </c:pt>
              </c:numCache>
            </c:numRef>
          </c:val>
          <c:smooth val="0"/>
        </c:ser>
        <c:ser>
          <c:idx val="1"/>
          <c:order val="2"/>
          <c:tx>
            <c:v>Rule of Law</c:v>
          </c:tx>
          <c:spPr>
            <a:ln>
              <a:solidFill>
                <a:schemeClr val="accent2"/>
              </a:solidFill>
            </a:ln>
          </c:spPr>
          <c:marker>
            <c:symbol val="none"/>
          </c:marker>
          <c:dLbls>
            <c:dLbl>
              <c:idx val="15"/>
              <c:layout>
                <c:manualLayout>
                  <c:x val="8.3553822587384401E-3"/>
                  <c:y val="-5.9930008748906383E-3"/>
                </c:manualLayout>
              </c:layout>
              <c:spPr/>
              <c:txPr>
                <a:bodyPr/>
                <a:lstStyle/>
                <a:p>
                  <a:pPr>
                    <a:defRPr baseline="0">
                      <a:solidFill>
                        <a:schemeClr val="accent2">
                          <a:lumMod val="75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'JFI Time Series'!$C$64:$S$64</c:f>
              <c:numCache>
                <c:formatCode>0.00</c:formatCode>
                <c:ptCount val="17"/>
                <c:pt idx="0">
                  <c:v>1.6666666666666665</c:v>
                </c:pt>
                <c:pt idx="1">
                  <c:v>1.6666666666666665</c:v>
                </c:pt>
                <c:pt idx="2">
                  <c:v>2</c:v>
                </c:pt>
                <c:pt idx="3">
                  <c:v>2.1666666666666665</c:v>
                </c:pt>
                <c:pt idx="4">
                  <c:v>2.3333333333333335</c:v>
                </c:pt>
                <c:pt idx="5">
                  <c:v>2.6666666666666665</c:v>
                </c:pt>
                <c:pt idx="6">
                  <c:v>2.8333333333333335</c:v>
                </c:pt>
                <c:pt idx="7">
                  <c:v>3</c:v>
                </c:pt>
                <c:pt idx="8">
                  <c:v>3</c:v>
                </c:pt>
                <c:pt idx="9">
                  <c:v>3</c:v>
                </c:pt>
                <c:pt idx="10">
                  <c:v>3</c:v>
                </c:pt>
                <c:pt idx="11">
                  <c:v>3</c:v>
                </c:pt>
                <c:pt idx="12">
                  <c:v>2.8333333333333335</c:v>
                </c:pt>
                <c:pt idx="13">
                  <c:v>2.8333333333333335</c:v>
                </c:pt>
                <c:pt idx="14">
                  <c:v>2.8333333333333335</c:v>
                </c:pt>
                <c:pt idx="15">
                  <c:v>2.8333333333333335</c:v>
                </c:pt>
                <c:pt idx="16">
                  <c:v>2.6666666666666665</c:v>
                </c:pt>
              </c:numCache>
            </c:numRef>
          </c:val>
          <c:smooth val="0"/>
        </c:ser>
        <c:ser>
          <c:idx val="2"/>
          <c:order val="3"/>
          <c:tx>
            <c:v>Independent Media</c:v>
          </c:tx>
          <c:marker>
            <c:symbol val="none"/>
          </c:marker>
          <c:dLbls>
            <c:dLbl>
              <c:idx val="15"/>
              <c:layout>
                <c:manualLayout>
                  <c:x val="-0.11666843935275394"/>
                  <c:y val="1.7554512416717141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baseline="0">
                    <a:solidFill>
                      <a:schemeClr val="accent3">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'IM Time Series'!$C$63:$S$63</c:f>
              <c:numCache>
                <c:formatCode>0.00</c:formatCode>
                <c:ptCount val="17"/>
                <c:pt idx="0">
                  <c:v>2.5</c:v>
                </c:pt>
                <c:pt idx="1">
                  <c:v>2.3333333333333335</c:v>
                </c:pt>
                <c:pt idx="2">
                  <c:v>2.6666666666666665</c:v>
                </c:pt>
                <c:pt idx="3">
                  <c:v>2.8333333333333335</c:v>
                </c:pt>
                <c:pt idx="4">
                  <c:v>2.8333333333333335</c:v>
                </c:pt>
                <c:pt idx="5">
                  <c:v>2.8333333333333335</c:v>
                </c:pt>
                <c:pt idx="6">
                  <c:v>3</c:v>
                </c:pt>
                <c:pt idx="7">
                  <c:v>3</c:v>
                </c:pt>
                <c:pt idx="8">
                  <c:v>3</c:v>
                </c:pt>
                <c:pt idx="9">
                  <c:v>2.8333333333333335</c:v>
                </c:pt>
                <c:pt idx="10">
                  <c:v>2.6666666666666665</c:v>
                </c:pt>
                <c:pt idx="11">
                  <c:v>2.6666666666666665</c:v>
                </c:pt>
                <c:pt idx="12">
                  <c:v>2.5</c:v>
                </c:pt>
                <c:pt idx="13">
                  <c:v>2.5</c:v>
                </c:pt>
                <c:pt idx="14">
                  <c:v>2.5</c:v>
                </c:pt>
                <c:pt idx="15">
                  <c:v>2.5</c:v>
                </c:pt>
                <c:pt idx="16">
                  <c:v>2.5</c:v>
                </c:pt>
              </c:numCache>
            </c:numRef>
          </c:val>
          <c:smooth val="0"/>
        </c:ser>
        <c:ser>
          <c:idx val="0"/>
          <c:order val="4"/>
          <c:tx>
            <c:v>Control of Corruption</c:v>
          </c:tx>
          <c:marker>
            <c:symbol val="none"/>
          </c:marker>
          <c:dLbls>
            <c:dLbl>
              <c:idx val="15"/>
              <c:layout>
                <c:manualLayout>
                  <c:x val="-2.7851274195794459E-3"/>
                  <c:y val="-1.753280839895013E-2"/>
                </c:manualLayout>
              </c:layout>
              <c:tx>
                <c:rich>
                  <a:bodyPr/>
                  <a:lstStyle/>
                  <a:p>
                    <a:pPr>
                      <a:defRPr baseline="0">
                        <a:solidFill>
                          <a:schemeClr val="tx2"/>
                        </a:solidFill>
                      </a:defRPr>
                    </a:pPr>
                    <a:r>
                      <a:rPr lang="en-US" dirty="0" smtClean="0"/>
                      <a:t>Anti-Corruption</a:t>
                    </a:r>
                    <a:endParaRPr lang="en-US" dirty="0"/>
                  </a:p>
                </c:rich>
              </c:tx>
              <c:sp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'Corruption Time Series'!$E$63:$U$63</c:f>
              <c:numCache>
                <c:formatCode>0.00</c:formatCode>
                <c:ptCount val="17"/>
                <c:pt idx="1">
                  <c:v>1.6666666666666665</c:v>
                </c:pt>
                <c:pt idx="2">
                  <c:v>1.8333333333333335</c:v>
                </c:pt>
                <c:pt idx="3">
                  <c:v>2</c:v>
                </c:pt>
                <c:pt idx="4">
                  <c:v>2.3333333333333335</c:v>
                </c:pt>
                <c:pt idx="5">
                  <c:v>2.5</c:v>
                </c:pt>
                <c:pt idx="6">
                  <c:v>2.6666666666666665</c:v>
                </c:pt>
                <c:pt idx="7">
                  <c:v>2.8333333333333335</c:v>
                </c:pt>
                <c:pt idx="8">
                  <c:v>2.8333333333333335</c:v>
                </c:pt>
                <c:pt idx="9">
                  <c:v>2.8333333333333335</c:v>
                </c:pt>
                <c:pt idx="10">
                  <c:v>2.6666666666666665</c:v>
                </c:pt>
                <c:pt idx="11">
                  <c:v>2.6666666666666665</c:v>
                </c:pt>
                <c:pt idx="12">
                  <c:v>2.6666666666666665</c:v>
                </c:pt>
                <c:pt idx="13">
                  <c:v>2.6666666666666665</c:v>
                </c:pt>
                <c:pt idx="14">
                  <c:v>2.5</c:v>
                </c:pt>
                <c:pt idx="15">
                  <c:v>2.5</c:v>
                </c:pt>
                <c:pt idx="16">
                  <c:v>2.5</c:v>
                </c:pt>
              </c:numCache>
            </c:numRef>
          </c:val>
          <c:smooth val="0"/>
        </c:ser>
        <c:ser>
          <c:idx val="5"/>
          <c:order val="5"/>
          <c:tx>
            <c:v>Governance</c:v>
          </c:tx>
          <c:spPr>
            <a:ln>
              <a:solidFill>
                <a:schemeClr val="accent6"/>
              </a:solidFill>
            </a:ln>
          </c:spPr>
          <c:marker>
            <c:symbol val="none"/>
          </c:marker>
          <c:dLbls>
            <c:dLbl>
              <c:idx val="15"/>
              <c:layout>
                <c:manualLayout>
                  <c:x val="9.7148314614133747E-3"/>
                  <c:y val="2.1962447001817081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baseline="0">
                    <a:solidFill>
                      <a:schemeClr val="accent6">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'EP Time Series'!$C$47:$S$47</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'Governance Time Series'!$C$115:$S$115</c:f>
              <c:numCache>
                <c:formatCode>0.00</c:formatCode>
                <c:ptCount val="17"/>
                <c:pt idx="0">
                  <c:v>1.6666666666666665</c:v>
                </c:pt>
                <c:pt idx="1">
                  <c:v>1.6666666666666665</c:v>
                </c:pt>
                <c:pt idx="2">
                  <c:v>1.6666666666666665</c:v>
                </c:pt>
                <c:pt idx="3">
                  <c:v>2</c:v>
                </c:pt>
                <c:pt idx="4">
                  <c:v>2.1666666666666665</c:v>
                </c:pt>
                <c:pt idx="5">
                  <c:v>2.3333333333333335</c:v>
                </c:pt>
                <c:pt idx="6">
                  <c:v>2.5</c:v>
                </c:pt>
                <c:pt idx="7">
                  <c:v>2.5</c:v>
                </c:pt>
                <c:pt idx="8">
                  <c:v>2.5</c:v>
                </c:pt>
                <c:pt idx="9">
                  <c:v>2.416666666666667</c:v>
                </c:pt>
                <c:pt idx="10">
                  <c:v>2.416666666666667</c:v>
                </c:pt>
                <c:pt idx="11">
                  <c:v>2.2999999999999998</c:v>
                </c:pt>
                <c:pt idx="12">
                  <c:v>2.333333333333333</c:v>
                </c:pt>
                <c:pt idx="13">
                  <c:v>2.25</c:v>
                </c:pt>
                <c:pt idx="14">
                  <c:v>2.25</c:v>
                </c:pt>
                <c:pt idx="15">
                  <c:v>2.166666666666667</c:v>
                </c:pt>
                <c:pt idx="16">
                  <c:v>2.166666666666667</c:v>
                </c:pt>
              </c:numCache>
            </c:numRef>
          </c:val>
          <c:smooth val="0"/>
        </c:ser>
        <c:dLbls>
          <c:showLegendKey val="0"/>
          <c:showVal val="0"/>
          <c:showCatName val="0"/>
          <c:showSerName val="0"/>
          <c:showPercent val="0"/>
          <c:showBubbleSize val="0"/>
        </c:dLbls>
        <c:smooth val="0"/>
        <c:axId val="445474544"/>
        <c:axId val="445474936"/>
      </c:lineChart>
      <c:catAx>
        <c:axId val="445474544"/>
        <c:scaling>
          <c:orientation val="minMax"/>
        </c:scaling>
        <c:delete val="0"/>
        <c:axPos val="b"/>
        <c:numFmt formatCode="General" sourceLinked="0"/>
        <c:majorTickMark val="out"/>
        <c:minorTickMark val="none"/>
        <c:tickLblPos val="nextTo"/>
        <c:spPr>
          <a:ln>
            <a:solidFill>
              <a:schemeClr val="tx1"/>
            </a:solidFill>
          </a:ln>
        </c:spPr>
        <c:txPr>
          <a:bodyPr/>
          <a:lstStyle/>
          <a:p>
            <a:pPr>
              <a:defRPr sz="800" b="1">
                <a:latin typeface="Calibri" pitchFamily="34" charset="0"/>
                <a:cs typeface="Calibri" pitchFamily="34" charset="0"/>
              </a:defRPr>
            </a:pPr>
            <a:endParaRPr lang="en-US"/>
          </a:p>
        </c:txPr>
        <c:crossAx val="445474936"/>
        <c:crosses val="autoZero"/>
        <c:auto val="1"/>
        <c:lblAlgn val="ctr"/>
        <c:lblOffset val="100"/>
        <c:noMultiLvlLbl val="0"/>
      </c:catAx>
      <c:valAx>
        <c:axId val="445474936"/>
        <c:scaling>
          <c:orientation val="minMax"/>
          <c:max val="5"/>
          <c:min val="1"/>
        </c:scaling>
        <c:delete val="0"/>
        <c:axPos val="l"/>
        <c:majorGridlines>
          <c:spPr>
            <a:ln>
              <a:solidFill>
                <a:schemeClr val="bg1">
                  <a:lumMod val="85000"/>
                </a:schemeClr>
              </a:solidFill>
            </a:ln>
          </c:spPr>
        </c:majorGridlines>
        <c:title>
          <c:tx>
            <c:rich>
              <a:bodyPr rot="-5400000" vert="horz"/>
              <a:lstStyle/>
              <a:p>
                <a:pPr>
                  <a:defRPr/>
                </a:pPr>
                <a:r>
                  <a:rPr lang="en-US"/>
                  <a:t>1 to 5 Score, with 5 the most advanced</a:t>
                </a:r>
              </a:p>
            </c:rich>
          </c:tx>
          <c:layout>
            <c:manualLayout>
              <c:xMode val="edge"/>
              <c:yMode val="edge"/>
              <c:x val="1.2755102040816327E-2"/>
              <c:y val="0.33923531193216239"/>
            </c:manualLayout>
          </c:layout>
          <c:overlay val="0"/>
        </c:title>
        <c:numFmt formatCode="0" sourceLinked="0"/>
        <c:majorTickMark val="out"/>
        <c:minorTickMark val="out"/>
        <c:tickLblPos val="nextTo"/>
        <c:spPr>
          <a:ln>
            <a:solidFill>
              <a:schemeClr val="tx1"/>
            </a:solidFill>
          </a:ln>
        </c:spPr>
        <c:crossAx val="445474544"/>
        <c:crosses val="autoZero"/>
        <c:crossBetween val="between"/>
        <c:majorUnit val="1"/>
        <c:minorUnit val="0.5"/>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National &amp; Local Governance in Bosnia &amp; Herzegovina, 1997-2014</a:t>
            </a:r>
          </a:p>
        </c:rich>
      </c:tx>
      <c:overlay val="0"/>
    </c:title>
    <c:autoTitleDeleted val="0"/>
    <c:plotArea>
      <c:layout/>
      <c:lineChart>
        <c:grouping val="standard"/>
        <c:varyColors val="0"/>
        <c:ser>
          <c:idx val="5"/>
          <c:order val="0"/>
          <c:tx>
            <c:v>Governance</c:v>
          </c:tx>
          <c:spPr>
            <a:ln>
              <a:solidFill>
                <a:schemeClr val="accent6"/>
              </a:solidFill>
            </a:ln>
          </c:spPr>
          <c:marker>
            <c:symbol val="none"/>
          </c:marker>
          <c:dLbls>
            <c:dLbl>
              <c:idx val="5"/>
              <c:layout>
                <c:manualLayout>
                  <c:x val="-0.14554386058885496"/>
                  <c:y val="2.2617100747022008E-2"/>
                </c:manualLayout>
              </c:layout>
              <c:showLegendKey val="0"/>
              <c:showVal val="0"/>
              <c:showCatName val="0"/>
              <c:showSerName val="1"/>
              <c:showPercent val="0"/>
              <c:showBubbleSize val="0"/>
              <c:extLst>
                <c:ext xmlns:c15="http://schemas.microsoft.com/office/drawing/2012/chart" uri="{CE6537A1-D6FC-4f65-9D91-7224C49458BB}"/>
              </c:extLst>
            </c:dLbl>
            <c:dLbl>
              <c:idx val="15"/>
              <c:layout>
                <c:manualLayout>
                  <c:x val="9.7148314614133747E-3"/>
                  <c:y val="2.1962447001817081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a:lstStyle/>
              <a:p>
                <a:pPr>
                  <a:defRPr baseline="0">
                    <a:solidFill>
                      <a:schemeClr val="accent6">
                        <a:lumMod val="75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'B-H'!$C$133:$S$133</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'B-H'!$C$134:$S$134</c:f>
              <c:numCache>
                <c:formatCode>0.00</c:formatCode>
                <c:ptCount val="17"/>
                <c:pt idx="0">
                  <c:v>1.6666666666666665</c:v>
                </c:pt>
                <c:pt idx="1">
                  <c:v>1.6666666666666665</c:v>
                </c:pt>
                <c:pt idx="2">
                  <c:v>1.6666666666666665</c:v>
                </c:pt>
                <c:pt idx="3">
                  <c:v>2</c:v>
                </c:pt>
                <c:pt idx="4">
                  <c:v>2.1666666666666665</c:v>
                </c:pt>
                <c:pt idx="5">
                  <c:v>2.3333333333333335</c:v>
                </c:pt>
                <c:pt idx="6">
                  <c:v>2.5</c:v>
                </c:pt>
              </c:numCache>
            </c:numRef>
          </c:val>
          <c:smooth val="0"/>
        </c:ser>
        <c:ser>
          <c:idx val="0"/>
          <c:order val="1"/>
          <c:tx>
            <c:strRef>
              <c:f>'B-H'!$B$136</c:f>
              <c:strCache>
                <c:ptCount val="1"/>
                <c:pt idx="0">
                  <c:v>National Governance</c:v>
                </c:pt>
              </c:strCache>
            </c:strRef>
          </c:tx>
          <c:spPr>
            <a:ln>
              <a:solidFill>
                <a:schemeClr val="accent6">
                  <a:lumMod val="60000"/>
                  <a:lumOff val="40000"/>
                </a:schemeClr>
              </a:solidFill>
            </a:ln>
          </c:spPr>
          <c:marker>
            <c:symbol val="none"/>
          </c:marker>
          <c:dLbls>
            <c:dLbl>
              <c:idx val="16"/>
              <c:layout>
                <c:manualLayout>
                  <c:x val="-1.5589569160997732E-2"/>
                  <c:y val="1.4957264957264958E-2"/>
                </c:manualLayout>
              </c:layout>
              <c:spPr/>
              <c:txPr>
                <a:bodyPr/>
                <a:lstStyle/>
                <a:p>
                  <a:pPr>
                    <a:defRPr>
                      <a:solidFill>
                        <a:schemeClr val="accent6"/>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'B-H'!$C$133:$S$133</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'B-H'!$C$136:$S$136</c:f>
              <c:numCache>
                <c:formatCode>General</c:formatCode>
                <c:ptCount val="17"/>
                <c:pt idx="6" formatCode="0.00">
                  <c:v>2.5</c:v>
                </c:pt>
                <c:pt idx="7" formatCode="0.00">
                  <c:v>2.5</c:v>
                </c:pt>
                <c:pt idx="8" formatCode="0.00">
                  <c:v>2.5</c:v>
                </c:pt>
                <c:pt idx="9" formatCode="0.00">
                  <c:v>2.3333333333333335</c:v>
                </c:pt>
                <c:pt idx="10" formatCode="0.00">
                  <c:v>2.3333333333333335</c:v>
                </c:pt>
                <c:pt idx="11" formatCode="0.00">
                  <c:v>2.1666666666666665</c:v>
                </c:pt>
                <c:pt idx="12" formatCode="0.00">
                  <c:v>2.1666666666666665</c:v>
                </c:pt>
                <c:pt idx="13" formatCode="0.00">
                  <c:v>2</c:v>
                </c:pt>
                <c:pt idx="14" formatCode="0.00">
                  <c:v>2</c:v>
                </c:pt>
                <c:pt idx="15" formatCode="0.00">
                  <c:v>1.8333333333333335</c:v>
                </c:pt>
                <c:pt idx="16" formatCode="0.00">
                  <c:v>1.8333333333333335</c:v>
                </c:pt>
              </c:numCache>
            </c:numRef>
          </c:val>
          <c:smooth val="0"/>
        </c:ser>
        <c:ser>
          <c:idx val="1"/>
          <c:order val="2"/>
          <c:tx>
            <c:strRef>
              <c:f>'B-H'!$B$138</c:f>
              <c:strCache>
                <c:ptCount val="1"/>
                <c:pt idx="0">
                  <c:v>Local Governance</c:v>
                </c:pt>
              </c:strCache>
            </c:strRef>
          </c:tx>
          <c:spPr>
            <a:ln>
              <a:solidFill>
                <a:schemeClr val="accent6">
                  <a:lumMod val="50000"/>
                </a:schemeClr>
              </a:solidFill>
            </a:ln>
          </c:spPr>
          <c:marker>
            <c:symbol val="none"/>
          </c:marker>
          <c:dLbls>
            <c:dLbl>
              <c:idx val="15"/>
              <c:layout>
                <c:manualLayout>
                  <c:x val="-3.826530612244898E-2"/>
                  <c:y val="-2.1367521367521368E-2"/>
                </c:manualLayout>
              </c:layout>
              <c:spPr/>
              <c:txPr>
                <a:bodyPr/>
                <a:lstStyle/>
                <a:p>
                  <a:pPr>
                    <a:defRPr>
                      <a:solidFill>
                        <a:schemeClr val="accent6">
                          <a:lumMod val="50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'B-H'!$C$133:$S$133</c:f>
              <c:strCache>
                <c:ptCount val="17"/>
                <c:pt idx="0">
                  <c:v>1997</c:v>
                </c:pt>
                <c:pt idx="1">
                  <c:v>1998</c:v>
                </c:pt>
                <c:pt idx="2">
                  <c:v>1999-2000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strCache>
            </c:strRef>
          </c:cat>
          <c:val>
            <c:numRef>
              <c:f>'B-H'!$C$138:$S$138</c:f>
              <c:numCache>
                <c:formatCode>General</c:formatCode>
                <c:ptCount val="17"/>
                <c:pt idx="6" formatCode="0.00">
                  <c:v>2.5</c:v>
                </c:pt>
                <c:pt idx="7" formatCode="0.00">
                  <c:v>2.5</c:v>
                </c:pt>
                <c:pt idx="8" formatCode="0.00">
                  <c:v>2.5</c:v>
                </c:pt>
                <c:pt idx="9" formatCode="0.00">
                  <c:v>2.5</c:v>
                </c:pt>
                <c:pt idx="10" formatCode="0.00">
                  <c:v>2.5</c:v>
                </c:pt>
                <c:pt idx="11" formatCode="0.00">
                  <c:v>2.5</c:v>
                </c:pt>
                <c:pt idx="12" formatCode="0.00">
                  <c:v>2.5</c:v>
                </c:pt>
                <c:pt idx="13" formatCode="0.00">
                  <c:v>2.5</c:v>
                </c:pt>
                <c:pt idx="14" formatCode="0.00">
                  <c:v>2.5</c:v>
                </c:pt>
                <c:pt idx="15" formatCode="0.00">
                  <c:v>2.5</c:v>
                </c:pt>
                <c:pt idx="16" formatCode="0.00">
                  <c:v>2.5</c:v>
                </c:pt>
              </c:numCache>
            </c:numRef>
          </c:val>
          <c:smooth val="0"/>
        </c:ser>
        <c:dLbls>
          <c:showLegendKey val="0"/>
          <c:showVal val="0"/>
          <c:showCatName val="0"/>
          <c:showSerName val="0"/>
          <c:showPercent val="0"/>
          <c:showBubbleSize val="0"/>
        </c:dLbls>
        <c:smooth val="0"/>
        <c:axId val="445475720"/>
        <c:axId val="445476112"/>
      </c:lineChart>
      <c:catAx>
        <c:axId val="445475720"/>
        <c:scaling>
          <c:orientation val="minMax"/>
        </c:scaling>
        <c:delete val="0"/>
        <c:axPos val="b"/>
        <c:numFmt formatCode="General" sourceLinked="0"/>
        <c:majorTickMark val="out"/>
        <c:minorTickMark val="none"/>
        <c:tickLblPos val="nextTo"/>
        <c:spPr>
          <a:ln>
            <a:solidFill>
              <a:schemeClr val="tx1"/>
            </a:solidFill>
          </a:ln>
        </c:spPr>
        <c:txPr>
          <a:bodyPr/>
          <a:lstStyle/>
          <a:p>
            <a:pPr>
              <a:defRPr sz="800" b="1">
                <a:latin typeface="Calibri" pitchFamily="34" charset="0"/>
                <a:cs typeface="Calibri" pitchFamily="34" charset="0"/>
              </a:defRPr>
            </a:pPr>
            <a:endParaRPr lang="en-US"/>
          </a:p>
        </c:txPr>
        <c:crossAx val="445476112"/>
        <c:crosses val="autoZero"/>
        <c:auto val="1"/>
        <c:lblAlgn val="ctr"/>
        <c:lblOffset val="100"/>
        <c:noMultiLvlLbl val="0"/>
      </c:catAx>
      <c:valAx>
        <c:axId val="445476112"/>
        <c:scaling>
          <c:orientation val="minMax"/>
          <c:max val="5"/>
          <c:min val="1"/>
        </c:scaling>
        <c:delete val="0"/>
        <c:axPos val="l"/>
        <c:majorGridlines>
          <c:spPr>
            <a:ln>
              <a:solidFill>
                <a:schemeClr val="bg1">
                  <a:lumMod val="85000"/>
                </a:schemeClr>
              </a:solidFill>
            </a:ln>
          </c:spPr>
        </c:majorGridlines>
        <c:title>
          <c:tx>
            <c:rich>
              <a:bodyPr rot="-5400000" vert="horz"/>
              <a:lstStyle/>
              <a:p>
                <a:pPr>
                  <a:defRPr/>
                </a:pPr>
                <a:r>
                  <a:rPr lang="en-US"/>
                  <a:t>1 to 5 Score, with 5 the most advanced</a:t>
                </a:r>
              </a:p>
            </c:rich>
          </c:tx>
          <c:layout>
            <c:manualLayout>
              <c:xMode val="edge"/>
              <c:yMode val="edge"/>
              <c:x val="1.2755102040816327E-2"/>
              <c:y val="0.33923531193216239"/>
            </c:manualLayout>
          </c:layout>
          <c:overlay val="0"/>
        </c:title>
        <c:numFmt formatCode="0" sourceLinked="0"/>
        <c:majorTickMark val="out"/>
        <c:minorTickMark val="out"/>
        <c:tickLblPos val="nextTo"/>
        <c:spPr>
          <a:ln>
            <a:solidFill>
              <a:schemeClr val="tx1"/>
            </a:solidFill>
          </a:ln>
        </c:spPr>
        <c:crossAx val="445475720"/>
        <c:crosses val="autoZero"/>
        <c:crossBetween val="between"/>
        <c:majorUnit val="1"/>
        <c:minorUnit val="0.5"/>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0.73402</cdr:x>
      <cdr:y>0.24148</cdr:y>
    </cdr:from>
    <cdr:to>
      <cdr:x>0.89911</cdr:x>
      <cdr:y>0.49148</cdr:y>
    </cdr:to>
    <cdr:sp macro="" textlink="">
      <cdr:nvSpPr>
        <cdr:cNvPr id="3" name="TextBox 2"/>
        <cdr:cNvSpPr txBox="1"/>
      </cdr:nvSpPr>
      <cdr:spPr>
        <a:xfrm xmlns:a="http://schemas.openxmlformats.org/drawingml/2006/main">
          <a:off x="4065588" y="88325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0.7474</cdr:x>
      <cdr:y>0.771</cdr:y>
    </cdr:from>
    <cdr:to>
      <cdr:x>0.91745</cdr:x>
      <cdr:y>0.84334</cdr:y>
    </cdr:to>
    <cdr:sp macro="" textlink="">
      <cdr:nvSpPr>
        <cdr:cNvPr id="7" name="TextBox 6"/>
        <cdr:cNvSpPr txBox="1"/>
      </cdr:nvSpPr>
      <cdr:spPr>
        <a:xfrm xmlns:a="http://schemas.openxmlformats.org/drawingml/2006/main">
          <a:off x="4139671" y="2820005"/>
          <a:ext cx="941917" cy="2645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0.86565</cdr:x>
      <cdr:y>0.74359</cdr:y>
    </cdr:from>
    <cdr:to>
      <cdr:x>0.96556</cdr:x>
      <cdr:y>0.79167</cdr:y>
    </cdr:to>
    <cdr:sp macro="" textlink="">
      <cdr:nvSpPr>
        <cdr:cNvPr id="2" name="TextBox 1"/>
        <cdr:cNvSpPr txBox="1"/>
      </cdr:nvSpPr>
      <cdr:spPr>
        <a:xfrm xmlns:a="http://schemas.openxmlformats.org/drawingml/2006/main">
          <a:off x="7757160" y="4419600"/>
          <a:ext cx="895306" cy="2857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solidFill>
                <a:schemeClr val="accent1">
                  <a:lumMod val="75000"/>
                </a:schemeClr>
              </a:solidFill>
            </a:rPr>
            <a:t>Albania</a:t>
          </a:r>
        </a:p>
      </cdr:txBody>
    </cdr:sp>
  </cdr:relSizeAnchor>
  <cdr:relSizeAnchor xmlns:cdr="http://schemas.openxmlformats.org/drawingml/2006/chartDrawing">
    <cdr:from>
      <cdr:x>0.81293</cdr:x>
      <cdr:y>0.51282</cdr:y>
    </cdr:from>
    <cdr:to>
      <cdr:x>1</cdr:x>
      <cdr:y>0.5657</cdr:y>
    </cdr:to>
    <cdr:sp macro="" textlink="">
      <cdr:nvSpPr>
        <cdr:cNvPr id="3" name="TextBox 2"/>
        <cdr:cNvSpPr txBox="1"/>
      </cdr:nvSpPr>
      <cdr:spPr>
        <a:xfrm xmlns:a="http://schemas.openxmlformats.org/drawingml/2006/main">
          <a:off x="7284720" y="3048000"/>
          <a:ext cx="1676400" cy="3142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2">
                  <a:lumMod val="75000"/>
                </a:schemeClr>
              </a:solidFill>
            </a:rPr>
            <a:t>Bosnia &amp; Herzegovina</a:t>
          </a:r>
          <a:endParaRPr lang="en-US" sz="1100" dirty="0">
            <a:solidFill>
              <a:schemeClr val="accent2">
                <a:lumMod val="75000"/>
              </a:schemeClr>
            </a:solidFill>
          </a:endParaRPr>
        </a:p>
      </cdr:txBody>
    </cdr:sp>
  </cdr:relSizeAnchor>
  <cdr:relSizeAnchor xmlns:cdr="http://schemas.openxmlformats.org/drawingml/2006/chartDrawing">
    <cdr:from>
      <cdr:x>0.67857</cdr:x>
      <cdr:y>0.51282</cdr:y>
    </cdr:from>
    <cdr:to>
      <cdr:x>0.78593</cdr:x>
      <cdr:y>0.55288</cdr:y>
    </cdr:to>
    <cdr:sp macro="" textlink="">
      <cdr:nvSpPr>
        <cdr:cNvPr id="4" name="TextBox 3"/>
        <cdr:cNvSpPr txBox="1"/>
      </cdr:nvSpPr>
      <cdr:spPr>
        <a:xfrm xmlns:a="http://schemas.openxmlformats.org/drawingml/2006/main">
          <a:off x="6080760" y="3048000"/>
          <a:ext cx="962066" cy="2381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solidFill>
                <a:schemeClr val="accent3">
                  <a:lumMod val="75000"/>
                </a:schemeClr>
              </a:solidFill>
            </a:rPr>
            <a:t>Kosovo</a:t>
          </a:r>
        </a:p>
      </cdr:txBody>
    </cdr:sp>
  </cdr:relSizeAnchor>
  <cdr:relSizeAnchor xmlns:cdr="http://schemas.openxmlformats.org/drawingml/2006/chartDrawing">
    <cdr:from>
      <cdr:x>0.86565</cdr:x>
      <cdr:y>0.65385</cdr:y>
    </cdr:from>
    <cdr:to>
      <cdr:x>0.96025</cdr:x>
      <cdr:y>0.70513</cdr:y>
    </cdr:to>
    <cdr:sp macro="" textlink="">
      <cdr:nvSpPr>
        <cdr:cNvPr id="5" name="TextBox 4"/>
        <cdr:cNvSpPr txBox="1"/>
      </cdr:nvSpPr>
      <cdr:spPr>
        <a:xfrm xmlns:a="http://schemas.openxmlformats.org/drawingml/2006/main">
          <a:off x="7757160" y="3886200"/>
          <a:ext cx="847722"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solidFill>
                <a:schemeClr val="accent4">
                  <a:lumMod val="75000"/>
                </a:schemeClr>
              </a:solidFill>
            </a:rPr>
            <a:t>Macedonia</a:t>
          </a:r>
        </a:p>
      </cdr:txBody>
    </cdr:sp>
  </cdr:relSizeAnchor>
  <cdr:relSizeAnchor xmlns:cdr="http://schemas.openxmlformats.org/drawingml/2006/chartDrawing">
    <cdr:from>
      <cdr:x>0.81463</cdr:x>
      <cdr:y>0.84615</cdr:y>
    </cdr:from>
    <cdr:to>
      <cdr:x>0.90179</cdr:x>
      <cdr:y>0.90545</cdr:y>
    </cdr:to>
    <cdr:sp macro="" textlink="">
      <cdr:nvSpPr>
        <cdr:cNvPr id="6" name="TextBox 5"/>
        <cdr:cNvSpPr txBox="1"/>
      </cdr:nvSpPr>
      <cdr:spPr>
        <a:xfrm xmlns:a="http://schemas.openxmlformats.org/drawingml/2006/main">
          <a:off x="7299960" y="5029200"/>
          <a:ext cx="781051" cy="3524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solidFill>
                <a:schemeClr val="accent5">
                  <a:lumMod val="75000"/>
                </a:schemeClr>
              </a:solidFill>
            </a:rPr>
            <a:t>Serbia</a:t>
          </a:r>
        </a:p>
      </cdr:txBody>
    </cdr:sp>
  </cdr:relSizeAnchor>
</c:userShapes>
</file>

<file path=ppt/drawings/drawing3.xml><?xml version="1.0" encoding="utf-8"?>
<c:userShapes xmlns:c="http://schemas.openxmlformats.org/drawingml/2006/chart">
  <cdr:relSizeAnchor xmlns:cdr="http://schemas.openxmlformats.org/drawingml/2006/chartDrawing">
    <cdr:from>
      <cdr:x>0.82483</cdr:x>
      <cdr:y>0.24359</cdr:y>
    </cdr:from>
    <cdr:to>
      <cdr:x>0.92687</cdr:x>
      <cdr:y>0.28205</cdr:y>
    </cdr:to>
    <cdr:sp macro="" textlink="">
      <cdr:nvSpPr>
        <cdr:cNvPr id="2" name="TextBox 1"/>
        <cdr:cNvSpPr txBox="1"/>
      </cdr:nvSpPr>
      <cdr:spPr>
        <a:xfrm xmlns:a="http://schemas.openxmlformats.org/drawingml/2006/main">
          <a:off x="7391400" y="14478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1">
                  <a:lumMod val="75000"/>
                </a:schemeClr>
              </a:solidFill>
            </a:rPr>
            <a:t>Greece</a:t>
          </a:r>
          <a:endParaRPr lang="en-US" sz="1100" dirty="0">
            <a:solidFill>
              <a:schemeClr val="accent1">
                <a:lumMod val="75000"/>
              </a:schemeClr>
            </a:solidFill>
          </a:endParaRPr>
        </a:p>
      </cdr:txBody>
    </cdr:sp>
  </cdr:relSizeAnchor>
  <cdr:relSizeAnchor xmlns:cdr="http://schemas.openxmlformats.org/drawingml/2006/chartDrawing">
    <cdr:from>
      <cdr:x>0.82483</cdr:x>
      <cdr:y>0.4359</cdr:y>
    </cdr:from>
    <cdr:to>
      <cdr:x>0.95238</cdr:x>
      <cdr:y>0.47436</cdr:y>
    </cdr:to>
    <cdr:sp macro="" textlink="">
      <cdr:nvSpPr>
        <cdr:cNvPr id="3" name="TextBox 2"/>
        <cdr:cNvSpPr txBox="1"/>
      </cdr:nvSpPr>
      <cdr:spPr>
        <a:xfrm xmlns:a="http://schemas.openxmlformats.org/drawingml/2006/main">
          <a:off x="7391400" y="2590800"/>
          <a:ext cx="11430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0.85034</cdr:x>
      <cdr:y>0.4359</cdr:y>
    </cdr:from>
    <cdr:to>
      <cdr:x>0.95238</cdr:x>
      <cdr:y>0.47436</cdr:y>
    </cdr:to>
    <cdr:sp macro="" textlink="">
      <cdr:nvSpPr>
        <cdr:cNvPr id="4" name="TextBox 3"/>
        <cdr:cNvSpPr txBox="1"/>
      </cdr:nvSpPr>
      <cdr:spPr>
        <a:xfrm xmlns:a="http://schemas.openxmlformats.org/drawingml/2006/main">
          <a:off x="7620000" y="25908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3">
                  <a:lumMod val="75000"/>
                </a:schemeClr>
              </a:solidFill>
            </a:rPr>
            <a:t>Albania</a:t>
          </a:r>
          <a:endParaRPr lang="en-US" sz="1100" dirty="0">
            <a:solidFill>
              <a:schemeClr val="accent3">
                <a:lumMod val="75000"/>
              </a:schemeClr>
            </a:solidFill>
          </a:endParaRPr>
        </a:p>
      </cdr:txBody>
    </cdr:sp>
  </cdr:relSizeAnchor>
  <cdr:relSizeAnchor xmlns:cdr="http://schemas.openxmlformats.org/drawingml/2006/chartDrawing">
    <cdr:from>
      <cdr:x>0.89286</cdr:x>
      <cdr:y>0.5</cdr:y>
    </cdr:from>
    <cdr:to>
      <cdr:x>0.9949</cdr:x>
      <cdr:y>0.53846</cdr:y>
    </cdr:to>
    <cdr:sp macro="" textlink="">
      <cdr:nvSpPr>
        <cdr:cNvPr id="5" name="TextBox 4"/>
        <cdr:cNvSpPr txBox="1"/>
      </cdr:nvSpPr>
      <cdr:spPr>
        <a:xfrm xmlns:a="http://schemas.openxmlformats.org/drawingml/2006/main">
          <a:off x="8001000" y="29718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2">
                  <a:lumMod val="75000"/>
                </a:schemeClr>
              </a:solidFill>
            </a:rPr>
            <a:t>Serbia</a:t>
          </a:r>
          <a:endParaRPr lang="en-US" sz="1100" dirty="0">
            <a:solidFill>
              <a:schemeClr val="accent2">
                <a:lumMod val="75000"/>
              </a:schemeClr>
            </a:solidFill>
          </a:endParaRPr>
        </a:p>
      </cdr:txBody>
    </cdr:sp>
  </cdr:relSizeAnchor>
  <cdr:relSizeAnchor xmlns:cdr="http://schemas.openxmlformats.org/drawingml/2006/chartDrawing">
    <cdr:from>
      <cdr:x>0.79932</cdr:x>
      <cdr:y>0.60256</cdr:y>
    </cdr:from>
    <cdr:to>
      <cdr:x>0.9949</cdr:x>
      <cdr:y>0.64103</cdr:y>
    </cdr:to>
    <cdr:sp macro="" textlink="">
      <cdr:nvSpPr>
        <cdr:cNvPr id="6" name="TextBox 5"/>
        <cdr:cNvSpPr txBox="1"/>
      </cdr:nvSpPr>
      <cdr:spPr>
        <a:xfrm xmlns:a="http://schemas.openxmlformats.org/drawingml/2006/main">
          <a:off x="7162800" y="3581400"/>
          <a:ext cx="17526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4">
                  <a:lumMod val="75000"/>
                </a:schemeClr>
              </a:solidFill>
            </a:rPr>
            <a:t>Bosnia &amp; Herzegovina</a:t>
          </a:r>
          <a:endParaRPr lang="en-US" sz="1100" dirty="0">
            <a:solidFill>
              <a:schemeClr val="accent4">
                <a:lumMod val="75000"/>
              </a:schemeClr>
            </a:solidFill>
          </a:endParaRPr>
        </a:p>
      </cdr:txBody>
    </cdr:sp>
  </cdr:relSizeAnchor>
  <cdr:relSizeAnchor xmlns:cdr="http://schemas.openxmlformats.org/drawingml/2006/chartDrawing">
    <cdr:from>
      <cdr:x>0.85884</cdr:x>
      <cdr:y>0.67949</cdr:y>
    </cdr:from>
    <cdr:to>
      <cdr:x>0.95238</cdr:x>
      <cdr:y>0.71795</cdr:y>
    </cdr:to>
    <cdr:sp macro="" textlink="">
      <cdr:nvSpPr>
        <cdr:cNvPr id="7" name="TextBox 6"/>
        <cdr:cNvSpPr txBox="1"/>
      </cdr:nvSpPr>
      <cdr:spPr>
        <a:xfrm xmlns:a="http://schemas.openxmlformats.org/drawingml/2006/main">
          <a:off x="7696200" y="4038600"/>
          <a:ext cx="8382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5">
                  <a:lumMod val="75000"/>
                </a:schemeClr>
              </a:solidFill>
            </a:rPr>
            <a:t>Macedonia</a:t>
          </a:r>
          <a:endParaRPr lang="en-US" sz="1100" dirty="0">
            <a:solidFill>
              <a:schemeClr val="accent5">
                <a:lumMod val="75000"/>
              </a:schemeClr>
            </a:solidFill>
          </a:endParaRPr>
        </a:p>
      </cdr:txBody>
    </cdr:sp>
  </cdr:relSizeAnchor>
  <cdr:relSizeAnchor xmlns:cdr="http://schemas.openxmlformats.org/drawingml/2006/chartDrawing">
    <cdr:from>
      <cdr:x>0.89286</cdr:x>
      <cdr:y>0.73077</cdr:y>
    </cdr:from>
    <cdr:to>
      <cdr:x>0.9983</cdr:x>
      <cdr:y>0.78205</cdr:y>
    </cdr:to>
    <cdr:sp macro="" textlink="">
      <cdr:nvSpPr>
        <cdr:cNvPr id="8" name="TextBox 7"/>
        <cdr:cNvSpPr txBox="1"/>
      </cdr:nvSpPr>
      <cdr:spPr>
        <a:xfrm xmlns:a="http://schemas.openxmlformats.org/drawingml/2006/main">
          <a:off x="8001000" y="4343400"/>
          <a:ext cx="94486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6">
                  <a:lumMod val="75000"/>
                </a:schemeClr>
              </a:solidFill>
            </a:rPr>
            <a:t>Kosovo </a:t>
          </a:r>
          <a:endParaRPr lang="en-US" sz="1100" dirty="0">
            <a:solidFill>
              <a:schemeClr val="accent6">
                <a:lumMod val="75000"/>
              </a:schemeClr>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0.85034</cdr:x>
      <cdr:y>0.17949</cdr:y>
    </cdr:from>
    <cdr:to>
      <cdr:x>0.95238</cdr:x>
      <cdr:y>0.21795</cdr:y>
    </cdr:to>
    <cdr:sp macro="" textlink="">
      <cdr:nvSpPr>
        <cdr:cNvPr id="2" name="TextBox 1"/>
        <cdr:cNvSpPr txBox="1"/>
      </cdr:nvSpPr>
      <cdr:spPr>
        <a:xfrm xmlns:a="http://schemas.openxmlformats.org/drawingml/2006/main">
          <a:off x="7620000" y="10668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smtClean="0">
              <a:solidFill>
                <a:schemeClr val="tx2">
                  <a:lumMod val="75000"/>
                </a:schemeClr>
              </a:solidFill>
            </a:rPr>
            <a:t>Serbia</a:t>
          </a:r>
          <a:endParaRPr lang="en-US" sz="1100" dirty="0">
            <a:solidFill>
              <a:schemeClr val="tx2">
                <a:lumMod val="75000"/>
              </a:schemeClr>
            </a:solidFill>
          </a:endParaRPr>
        </a:p>
      </cdr:txBody>
    </cdr:sp>
  </cdr:relSizeAnchor>
  <cdr:relSizeAnchor xmlns:cdr="http://schemas.openxmlformats.org/drawingml/2006/chartDrawing">
    <cdr:from>
      <cdr:x>0.60374</cdr:x>
      <cdr:y>0.28205</cdr:y>
    </cdr:from>
    <cdr:to>
      <cdr:x>0.72279</cdr:x>
      <cdr:y>0.32051</cdr:y>
    </cdr:to>
    <cdr:sp macro="" textlink="">
      <cdr:nvSpPr>
        <cdr:cNvPr id="3" name="TextBox 2"/>
        <cdr:cNvSpPr txBox="1"/>
      </cdr:nvSpPr>
      <cdr:spPr>
        <a:xfrm xmlns:a="http://schemas.openxmlformats.org/drawingml/2006/main">
          <a:off x="5410200" y="1676400"/>
          <a:ext cx="10668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2">
                  <a:lumMod val="75000"/>
                </a:schemeClr>
              </a:solidFill>
            </a:rPr>
            <a:t>Kosovo</a:t>
          </a:r>
          <a:endParaRPr lang="en-US" sz="1100" dirty="0">
            <a:solidFill>
              <a:schemeClr val="accent2">
                <a:lumMod val="75000"/>
              </a:schemeClr>
            </a:solidFill>
          </a:endParaRPr>
        </a:p>
      </cdr:txBody>
    </cdr:sp>
  </cdr:relSizeAnchor>
  <cdr:relSizeAnchor xmlns:cdr="http://schemas.openxmlformats.org/drawingml/2006/chartDrawing">
    <cdr:from>
      <cdr:x>0.77381</cdr:x>
      <cdr:y>0.30769</cdr:y>
    </cdr:from>
    <cdr:to>
      <cdr:x>0.92687</cdr:x>
      <cdr:y>0.34615</cdr:y>
    </cdr:to>
    <cdr:sp macro="" textlink="">
      <cdr:nvSpPr>
        <cdr:cNvPr id="4" name="TextBox 3"/>
        <cdr:cNvSpPr txBox="1"/>
      </cdr:nvSpPr>
      <cdr:spPr>
        <a:xfrm xmlns:a="http://schemas.openxmlformats.org/drawingml/2006/main">
          <a:off x="6934200" y="1828800"/>
          <a:ext cx="13716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0.76531</cdr:x>
      <cdr:y>0.30769</cdr:y>
    </cdr:from>
    <cdr:to>
      <cdr:x>0.95238</cdr:x>
      <cdr:y>0.34615</cdr:y>
    </cdr:to>
    <cdr:sp macro="" textlink="">
      <cdr:nvSpPr>
        <cdr:cNvPr id="5" name="TextBox 4"/>
        <cdr:cNvSpPr txBox="1"/>
      </cdr:nvSpPr>
      <cdr:spPr>
        <a:xfrm xmlns:a="http://schemas.openxmlformats.org/drawingml/2006/main">
          <a:off x="6858000" y="1828800"/>
          <a:ext cx="1676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4">
                  <a:lumMod val="75000"/>
                </a:schemeClr>
              </a:solidFill>
            </a:rPr>
            <a:t>Bosnia &amp; Herzegovina</a:t>
          </a:r>
          <a:endParaRPr lang="en-US" sz="1100" dirty="0">
            <a:solidFill>
              <a:schemeClr val="accent4">
                <a:lumMod val="75000"/>
              </a:schemeClr>
            </a:solidFill>
          </a:endParaRPr>
        </a:p>
      </cdr:txBody>
    </cdr:sp>
  </cdr:relSizeAnchor>
  <cdr:relSizeAnchor xmlns:cdr="http://schemas.openxmlformats.org/drawingml/2006/chartDrawing">
    <cdr:from>
      <cdr:x>0.59524</cdr:x>
      <cdr:y>0.4359</cdr:y>
    </cdr:from>
    <cdr:to>
      <cdr:x>0.67177</cdr:x>
      <cdr:y>0.47436</cdr:y>
    </cdr:to>
    <cdr:sp macro="" textlink="">
      <cdr:nvSpPr>
        <cdr:cNvPr id="6" name="TextBox 5"/>
        <cdr:cNvSpPr txBox="1"/>
      </cdr:nvSpPr>
      <cdr:spPr>
        <a:xfrm xmlns:a="http://schemas.openxmlformats.org/drawingml/2006/main">
          <a:off x="5334000" y="2590800"/>
          <a:ext cx="68579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3">
                  <a:lumMod val="75000"/>
                </a:schemeClr>
              </a:solidFill>
            </a:rPr>
            <a:t>Albania</a:t>
          </a:r>
          <a:endParaRPr lang="en-US" sz="1100" dirty="0">
            <a:solidFill>
              <a:schemeClr val="accent3">
                <a:lumMod val="75000"/>
              </a:schemeClr>
            </a:solidFill>
          </a:endParaRPr>
        </a:p>
      </cdr:txBody>
    </cdr:sp>
  </cdr:relSizeAnchor>
  <cdr:relSizeAnchor xmlns:cdr="http://schemas.openxmlformats.org/drawingml/2006/chartDrawing">
    <cdr:from>
      <cdr:x>0.85884</cdr:x>
      <cdr:y>0.39744</cdr:y>
    </cdr:from>
    <cdr:to>
      <cdr:x>0.96088</cdr:x>
      <cdr:y>0.4359</cdr:y>
    </cdr:to>
    <cdr:sp macro="" textlink="">
      <cdr:nvSpPr>
        <cdr:cNvPr id="7" name="TextBox 6"/>
        <cdr:cNvSpPr txBox="1"/>
      </cdr:nvSpPr>
      <cdr:spPr>
        <a:xfrm xmlns:a="http://schemas.openxmlformats.org/drawingml/2006/main">
          <a:off x="7696200" y="23622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5">
                  <a:lumMod val="75000"/>
                </a:schemeClr>
              </a:solidFill>
            </a:rPr>
            <a:t>Macedonia</a:t>
          </a:r>
          <a:endParaRPr lang="en-US" sz="1100" dirty="0">
            <a:solidFill>
              <a:schemeClr val="accent5">
                <a:lumMod val="75000"/>
              </a:schemeClr>
            </a:solidFill>
          </a:endParaRPr>
        </a:p>
      </cdr:txBody>
    </cdr:sp>
  </cdr:relSizeAnchor>
  <cdr:relSizeAnchor xmlns:cdr="http://schemas.openxmlformats.org/drawingml/2006/chartDrawing">
    <cdr:from>
      <cdr:x>0.89286</cdr:x>
      <cdr:y>0.48718</cdr:y>
    </cdr:from>
    <cdr:to>
      <cdr:x>0.97789</cdr:x>
      <cdr:y>0.53846</cdr:y>
    </cdr:to>
    <cdr:sp macro="" textlink="">
      <cdr:nvSpPr>
        <cdr:cNvPr id="8" name="TextBox 7"/>
        <cdr:cNvSpPr txBox="1"/>
      </cdr:nvSpPr>
      <cdr:spPr>
        <a:xfrm xmlns:a="http://schemas.openxmlformats.org/drawingml/2006/main">
          <a:off x="8001026" y="2895600"/>
          <a:ext cx="761964"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6">
                  <a:lumMod val="75000"/>
                </a:schemeClr>
              </a:solidFill>
            </a:rPr>
            <a:t>Greece</a:t>
          </a:r>
          <a:endParaRPr lang="en-US" sz="1100" dirty="0">
            <a:solidFill>
              <a:schemeClr val="accent6">
                <a:lumMod val="75000"/>
              </a:schemeClr>
            </a:solidFill>
          </a:endParaRPr>
        </a:p>
      </cdr:txBody>
    </cdr:sp>
  </cdr:relSizeAnchor>
  <cdr:relSizeAnchor xmlns:cdr="http://schemas.openxmlformats.org/drawingml/2006/chartDrawing">
    <cdr:from>
      <cdr:x>0.28912</cdr:x>
      <cdr:y>0.69231</cdr:y>
    </cdr:from>
    <cdr:to>
      <cdr:x>0.63776</cdr:x>
      <cdr:y>0.73077</cdr:y>
    </cdr:to>
    <cdr:sp macro="" textlink="">
      <cdr:nvSpPr>
        <cdr:cNvPr id="9" name="TextBox 8"/>
        <cdr:cNvSpPr txBox="1"/>
      </cdr:nvSpPr>
      <cdr:spPr>
        <a:xfrm xmlns:a="http://schemas.openxmlformats.org/drawingml/2006/main">
          <a:off x="2590800" y="4114800"/>
          <a:ext cx="31242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1">
                  <a:lumMod val="75000"/>
                </a:schemeClr>
              </a:solidFill>
            </a:rPr>
            <a:t>International (Basel Accords)  Requirement</a:t>
          </a:r>
          <a:endParaRPr lang="en-US" sz="1100" dirty="0">
            <a:solidFill>
              <a:schemeClr val="accent1">
                <a:lumMod val="75000"/>
              </a:schemeClr>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0.91585</cdr:y>
    </cdr:from>
    <cdr:to>
      <cdr:x>1</cdr:x>
      <cdr:y>1</cdr:y>
    </cdr:to>
    <cdr:sp macro="" textlink="">
      <cdr:nvSpPr>
        <cdr:cNvPr id="2" name="TextBox 10"/>
        <cdr:cNvSpPr txBox="1">
          <a:spLocks xmlns:a="http://schemas.openxmlformats.org/drawingml/2006/main" noChangeArrowheads="1"/>
        </cdr:cNvSpPr>
      </cdr:nvSpPr>
      <cdr:spPr bwMode="auto">
        <a:xfrm xmlns:a="http://schemas.openxmlformats.org/drawingml/2006/main">
          <a:off x="0" y="2527749"/>
          <a:ext cx="4572000" cy="23083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900" dirty="0" smtClean="0">
              <a:latin typeface="Calibri" pitchFamily="34" charset="0"/>
            </a:rPr>
            <a:t>UNCTAD, </a:t>
          </a:r>
          <a:r>
            <a:rPr lang="en-US" sz="900" i="1" dirty="0">
              <a:latin typeface="Calibri" pitchFamily="34" charset="0"/>
            </a:rPr>
            <a:t>FDI/TNC </a:t>
          </a:r>
          <a:r>
            <a:rPr lang="en-US" sz="900" i="1" dirty="0" smtClean="0">
              <a:latin typeface="Calibri" pitchFamily="34" charset="0"/>
            </a:rPr>
            <a:t>database</a:t>
          </a:r>
          <a:r>
            <a:rPr lang="en-US" sz="900" dirty="0" smtClean="0">
              <a:latin typeface="Calibri" pitchFamily="34" charset="0"/>
            </a:rPr>
            <a:t> (2015).</a:t>
          </a:r>
          <a:r>
            <a:rPr lang="en-US" sz="900" dirty="0" smtClean="0">
              <a:solidFill>
                <a:srgbClr val="FF0000"/>
              </a:solidFill>
              <a:latin typeface="Calibri" pitchFamily="34" charset="0"/>
            </a:rPr>
            <a:t>. </a:t>
          </a:r>
          <a:endParaRPr lang="en-US" sz="800" i="1" dirty="0">
            <a:latin typeface="Calibri"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E113FD72-551C-428C-AC2E-8C4385DF0BC3}" type="datetimeFigureOut">
              <a:rPr lang="en-US" smtClean="0"/>
              <a:t>2/25/2016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7" tIns="46589" rIns="93177" bIns="46589" rtlCol="0" anchor="b"/>
          <a:lstStyle>
            <a:lvl1pPr algn="r">
              <a:defRPr sz="1200"/>
            </a:lvl1pPr>
          </a:lstStyle>
          <a:p>
            <a:fld id="{D789FEF7-E619-41E4-90A2-318D4DBF8071}" type="slidenum">
              <a:rPr lang="en-US" smtClean="0"/>
              <a:t>‹#›</a:t>
            </a:fld>
            <a:endParaRPr lang="en-US"/>
          </a:p>
        </p:txBody>
      </p:sp>
    </p:spTree>
    <p:extLst>
      <p:ext uri="{BB962C8B-B14F-4D97-AF65-F5344CB8AC3E}">
        <p14:creationId xmlns:p14="http://schemas.microsoft.com/office/powerpoint/2010/main" val="171328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C8C1CF-6952-4D12-BD5B-13381A9895C7}" type="slidenum">
              <a:rPr lang="en-US" smtClean="0"/>
              <a:t>3</a:t>
            </a:fld>
            <a:endParaRPr lang="en-US"/>
          </a:p>
        </p:txBody>
      </p:sp>
    </p:spTree>
    <p:extLst>
      <p:ext uri="{BB962C8B-B14F-4D97-AF65-F5344CB8AC3E}">
        <p14:creationId xmlns:p14="http://schemas.microsoft.com/office/powerpoint/2010/main" val="372119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A3854-3DAE-4B8E-844D-31826A40A576}" type="slidenum">
              <a:rPr lang="en-US" smtClean="0"/>
              <a:t>4</a:t>
            </a:fld>
            <a:endParaRPr lang="en-US"/>
          </a:p>
        </p:txBody>
      </p:sp>
    </p:spTree>
    <p:extLst>
      <p:ext uri="{BB962C8B-B14F-4D97-AF65-F5344CB8AC3E}">
        <p14:creationId xmlns:p14="http://schemas.microsoft.com/office/powerpoint/2010/main" val="3343729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2B8AE2-2446-40D7-84E6-90BCFCF1AA36}"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732130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2B8AE2-2446-40D7-84E6-90BCFCF1AA36}"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732130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609C37-AF4E-40A0-95DB-52757B5AD3CF}" type="slidenum">
              <a:rPr lang="en-US" smtClean="0"/>
              <a:pPr/>
              <a:t>17</a:t>
            </a:fld>
            <a:endParaRPr lang="en-US"/>
          </a:p>
        </p:txBody>
      </p:sp>
    </p:spTree>
    <p:extLst>
      <p:ext uri="{BB962C8B-B14F-4D97-AF65-F5344CB8AC3E}">
        <p14:creationId xmlns:p14="http://schemas.microsoft.com/office/powerpoint/2010/main" val="1214259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609C37-AF4E-40A0-95DB-52757B5AD3CF}" type="slidenum">
              <a:rPr lang="en-US" smtClean="0"/>
              <a:pPr/>
              <a:t>19</a:t>
            </a:fld>
            <a:endParaRPr lang="en-US"/>
          </a:p>
        </p:txBody>
      </p:sp>
    </p:spTree>
    <p:extLst>
      <p:ext uri="{BB962C8B-B14F-4D97-AF65-F5344CB8AC3E}">
        <p14:creationId xmlns:p14="http://schemas.microsoft.com/office/powerpoint/2010/main" val="2803329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B2D7E-C001-492D-9E75-551DDFF29BDB}" type="slidenum">
              <a:rPr lang="en-US" smtClean="0"/>
              <a:t>37</a:t>
            </a:fld>
            <a:endParaRPr lang="en-US"/>
          </a:p>
        </p:txBody>
      </p:sp>
    </p:spTree>
    <p:extLst>
      <p:ext uri="{BB962C8B-B14F-4D97-AF65-F5344CB8AC3E}">
        <p14:creationId xmlns:p14="http://schemas.microsoft.com/office/powerpoint/2010/main" val="1974605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B2D7E-C001-492D-9E75-551DDFF29BDB}" type="slidenum">
              <a:rPr lang="en-US" smtClean="0"/>
              <a:t>39</a:t>
            </a:fld>
            <a:endParaRPr lang="en-US"/>
          </a:p>
        </p:txBody>
      </p:sp>
    </p:spTree>
    <p:extLst>
      <p:ext uri="{BB962C8B-B14F-4D97-AF65-F5344CB8AC3E}">
        <p14:creationId xmlns:p14="http://schemas.microsoft.com/office/powerpoint/2010/main" val="1418177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75326B-C2D2-4BF8-B119-50A1E34CD09E}"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224146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5326B-C2D2-4BF8-B119-50A1E34CD09E}"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191376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5326B-C2D2-4BF8-B119-50A1E34CD09E}"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220322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5326B-C2D2-4BF8-B119-50A1E34CD09E}"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176245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75326B-C2D2-4BF8-B119-50A1E34CD09E}"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2632746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75326B-C2D2-4BF8-B119-50A1E34CD09E}"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64377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75326B-C2D2-4BF8-B119-50A1E34CD09E}"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40066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75326B-C2D2-4BF8-B119-50A1E34CD09E}"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316596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5326B-C2D2-4BF8-B119-50A1E34CD09E}"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22819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5326B-C2D2-4BF8-B119-50A1E34CD09E}"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1313417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5326B-C2D2-4BF8-B119-50A1E34CD09E}"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27037-3511-40EE-B47F-03C334BE13BD}" type="slidenum">
              <a:rPr lang="en-US" smtClean="0"/>
              <a:t>‹#›</a:t>
            </a:fld>
            <a:endParaRPr lang="en-US"/>
          </a:p>
        </p:txBody>
      </p:sp>
    </p:spTree>
    <p:extLst>
      <p:ext uri="{BB962C8B-B14F-4D97-AF65-F5344CB8AC3E}">
        <p14:creationId xmlns:p14="http://schemas.microsoft.com/office/powerpoint/2010/main" val="3357913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5326B-C2D2-4BF8-B119-50A1E34CD09E}" type="datetimeFigureOut">
              <a:rPr lang="en-US" smtClean="0"/>
              <a:t>2/25/2016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27037-3511-40EE-B47F-03C334BE13BD}" type="slidenum">
              <a:rPr lang="en-US" smtClean="0"/>
              <a:t>‹#›</a:t>
            </a:fld>
            <a:endParaRPr lang="en-US"/>
          </a:p>
        </p:txBody>
      </p:sp>
    </p:spTree>
    <p:extLst>
      <p:ext uri="{BB962C8B-B14F-4D97-AF65-F5344CB8AC3E}">
        <p14:creationId xmlns:p14="http://schemas.microsoft.com/office/powerpoint/2010/main" val="785630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chart" Target="../charts/chart17.xml"/><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6.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2.xml"/><Relationship Id="rId6" Type="http://schemas.openxmlformats.org/officeDocument/2006/relationships/chart" Target="../charts/chart27.xml"/><Relationship Id="rId5" Type="http://schemas.openxmlformats.org/officeDocument/2006/relationships/chart" Target="../charts/chart26.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0.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chart" Target="../charts/chart51.xml"/><Relationship Id="rId2" Type="http://schemas.openxmlformats.org/officeDocument/2006/relationships/chart" Target="../charts/chart50.xml"/><Relationship Id="rId1" Type="http://schemas.openxmlformats.org/officeDocument/2006/relationships/slideLayout" Target="../slideLayouts/slideLayout6.xml"/><Relationship Id="rId5" Type="http://schemas.openxmlformats.org/officeDocument/2006/relationships/chart" Target="../charts/chart53.xml"/><Relationship Id="rId4" Type="http://schemas.openxmlformats.org/officeDocument/2006/relationships/chart" Target="../charts/chart52.xml"/></Relationships>
</file>

<file path=ppt/slides/_rels/slide49.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normAutofit/>
          </a:bodyPr>
          <a:lstStyle/>
          <a:p>
            <a:r>
              <a:rPr lang="en-US" sz="3200" dirty="0" smtClean="0"/>
              <a:t>Bosnia &amp; Herzegovina Gap Analysis</a:t>
            </a:r>
            <a:endParaRPr lang="en-US" sz="3200" dirty="0"/>
          </a:p>
        </p:txBody>
      </p:sp>
      <p:sp>
        <p:nvSpPr>
          <p:cNvPr id="3" name="Subtitle 2"/>
          <p:cNvSpPr>
            <a:spLocks noGrp="1"/>
          </p:cNvSpPr>
          <p:nvPr>
            <p:ph type="subTitle" idx="1"/>
          </p:nvPr>
        </p:nvSpPr>
        <p:spPr>
          <a:xfrm>
            <a:off x="1371600" y="3276600"/>
            <a:ext cx="6400800" cy="1752600"/>
          </a:xfrm>
        </p:spPr>
        <p:txBody>
          <a:bodyPr>
            <a:normAutofit fontScale="70000" lnSpcReduction="20000"/>
          </a:bodyPr>
          <a:lstStyle/>
          <a:p>
            <a:r>
              <a:rPr lang="en-US" dirty="0" smtClean="0"/>
              <a:t>Monitoring Country Progress Team</a:t>
            </a:r>
          </a:p>
          <a:p>
            <a:r>
              <a:rPr lang="en-US" dirty="0" smtClean="0"/>
              <a:t>Strategic Planning and Analysis Division</a:t>
            </a:r>
          </a:p>
          <a:p>
            <a:r>
              <a:rPr lang="en-US" dirty="0" smtClean="0"/>
              <a:t>Program Office</a:t>
            </a:r>
          </a:p>
          <a:p>
            <a:r>
              <a:rPr lang="en-US" dirty="0" smtClean="0"/>
              <a:t>E&amp;E Bureau</a:t>
            </a:r>
          </a:p>
          <a:p>
            <a:r>
              <a:rPr lang="en-US" dirty="0" smtClean="0"/>
              <a:t>December 2015</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0" y="5334000"/>
            <a:ext cx="2590800" cy="773642"/>
          </a:xfrm>
          <a:prstGeom prst="rect">
            <a:avLst/>
          </a:prstGeom>
        </p:spPr>
      </p:pic>
    </p:spTree>
    <p:extLst>
      <p:ext uri="{BB962C8B-B14F-4D97-AF65-F5344CB8AC3E}">
        <p14:creationId xmlns:p14="http://schemas.microsoft.com/office/powerpoint/2010/main" val="2236137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931593389"/>
              </p:ext>
            </p:extLst>
          </p:nvPr>
        </p:nvGraphicFramePr>
        <p:xfrm>
          <a:off x="7620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H="1">
            <a:off x="3753971" y="1007410"/>
            <a:ext cx="22412" cy="5109883"/>
          </a:xfrm>
          <a:prstGeom prst="line">
            <a:avLst/>
          </a:prstGeom>
          <a:ln w="2222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8</a:t>
            </a:r>
            <a:endParaRPr lang="en-US" sz="1400" dirty="0">
              <a:solidFill>
                <a:srgbClr val="000000"/>
              </a:solidFill>
              <a:latin typeface="Calibri" pitchFamily="34" charset="0"/>
            </a:endParaRPr>
          </a:p>
        </p:txBody>
      </p:sp>
      <p:sp>
        <p:nvSpPr>
          <p:cNvPr id="8" name="TextBox 7"/>
          <p:cNvSpPr txBox="1"/>
          <p:nvPr/>
        </p:nvSpPr>
        <p:spPr>
          <a:xfrm>
            <a:off x="0" y="6638015"/>
            <a:ext cx="9144000" cy="230832"/>
          </a:xfrm>
          <a:prstGeom prst="rect">
            <a:avLst/>
          </a:prstGeom>
          <a:noFill/>
        </p:spPr>
        <p:txBody>
          <a:bodyPr wrap="square" rtlCol="0">
            <a:spAutoFit/>
          </a:bodyPr>
          <a:lstStyle/>
          <a:p>
            <a:r>
              <a:rPr lang="en-US" sz="900" dirty="0" smtClean="0"/>
              <a:t>Data drawn from Freedom House, </a:t>
            </a:r>
            <a:r>
              <a:rPr lang="en-US" sz="900" i="1" dirty="0" smtClean="0"/>
              <a:t>Nations in Transit </a:t>
            </a:r>
            <a:r>
              <a:rPr lang="en-US" sz="900" dirty="0" smtClean="0"/>
              <a:t>series.</a:t>
            </a:r>
            <a:endParaRPr lang="en-US" sz="900" dirty="0"/>
          </a:p>
        </p:txBody>
      </p:sp>
    </p:spTree>
    <p:extLst>
      <p:ext uri="{BB962C8B-B14F-4D97-AF65-F5344CB8AC3E}">
        <p14:creationId xmlns:p14="http://schemas.microsoft.com/office/powerpoint/2010/main" val="1236777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4204012947"/>
              </p:ext>
            </p:extLst>
          </p:nvPr>
        </p:nvGraphicFramePr>
        <p:xfrm>
          <a:off x="76200" y="488806"/>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6627168"/>
            <a:ext cx="8991600" cy="230832"/>
          </a:xfrm>
          <a:prstGeom prst="rect">
            <a:avLst/>
          </a:prstGeom>
          <a:noFill/>
        </p:spPr>
        <p:txBody>
          <a:bodyPr wrap="square" rtlCol="0">
            <a:spAutoFit/>
          </a:bodyPr>
          <a:lstStyle/>
          <a:p>
            <a:pPr fontAlgn="auto">
              <a:spcBef>
                <a:spcPts val="0"/>
              </a:spcBef>
              <a:spcAft>
                <a:spcPts val="0"/>
              </a:spcAft>
            </a:pPr>
            <a:r>
              <a:rPr lang="en-US" sz="900" dirty="0" smtClean="0">
                <a:solidFill>
                  <a:prstClr val="black"/>
                </a:solidFill>
              </a:rPr>
              <a:t>World </a:t>
            </a:r>
            <a:r>
              <a:rPr lang="en-US" sz="900" dirty="0" smtClean="0">
                <a:solidFill>
                  <a:prstClr val="black"/>
                </a:solidFill>
                <a:latin typeface="Calibri"/>
              </a:rPr>
              <a:t>Bank, </a:t>
            </a:r>
            <a:r>
              <a:rPr lang="en-US" sz="900" i="1" dirty="0" smtClean="0">
                <a:solidFill>
                  <a:prstClr val="black"/>
                </a:solidFill>
                <a:latin typeface="Calibri"/>
              </a:rPr>
              <a:t>World Governance Indicators </a:t>
            </a:r>
            <a:r>
              <a:rPr lang="en-US" sz="900" dirty="0" smtClean="0">
                <a:solidFill>
                  <a:prstClr val="black"/>
                </a:solidFill>
                <a:latin typeface="Calibri"/>
              </a:rPr>
              <a:t>(2015). </a:t>
            </a:r>
          </a:p>
        </p:txBody>
      </p:sp>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a:t>
            </a:r>
            <a:r>
              <a:rPr lang="en-US" sz="1400" dirty="0">
                <a:solidFill>
                  <a:srgbClr val="000000"/>
                </a:solidFill>
                <a:latin typeface="Calibri" pitchFamily="34" charset="0"/>
              </a:rPr>
              <a:t>9</a:t>
            </a:r>
          </a:p>
        </p:txBody>
      </p:sp>
    </p:spTree>
    <p:extLst>
      <p:ext uri="{BB962C8B-B14F-4D97-AF65-F5344CB8AC3E}">
        <p14:creationId xmlns:p14="http://schemas.microsoft.com/office/powerpoint/2010/main" val="427423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627168"/>
            <a:ext cx="8991600" cy="230832"/>
          </a:xfrm>
          <a:prstGeom prst="rect">
            <a:avLst/>
          </a:prstGeom>
          <a:noFill/>
        </p:spPr>
        <p:txBody>
          <a:bodyPr wrap="square" rtlCol="0">
            <a:spAutoFit/>
          </a:bodyPr>
          <a:lstStyle/>
          <a:p>
            <a:pPr fontAlgn="auto">
              <a:spcBef>
                <a:spcPts val="0"/>
              </a:spcBef>
              <a:spcAft>
                <a:spcPts val="0"/>
              </a:spcAft>
            </a:pPr>
            <a:r>
              <a:rPr lang="en-US" sz="900" dirty="0" smtClean="0">
                <a:solidFill>
                  <a:prstClr val="black"/>
                </a:solidFill>
              </a:rPr>
              <a:t>World </a:t>
            </a:r>
            <a:r>
              <a:rPr lang="en-US" sz="900" dirty="0" smtClean="0">
                <a:solidFill>
                  <a:prstClr val="black"/>
                </a:solidFill>
                <a:latin typeface="Calibri"/>
              </a:rPr>
              <a:t>Bank, </a:t>
            </a:r>
            <a:r>
              <a:rPr lang="en-US" sz="900" i="1" dirty="0" smtClean="0">
                <a:solidFill>
                  <a:prstClr val="black"/>
                </a:solidFill>
                <a:latin typeface="Calibri"/>
              </a:rPr>
              <a:t>World Governance Indicators </a:t>
            </a:r>
            <a:r>
              <a:rPr lang="en-US" sz="900" dirty="0" smtClean="0">
                <a:solidFill>
                  <a:prstClr val="black"/>
                </a:solidFill>
                <a:latin typeface="Calibri"/>
              </a:rPr>
              <a:t>(2015). </a:t>
            </a:r>
          </a:p>
        </p:txBody>
      </p:sp>
      <p:sp>
        <p:nvSpPr>
          <p:cNvPr id="5"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10</a:t>
            </a:r>
            <a:endParaRPr lang="en-US" sz="1400" dirty="0">
              <a:solidFill>
                <a:srgbClr val="000000"/>
              </a:solidFill>
              <a:latin typeface="Calibri"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611366743"/>
              </p:ext>
            </p:extLst>
          </p:nvPr>
        </p:nvGraphicFramePr>
        <p:xfrm>
          <a:off x="30480" y="444444"/>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527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11</a:t>
            </a:r>
            <a:endParaRPr lang="en-US" sz="1400" dirty="0">
              <a:solidFill>
                <a:srgbClr val="000000"/>
              </a:solidFill>
              <a:latin typeface="Calibri" pitchFamily="34" charset="0"/>
            </a:endParaRPr>
          </a:p>
        </p:txBody>
      </p:sp>
      <p:sp>
        <p:nvSpPr>
          <p:cNvPr id="4" name="TextBox 3"/>
          <p:cNvSpPr txBox="1"/>
          <p:nvPr/>
        </p:nvSpPr>
        <p:spPr>
          <a:xfrm>
            <a:off x="0" y="6610874"/>
            <a:ext cx="8991600" cy="230832"/>
          </a:xfrm>
          <a:prstGeom prst="rect">
            <a:avLst/>
          </a:prstGeom>
          <a:noFill/>
        </p:spPr>
        <p:txBody>
          <a:bodyPr wrap="square" rtlCol="0">
            <a:spAutoFit/>
          </a:bodyPr>
          <a:lstStyle/>
          <a:p>
            <a:pPr fontAlgn="auto">
              <a:spcBef>
                <a:spcPts val="0"/>
              </a:spcBef>
              <a:spcAft>
                <a:spcPts val="0"/>
              </a:spcAft>
            </a:pPr>
            <a:r>
              <a:rPr lang="en-US" sz="900" dirty="0" smtClean="0">
                <a:solidFill>
                  <a:prstClr val="black"/>
                </a:solidFill>
              </a:rPr>
              <a:t>Transparency International, </a:t>
            </a:r>
            <a:r>
              <a:rPr lang="en-US" sz="900" i="1" dirty="0" smtClean="0">
                <a:solidFill>
                  <a:prstClr val="black"/>
                </a:solidFill>
              </a:rPr>
              <a:t>2014</a:t>
            </a:r>
            <a:r>
              <a:rPr lang="en-US" sz="900" dirty="0" smtClean="0">
                <a:solidFill>
                  <a:prstClr val="black"/>
                </a:solidFill>
              </a:rPr>
              <a:t> </a:t>
            </a:r>
            <a:r>
              <a:rPr lang="en-US" sz="900" i="1" dirty="0" smtClean="0">
                <a:solidFill>
                  <a:prstClr val="black"/>
                </a:solidFill>
              </a:rPr>
              <a:t>Corruption Perceptions Index</a:t>
            </a:r>
            <a:r>
              <a:rPr lang="en-US" sz="900" i="1" dirty="0">
                <a:solidFill>
                  <a:prstClr val="black"/>
                </a:solidFill>
                <a:latin typeface="Calibri"/>
              </a:rPr>
              <a:t>.</a:t>
            </a:r>
            <a:r>
              <a:rPr lang="en-US" sz="900" dirty="0" smtClean="0">
                <a:solidFill>
                  <a:prstClr val="black"/>
                </a:solidFill>
                <a:latin typeface="Calibri"/>
              </a:rPr>
              <a:t> A score of 100 represents the least corruption possible, while a score of 0 represents the most corruption possible.</a:t>
            </a:r>
          </a:p>
        </p:txBody>
      </p:sp>
      <p:graphicFrame>
        <p:nvGraphicFramePr>
          <p:cNvPr id="5" name="Chart 4"/>
          <p:cNvGraphicFramePr>
            <a:graphicFrameLocks/>
          </p:cNvGraphicFramePr>
          <p:nvPr>
            <p:extLst>
              <p:ext uri="{D42A27DB-BD31-4B8C-83A1-F6EECF244321}">
                <p14:modId xmlns:p14="http://schemas.microsoft.com/office/powerpoint/2010/main" val="1608789688"/>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Oval 5"/>
          <p:cNvSpPr/>
          <p:nvPr/>
        </p:nvSpPr>
        <p:spPr>
          <a:xfrm>
            <a:off x="4436853" y="5493654"/>
            <a:ext cx="228600" cy="8309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453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07848"/>
            <a:ext cx="9144000" cy="507831"/>
          </a:xfrm>
          <a:prstGeom prst="rect">
            <a:avLst/>
          </a:prstGeom>
          <a:noFill/>
        </p:spPr>
        <p:txBody>
          <a:bodyPr wrap="square" rtlCol="0">
            <a:spAutoFit/>
          </a:bodyPr>
          <a:lstStyle/>
          <a:p>
            <a:r>
              <a:rPr lang="en-US" sz="900" dirty="0" smtClean="0"/>
              <a:t>USAID MCP system. Drawn from the EBRD </a:t>
            </a:r>
            <a:r>
              <a:rPr lang="en-US" sz="900" i="1" dirty="0" smtClean="0"/>
              <a:t>Transition Report </a:t>
            </a:r>
            <a:r>
              <a:rPr lang="en-US" sz="900" dirty="0" smtClean="0"/>
              <a:t>series.  The E&amp;E Graduates (n=11) consist of Estonia, Hungary, Latvia, Lithuania, Poland, Slovakia, Slovenia, Czech Republic, Romania, Bulgaria, and Croatia. The Balkans (n=6): Albania, Bosnia &amp; Herzegovina, Macedonia, Kosovo, Serbia, and Montenegro. E&amp;E Eurasia (n=7): Armenia, Azerbaijan, Belarus, Georgia, Moldova, Russia, and Ukraine.  The Central Asian Republics or the CARs (n=5): Kazakhstan, Kyrgyzstan, Tajikistan, Turkmenistan, and Uzbekistan.</a:t>
            </a:r>
            <a:endParaRPr lang="en-US" sz="900" dirty="0"/>
          </a:p>
        </p:txBody>
      </p:sp>
      <p:sp>
        <p:nvSpPr>
          <p:cNvPr id="5"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12</a:t>
            </a:r>
            <a:endParaRPr lang="en-US" sz="1400" dirty="0">
              <a:solidFill>
                <a:srgbClr val="000000"/>
              </a:solidFill>
              <a:latin typeface="Calibri"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287032368"/>
              </p:ext>
            </p:extLst>
          </p:nvPr>
        </p:nvGraphicFramePr>
        <p:xfrm>
          <a:off x="36755" y="311972"/>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315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50" y="6569504"/>
            <a:ext cx="9111018" cy="230832"/>
          </a:xfrm>
          <a:prstGeom prst="rect">
            <a:avLst/>
          </a:prstGeom>
          <a:noFill/>
        </p:spPr>
        <p:txBody>
          <a:bodyPr wrap="square" rtlCol="0">
            <a:spAutoFit/>
          </a:bodyPr>
          <a:lstStyle/>
          <a:p>
            <a:r>
              <a:rPr lang="en-US" sz="900" dirty="0" smtClean="0"/>
              <a:t>Drawn from EBRD, </a:t>
            </a:r>
            <a:r>
              <a:rPr lang="en-US" sz="900" i="1" dirty="0" smtClean="0"/>
              <a:t>Transition Report</a:t>
            </a:r>
            <a:r>
              <a:rPr lang="en-US" sz="900" dirty="0" smtClean="0"/>
              <a:t>. Country Graduates  (n=11): Bulgaria, Croatia, Czech Republic, Estonia, Hungary, Latvia, Lithuania, Poland, Romania, Slovakia, and Slovenia</a:t>
            </a:r>
            <a:r>
              <a:rPr lang="en-US" sz="800" dirty="0" smtClean="0">
                <a:latin typeface="+mn-lt"/>
              </a:rPr>
              <a:t>.</a:t>
            </a:r>
            <a:endParaRPr lang="en-US" sz="800" dirty="0">
              <a:latin typeface="+mn-lt"/>
            </a:endParaRPr>
          </a:p>
        </p:txBody>
      </p:sp>
      <p:sp>
        <p:nvSpPr>
          <p:cNvPr id="13" name="Text Box 3"/>
          <p:cNvSpPr txBox="1">
            <a:spLocks noChangeArrowheads="1"/>
          </p:cNvSpPr>
          <p:nvPr/>
        </p:nvSpPr>
        <p:spPr bwMode="auto">
          <a:xfrm>
            <a:off x="1051249" y="609600"/>
            <a:ext cx="6858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400" b="1" dirty="0" smtClean="0">
                <a:latin typeface="+mn-lt"/>
              </a:rPr>
              <a:t>Bosnia &amp; Herzegovina’s Economic Reform </a:t>
            </a:r>
          </a:p>
          <a:p>
            <a:pPr algn="ctr"/>
            <a:r>
              <a:rPr lang="en-US" sz="2400" b="1" dirty="0" smtClean="0">
                <a:latin typeface="+mn-lt"/>
              </a:rPr>
              <a:t>Profile in 2014</a:t>
            </a:r>
          </a:p>
        </p:txBody>
      </p:sp>
      <p:sp>
        <p:nvSpPr>
          <p:cNvPr id="1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13</a:t>
            </a:r>
            <a:endParaRPr lang="en-US" sz="1400" dirty="0">
              <a:solidFill>
                <a:srgbClr val="000000"/>
              </a:solidFill>
              <a:latin typeface="Calibri" pitchFamily="34" charset="0"/>
            </a:endParaRPr>
          </a:p>
        </p:txBody>
      </p:sp>
      <p:sp>
        <p:nvSpPr>
          <p:cNvPr id="11" name="TextBox 10"/>
          <p:cNvSpPr txBox="1"/>
          <p:nvPr/>
        </p:nvSpPr>
        <p:spPr>
          <a:xfrm>
            <a:off x="2994349" y="5540820"/>
            <a:ext cx="2971800" cy="276999"/>
          </a:xfrm>
          <a:prstGeom prst="rect">
            <a:avLst/>
          </a:prstGeom>
          <a:noFill/>
        </p:spPr>
        <p:txBody>
          <a:bodyPr wrap="square" rtlCol="0">
            <a:spAutoFit/>
          </a:bodyPr>
          <a:lstStyle/>
          <a:p>
            <a:pPr algn="ctr"/>
            <a:r>
              <a:rPr lang="en-US" sz="1200" b="1" dirty="0" smtClean="0">
                <a:solidFill>
                  <a:schemeClr val="tx2">
                    <a:lumMod val="75000"/>
                  </a:schemeClr>
                </a:solidFill>
                <a:latin typeface="+mn-lt"/>
              </a:rPr>
              <a:t>USAID/E&amp;E Country Graduates</a:t>
            </a:r>
            <a:endParaRPr lang="en-US" sz="1200" b="1" dirty="0">
              <a:solidFill>
                <a:schemeClr val="tx2">
                  <a:lumMod val="75000"/>
                </a:schemeClr>
              </a:solidFill>
              <a:latin typeface="+mn-lt"/>
            </a:endParaRPr>
          </a:p>
        </p:txBody>
      </p:sp>
      <p:sp>
        <p:nvSpPr>
          <p:cNvPr id="12" name="TextBox 11"/>
          <p:cNvSpPr txBox="1"/>
          <p:nvPr/>
        </p:nvSpPr>
        <p:spPr>
          <a:xfrm>
            <a:off x="2994349" y="5817819"/>
            <a:ext cx="2971800" cy="276999"/>
          </a:xfrm>
          <a:prstGeom prst="rect">
            <a:avLst/>
          </a:prstGeom>
          <a:noFill/>
        </p:spPr>
        <p:txBody>
          <a:bodyPr wrap="square" rtlCol="0">
            <a:spAutoFit/>
          </a:bodyPr>
          <a:lstStyle/>
          <a:p>
            <a:pPr algn="ctr"/>
            <a:r>
              <a:rPr lang="en-US" sz="1200" b="1" dirty="0" smtClean="0">
                <a:solidFill>
                  <a:srgbClr val="00B0F0"/>
                </a:solidFill>
                <a:latin typeface="+mn-lt"/>
              </a:rPr>
              <a:t>Romania, Bulgaria, Croatia in 2006</a:t>
            </a:r>
            <a:endParaRPr lang="en-US" sz="1200" b="1" dirty="0">
              <a:solidFill>
                <a:srgbClr val="00B0F0"/>
              </a:solidFill>
              <a:latin typeface="+mn-lt"/>
            </a:endParaRPr>
          </a:p>
        </p:txBody>
      </p:sp>
      <p:graphicFrame>
        <p:nvGraphicFramePr>
          <p:cNvPr id="9" name="Chart 8"/>
          <p:cNvGraphicFramePr>
            <a:graphicFrameLocks/>
          </p:cNvGraphicFramePr>
          <p:nvPr>
            <p:extLst>
              <p:ext uri="{D42A27DB-BD31-4B8C-83A1-F6EECF244321}">
                <p14:modId xmlns:p14="http://schemas.microsoft.com/office/powerpoint/2010/main" val="2805282336"/>
              </p:ext>
            </p:extLst>
          </p:nvPr>
        </p:nvGraphicFramePr>
        <p:xfrm>
          <a:off x="1316736" y="1600200"/>
          <a:ext cx="5965371" cy="3352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03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14</a:t>
            </a:r>
            <a:endParaRPr lang="en-US" sz="1400" dirty="0">
              <a:solidFill>
                <a:srgbClr val="000000"/>
              </a:solidFill>
              <a:latin typeface="Calibri" pitchFamily="34" charset="0"/>
            </a:endParaRPr>
          </a:p>
        </p:txBody>
      </p:sp>
      <p:sp>
        <p:nvSpPr>
          <p:cNvPr id="8" name="TextBox 7"/>
          <p:cNvSpPr txBox="1"/>
          <p:nvPr/>
        </p:nvSpPr>
        <p:spPr>
          <a:xfrm>
            <a:off x="32982" y="6569074"/>
            <a:ext cx="9111018" cy="230832"/>
          </a:xfrm>
          <a:prstGeom prst="rect">
            <a:avLst/>
          </a:prstGeom>
          <a:noFill/>
        </p:spPr>
        <p:txBody>
          <a:bodyPr wrap="square" rtlCol="0">
            <a:spAutoFit/>
          </a:bodyPr>
          <a:lstStyle/>
          <a:p>
            <a:r>
              <a:rPr lang="en-US" sz="900" dirty="0"/>
              <a:t>Drawn from EBRD, Transition Report (November 2014</a:t>
            </a:r>
            <a:r>
              <a:rPr lang="en-US" sz="900" dirty="0" smtClean="0"/>
              <a:t>).</a:t>
            </a:r>
            <a:endParaRPr lang="en-US" sz="900" dirty="0"/>
          </a:p>
        </p:txBody>
      </p:sp>
      <p:graphicFrame>
        <p:nvGraphicFramePr>
          <p:cNvPr id="9" name="Chart 8"/>
          <p:cNvGraphicFramePr>
            <a:graphicFrameLocks/>
          </p:cNvGraphicFramePr>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14"/>
          <p:cNvSpPr/>
          <p:nvPr/>
        </p:nvSpPr>
        <p:spPr>
          <a:xfrm>
            <a:off x="6922672" y="1100424"/>
            <a:ext cx="1862328" cy="1335786"/>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0" dirty="0" smtClean="0">
              <a:solidFill>
                <a:schemeClr val="tx1"/>
              </a:solidFill>
            </a:endParaRPr>
          </a:p>
          <a:p>
            <a:pPr>
              <a:spcBef>
                <a:spcPts val="600"/>
              </a:spcBef>
              <a:spcAft>
                <a:spcPts val="300"/>
              </a:spcAft>
            </a:pPr>
            <a:r>
              <a:rPr lang="en-US" sz="1100" dirty="0" smtClean="0">
                <a:solidFill>
                  <a:schemeClr val="tx1"/>
                </a:solidFill>
              </a:rPr>
              <a:t>                Balkans</a:t>
            </a:r>
          </a:p>
          <a:p>
            <a:pPr>
              <a:spcBef>
                <a:spcPts val="600"/>
              </a:spcBef>
              <a:spcAft>
                <a:spcPts val="300"/>
              </a:spcAft>
            </a:pPr>
            <a:r>
              <a:rPr lang="en-US" sz="1100" dirty="0" smtClean="0">
                <a:solidFill>
                  <a:schemeClr val="tx1"/>
                </a:solidFill>
              </a:rPr>
              <a:t>                E&amp;E Eurasia</a:t>
            </a:r>
          </a:p>
          <a:p>
            <a:pPr>
              <a:spcBef>
                <a:spcPts val="600"/>
              </a:spcBef>
              <a:spcAft>
                <a:spcPts val="300"/>
              </a:spcAft>
            </a:pPr>
            <a:r>
              <a:rPr lang="en-US" sz="1100" dirty="0" smtClean="0">
                <a:solidFill>
                  <a:schemeClr val="tx1"/>
                </a:solidFill>
              </a:rPr>
              <a:t>                CARs</a:t>
            </a:r>
          </a:p>
          <a:p>
            <a:pPr>
              <a:spcBef>
                <a:spcPts val="600"/>
              </a:spcBef>
              <a:spcAft>
                <a:spcPts val="300"/>
              </a:spcAft>
            </a:pPr>
            <a:r>
              <a:rPr lang="en-US" sz="1100" dirty="0">
                <a:solidFill>
                  <a:schemeClr val="tx1"/>
                </a:solidFill>
              </a:rPr>
              <a:t>  </a:t>
            </a:r>
            <a:r>
              <a:rPr lang="en-US" sz="1100" dirty="0" smtClean="0">
                <a:solidFill>
                  <a:schemeClr val="tx1"/>
                </a:solidFill>
              </a:rPr>
              <a:t>              E&amp;E Graduates</a:t>
            </a:r>
          </a:p>
          <a:p>
            <a:pPr>
              <a:spcBef>
                <a:spcPts val="600"/>
              </a:spcBef>
              <a:spcAft>
                <a:spcPts val="600"/>
              </a:spcAft>
            </a:pPr>
            <a:r>
              <a:rPr lang="en-US" sz="1100" dirty="0">
                <a:solidFill>
                  <a:schemeClr val="tx1"/>
                </a:solidFill>
              </a:rPr>
              <a:t>	</a:t>
            </a:r>
            <a:endParaRPr lang="en-US" dirty="0">
              <a:solidFill>
                <a:schemeClr val="tx1"/>
              </a:solidFill>
            </a:endParaRPr>
          </a:p>
        </p:txBody>
      </p:sp>
      <p:sp>
        <p:nvSpPr>
          <p:cNvPr id="16" name="Rectangle 15"/>
          <p:cNvSpPr/>
          <p:nvPr/>
        </p:nvSpPr>
        <p:spPr>
          <a:xfrm>
            <a:off x="7063544" y="1240297"/>
            <a:ext cx="295831" cy="1258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Rectangle 16"/>
          <p:cNvSpPr/>
          <p:nvPr/>
        </p:nvSpPr>
        <p:spPr>
          <a:xfrm>
            <a:off x="7063544" y="1527036"/>
            <a:ext cx="295831" cy="1258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063544" y="1808181"/>
            <a:ext cx="295831" cy="125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solidFill>
            </a:endParaRPr>
          </a:p>
        </p:txBody>
      </p:sp>
      <p:sp>
        <p:nvSpPr>
          <p:cNvPr id="19" name="Rectangle 18"/>
          <p:cNvSpPr/>
          <p:nvPr/>
        </p:nvSpPr>
        <p:spPr>
          <a:xfrm>
            <a:off x="7063544" y="2106405"/>
            <a:ext cx="295831" cy="1258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2474997">
            <a:off x="6949244" y="5547066"/>
            <a:ext cx="228600" cy="7229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046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056" y="6474600"/>
            <a:ext cx="8991600" cy="369332"/>
          </a:xfrm>
          <a:prstGeom prst="rect">
            <a:avLst/>
          </a:prstGeom>
          <a:noFill/>
        </p:spPr>
        <p:txBody>
          <a:bodyPr wrap="square" rtlCol="0">
            <a:spAutoFit/>
          </a:bodyPr>
          <a:lstStyle/>
          <a:p>
            <a:pPr fontAlgn="auto">
              <a:spcBef>
                <a:spcPts val="0"/>
              </a:spcBef>
              <a:spcAft>
                <a:spcPts val="0"/>
              </a:spcAft>
            </a:pPr>
            <a:r>
              <a:rPr lang="en-US" sz="900" dirty="0" smtClean="0">
                <a:solidFill>
                  <a:prstClr val="black"/>
                </a:solidFill>
                <a:latin typeface="Calibri"/>
              </a:rPr>
              <a:t>World Bank, </a:t>
            </a:r>
            <a:r>
              <a:rPr lang="en-US" sz="900" i="1" dirty="0" smtClean="0">
                <a:solidFill>
                  <a:prstClr val="black"/>
                </a:solidFill>
                <a:latin typeface="Calibri"/>
              </a:rPr>
              <a:t>Doing Business </a:t>
            </a:r>
            <a:r>
              <a:rPr lang="en-US" sz="900" dirty="0" smtClean="0">
                <a:solidFill>
                  <a:prstClr val="black"/>
                </a:solidFill>
                <a:latin typeface="Calibri"/>
              </a:rPr>
              <a:t>2016  (October 2015). The Distance-to-Frontier score represents the gap between the economy’s performance and measures of best practices across the World Bank’s 10 components of doing business. On the Distance-to-Frontier 0-100 score, 100 represents the frontier, the optimal outcome.</a:t>
            </a:r>
          </a:p>
        </p:txBody>
      </p:sp>
      <p:sp>
        <p:nvSpPr>
          <p:cNvPr id="15" name="TextBox 5"/>
          <p:cNvSpPr txBox="1">
            <a:spLocks noChangeArrowheads="1"/>
          </p:cNvSpPr>
          <p:nvPr/>
        </p:nvSpPr>
        <p:spPr bwMode="auto">
          <a:xfrm>
            <a:off x="76200" y="128067"/>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15</a:t>
            </a:r>
            <a:endParaRPr lang="en-US" sz="1400" dirty="0">
              <a:solidFill>
                <a:srgbClr val="000000"/>
              </a:solidFill>
              <a:latin typeface="Calibri"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56" y="359840"/>
            <a:ext cx="8839200" cy="6090876"/>
          </a:xfrm>
          <a:prstGeom prst="rect">
            <a:avLst/>
          </a:prstGeom>
        </p:spPr>
      </p:pic>
      <p:sp>
        <p:nvSpPr>
          <p:cNvPr id="5" name="Oval 4"/>
          <p:cNvSpPr/>
          <p:nvPr/>
        </p:nvSpPr>
        <p:spPr>
          <a:xfrm>
            <a:off x="5385816" y="5687568"/>
            <a:ext cx="228600" cy="7315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593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2387961123"/>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16</a:t>
            </a:r>
            <a:endParaRPr lang="en-US" sz="1400" dirty="0">
              <a:solidFill>
                <a:srgbClr val="000000"/>
              </a:solidFill>
              <a:latin typeface="Calibri"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600200"/>
            <a:ext cx="1495425" cy="8763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TextBox 7"/>
          <p:cNvSpPr txBox="1"/>
          <p:nvPr/>
        </p:nvSpPr>
        <p:spPr>
          <a:xfrm>
            <a:off x="0" y="6581407"/>
            <a:ext cx="8991600" cy="230832"/>
          </a:xfrm>
          <a:prstGeom prst="rect">
            <a:avLst/>
          </a:prstGeom>
          <a:noFill/>
        </p:spPr>
        <p:txBody>
          <a:bodyPr wrap="square" rtlCol="0">
            <a:spAutoFit/>
          </a:bodyPr>
          <a:lstStyle/>
          <a:p>
            <a:r>
              <a:rPr lang="en-US" sz="900" dirty="0" smtClean="0">
                <a:solidFill>
                  <a:prstClr val="black"/>
                </a:solidFill>
                <a:latin typeface="Calibri"/>
              </a:rPr>
              <a:t>World Bank, </a:t>
            </a:r>
            <a:r>
              <a:rPr lang="en-US" sz="900" i="1" dirty="0" smtClean="0">
                <a:solidFill>
                  <a:prstClr val="black"/>
                </a:solidFill>
                <a:latin typeface="Calibri"/>
              </a:rPr>
              <a:t>Doing Business 2016</a:t>
            </a:r>
            <a:r>
              <a:rPr lang="en-US" sz="900" dirty="0" smtClean="0">
                <a:solidFill>
                  <a:prstClr val="black"/>
                </a:solidFill>
                <a:latin typeface="Calibri"/>
              </a:rPr>
              <a:t> (October 2015).</a:t>
            </a:r>
          </a:p>
        </p:txBody>
      </p:sp>
    </p:spTree>
    <p:extLst>
      <p:ext uri="{BB962C8B-B14F-4D97-AF65-F5344CB8AC3E}">
        <p14:creationId xmlns:p14="http://schemas.microsoft.com/office/powerpoint/2010/main" val="1813921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Chart 40"/>
          <p:cNvGraphicFramePr>
            <a:graphicFrameLocks/>
          </p:cNvGraphicFramePr>
          <p:nvPr>
            <p:extLst>
              <p:ext uri="{D42A27DB-BD31-4B8C-83A1-F6EECF244321}">
                <p14:modId xmlns:p14="http://schemas.microsoft.com/office/powerpoint/2010/main" val="2378751193"/>
              </p:ext>
            </p:extLst>
          </p:nvPr>
        </p:nvGraphicFramePr>
        <p:xfrm>
          <a:off x="88020" y="389364"/>
          <a:ext cx="8886825" cy="5943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519" y="6353631"/>
            <a:ext cx="8991600" cy="507831"/>
          </a:xfrm>
          <a:prstGeom prst="rect">
            <a:avLst/>
          </a:prstGeom>
          <a:noFill/>
        </p:spPr>
        <p:txBody>
          <a:bodyPr wrap="square" rtlCol="0">
            <a:spAutoFit/>
          </a:bodyPr>
          <a:lstStyle/>
          <a:p>
            <a:pPr fontAlgn="auto">
              <a:spcBef>
                <a:spcPts val="0"/>
              </a:spcBef>
              <a:spcAft>
                <a:spcPts val="0"/>
              </a:spcAft>
            </a:pPr>
            <a:r>
              <a:rPr lang="en-US" sz="900" dirty="0" smtClean="0">
                <a:solidFill>
                  <a:prstClr val="black"/>
                </a:solidFill>
                <a:latin typeface="Calibri"/>
              </a:rPr>
              <a:t>World Bank, </a:t>
            </a:r>
            <a:r>
              <a:rPr lang="en-US" sz="900" i="1" dirty="0" smtClean="0">
                <a:solidFill>
                  <a:prstClr val="black"/>
                </a:solidFill>
                <a:latin typeface="Calibri"/>
              </a:rPr>
              <a:t>Doing Business 2015</a:t>
            </a:r>
            <a:r>
              <a:rPr lang="en-US" sz="900" dirty="0" smtClean="0">
                <a:solidFill>
                  <a:prstClr val="black"/>
                </a:solidFill>
                <a:latin typeface="Calibri"/>
              </a:rPr>
              <a:t> (October 2014). </a:t>
            </a:r>
            <a:r>
              <a:rPr lang="en-US" sz="900" i="1" dirty="0" smtClean="0">
                <a:solidFill>
                  <a:prstClr val="black"/>
                </a:solidFill>
                <a:latin typeface="Calibri"/>
              </a:rPr>
              <a:t>Getting Electricity </a:t>
            </a:r>
            <a:r>
              <a:rPr lang="en-US" sz="900" dirty="0" smtClean="0">
                <a:solidFill>
                  <a:prstClr val="black"/>
                </a:solidFill>
                <a:latin typeface="Calibri"/>
              </a:rPr>
              <a:t>is one of 10 components that comprise the World Bank’s Ease of Doing Business </a:t>
            </a:r>
            <a:r>
              <a:rPr lang="en-US" sz="900" dirty="0">
                <a:solidFill>
                  <a:prstClr val="black"/>
                </a:solidFill>
              </a:rPr>
              <a:t>rankings. The Distance-to-Frontier score represents the gap between the economy’s performance on getting electricity and measures of best </a:t>
            </a:r>
            <a:r>
              <a:rPr lang="en-US" sz="900" dirty="0" smtClean="0">
                <a:solidFill>
                  <a:prstClr val="black"/>
                </a:solidFill>
              </a:rPr>
              <a:t>practices globally.</a:t>
            </a:r>
            <a:r>
              <a:rPr lang="en-US" sz="900" dirty="0">
                <a:solidFill>
                  <a:prstClr val="black"/>
                </a:solidFill>
                <a:latin typeface="Calibri"/>
              </a:rPr>
              <a:t> </a:t>
            </a:r>
            <a:r>
              <a:rPr lang="en-US" sz="900" dirty="0" smtClean="0">
                <a:solidFill>
                  <a:prstClr val="black"/>
                </a:solidFill>
                <a:latin typeface="Calibri"/>
              </a:rPr>
              <a:t> On the Distance-to-Frontier 0-100 score, 100 represents the frontier, the optimal outcome.</a:t>
            </a:r>
          </a:p>
        </p:txBody>
      </p:sp>
      <p:sp>
        <p:nvSpPr>
          <p:cNvPr id="4" name="Rectangle 3"/>
          <p:cNvSpPr/>
          <p:nvPr/>
        </p:nvSpPr>
        <p:spPr>
          <a:xfrm>
            <a:off x="7811011" y="6111290"/>
            <a:ext cx="2286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17</a:t>
            </a:r>
            <a:endParaRPr lang="en-US" sz="1400" dirty="0">
              <a:solidFill>
                <a:srgbClr val="000000"/>
              </a:solidFill>
              <a:latin typeface="Calibri" pitchFamily="34" charset="0"/>
            </a:endParaRPr>
          </a:p>
        </p:txBody>
      </p:sp>
      <p:pic>
        <p:nvPicPr>
          <p:cNvPr id="16" name="TextBox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3053" y="5674756"/>
            <a:ext cx="219075" cy="647700"/>
          </a:xfrm>
          <a:prstGeom prst="rect">
            <a:avLst/>
          </a:prstGeom>
          <a:noFill/>
          <a:extLst>
            <a:ext uri="{909E8E84-426E-40DD-AFC4-6F175D3DCCD1}">
              <a14:hiddenFill xmlns:a14="http://schemas.microsoft.com/office/drawing/2010/main">
                <a:solidFill>
                  <a:srgbClr val="FFFFFF"/>
                </a:solidFill>
              </a14:hiddenFill>
            </a:ext>
          </a:extLst>
        </p:spPr>
      </p:pic>
      <p:pic>
        <p:nvPicPr>
          <p:cNvPr id="17" name="TextBox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5689363"/>
            <a:ext cx="219075" cy="628650"/>
          </a:xfrm>
          <a:prstGeom prst="rect">
            <a:avLst/>
          </a:prstGeom>
          <a:noFill/>
          <a:extLst>
            <a:ext uri="{909E8E84-426E-40DD-AFC4-6F175D3DCCD1}">
              <a14:hiddenFill xmlns:a14="http://schemas.microsoft.com/office/drawing/2010/main">
                <a:solidFill>
                  <a:srgbClr val="FFFFFF"/>
                </a:solidFill>
              </a14:hiddenFill>
            </a:ext>
          </a:extLst>
        </p:spPr>
      </p:pic>
      <p:pic>
        <p:nvPicPr>
          <p:cNvPr id="18" name="TextBox 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8276" y="5684839"/>
            <a:ext cx="228600" cy="514350"/>
          </a:xfrm>
          <a:prstGeom prst="rect">
            <a:avLst/>
          </a:prstGeom>
          <a:noFill/>
          <a:extLst>
            <a:ext uri="{909E8E84-426E-40DD-AFC4-6F175D3DCCD1}">
              <a14:hiddenFill xmlns:a14="http://schemas.microsoft.com/office/drawing/2010/main">
                <a:solidFill>
                  <a:srgbClr val="FFFFFF"/>
                </a:solidFill>
              </a14:hiddenFill>
            </a:ext>
          </a:extLst>
        </p:spPr>
      </p:pic>
      <p:pic>
        <p:nvPicPr>
          <p:cNvPr id="19" name="TextBox 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96979" y="5644839"/>
            <a:ext cx="228600" cy="514350"/>
          </a:xfrm>
          <a:prstGeom prst="rect">
            <a:avLst/>
          </a:prstGeom>
          <a:noFill/>
          <a:extLst>
            <a:ext uri="{909E8E84-426E-40DD-AFC4-6F175D3DCCD1}">
              <a14:hiddenFill xmlns:a14="http://schemas.microsoft.com/office/drawing/2010/main">
                <a:solidFill>
                  <a:srgbClr val="FFFFFF"/>
                </a:solidFill>
              </a14:hiddenFill>
            </a:ext>
          </a:extLst>
        </p:spPr>
      </p:pic>
      <p:pic>
        <p:nvPicPr>
          <p:cNvPr id="20" name="TextBox 10"/>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4667" y="5677350"/>
            <a:ext cx="219075" cy="638175"/>
          </a:xfrm>
          <a:prstGeom prst="rect">
            <a:avLst/>
          </a:prstGeom>
          <a:noFill/>
          <a:extLst>
            <a:ext uri="{909E8E84-426E-40DD-AFC4-6F175D3DCCD1}">
              <a14:hiddenFill xmlns:a14="http://schemas.microsoft.com/office/drawing/2010/main">
                <a:solidFill>
                  <a:srgbClr val="FFFFFF"/>
                </a:solidFill>
              </a14:hiddenFill>
            </a:ext>
          </a:extLst>
        </p:spPr>
      </p:pic>
      <p:pic>
        <p:nvPicPr>
          <p:cNvPr id="21" name="TextBox 11"/>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2125" y="5703928"/>
            <a:ext cx="219075" cy="704850"/>
          </a:xfrm>
          <a:prstGeom prst="rect">
            <a:avLst/>
          </a:prstGeom>
          <a:noFill/>
          <a:extLst>
            <a:ext uri="{909E8E84-426E-40DD-AFC4-6F175D3DCCD1}">
              <a14:hiddenFill xmlns:a14="http://schemas.microsoft.com/office/drawing/2010/main">
                <a:solidFill>
                  <a:srgbClr val="FFFFFF"/>
                </a:solidFill>
              </a14:hiddenFill>
            </a:ext>
          </a:extLst>
        </p:spPr>
      </p:pic>
      <p:pic>
        <p:nvPicPr>
          <p:cNvPr id="22" name="TextBox 12"/>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81909" y="5692074"/>
            <a:ext cx="228600" cy="485775"/>
          </a:xfrm>
          <a:prstGeom prst="rect">
            <a:avLst/>
          </a:prstGeom>
          <a:noFill/>
          <a:extLst>
            <a:ext uri="{909E8E84-426E-40DD-AFC4-6F175D3DCCD1}">
              <a14:hiddenFill xmlns:a14="http://schemas.microsoft.com/office/drawing/2010/main">
                <a:solidFill>
                  <a:srgbClr val="FFFFFF"/>
                </a:solidFill>
              </a14:hiddenFill>
            </a:ext>
          </a:extLst>
        </p:spPr>
      </p:pic>
      <p:pic>
        <p:nvPicPr>
          <p:cNvPr id="23" name="TextBox 13"/>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6786" y="5676786"/>
            <a:ext cx="219075" cy="552450"/>
          </a:xfrm>
          <a:prstGeom prst="rect">
            <a:avLst/>
          </a:prstGeom>
          <a:noFill/>
          <a:extLst>
            <a:ext uri="{909E8E84-426E-40DD-AFC4-6F175D3DCCD1}">
              <a14:hiddenFill xmlns:a14="http://schemas.microsoft.com/office/drawing/2010/main">
                <a:solidFill>
                  <a:srgbClr val="FFFFFF"/>
                </a:solidFill>
              </a14:hiddenFill>
            </a:ext>
          </a:extLst>
        </p:spPr>
      </p:pic>
      <p:pic>
        <p:nvPicPr>
          <p:cNvPr id="24" name="TextBox 14"/>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55087" y="5673414"/>
            <a:ext cx="219075" cy="447675"/>
          </a:xfrm>
          <a:prstGeom prst="rect">
            <a:avLst/>
          </a:prstGeom>
          <a:noFill/>
          <a:extLst>
            <a:ext uri="{909E8E84-426E-40DD-AFC4-6F175D3DCCD1}">
              <a14:hiddenFill xmlns:a14="http://schemas.microsoft.com/office/drawing/2010/main">
                <a:solidFill>
                  <a:srgbClr val="FFFFFF"/>
                </a:solidFill>
              </a14:hiddenFill>
            </a:ext>
          </a:extLst>
        </p:spPr>
      </p:pic>
      <p:pic>
        <p:nvPicPr>
          <p:cNvPr id="25" name="TextBox 15"/>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2865" y="5681097"/>
            <a:ext cx="2190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6" name="TextBox 16"/>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01421" y="5708873"/>
            <a:ext cx="219075" cy="542925"/>
          </a:xfrm>
          <a:prstGeom prst="rect">
            <a:avLst/>
          </a:prstGeom>
          <a:noFill/>
          <a:extLst>
            <a:ext uri="{909E8E84-426E-40DD-AFC4-6F175D3DCCD1}">
              <a14:hiddenFill xmlns:a14="http://schemas.microsoft.com/office/drawing/2010/main">
                <a:solidFill>
                  <a:srgbClr val="FFFFFF"/>
                </a:solidFill>
              </a14:hiddenFill>
            </a:ext>
          </a:extLst>
        </p:spPr>
      </p:pic>
      <p:pic>
        <p:nvPicPr>
          <p:cNvPr id="27" name="TextBox 18"/>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36012" y="5673414"/>
            <a:ext cx="219075" cy="485775"/>
          </a:xfrm>
          <a:prstGeom prst="rect">
            <a:avLst/>
          </a:prstGeom>
          <a:noFill/>
          <a:extLst>
            <a:ext uri="{909E8E84-426E-40DD-AFC4-6F175D3DCCD1}">
              <a14:hiddenFill xmlns:a14="http://schemas.microsoft.com/office/drawing/2010/main">
                <a:solidFill>
                  <a:srgbClr val="FFFFFF"/>
                </a:solidFill>
              </a14:hiddenFill>
            </a:ext>
          </a:extLst>
        </p:spPr>
      </p:pic>
      <p:pic>
        <p:nvPicPr>
          <p:cNvPr id="28" name="TextBox 19"/>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88116" y="5668872"/>
            <a:ext cx="2286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29" name="TextBox 20"/>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655592" y="5679879"/>
            <a:ext cx="219075"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 name="TextBox 22"/>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89281" y="5676786"/>
            <a:ext cx="219075" cy="523875"/>
          </a:xfrm>
          <a:prstGeom prst="rect">
            <a:avLst/>
          </a:prstGeom>
          <a:noFill/>
          <a:extLst>
            <a:ext uri="{909E8E84-426E-40DD-AFC4-6F175D3DCCD1}">
              <a14:hiddenFill xmlns:a14="http://schemas.microsoft.com/office/drawing/2010/main">
                <a:solidFill>
                  <a:srgbClr val="FFFFFF"/>
                </a:solidFill>
              </a14:hiddenFill>
            </a:ext>
          </a:extLst>
        </p:spPr>
      </p:pic>
      <p:pic>
        <p:nvPicPr>
          <p:cNvPr id="31" name="TextBox 23"/>
          <p:cNvPicPr>
            <a:picLocks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990016" y="5682251"/>
            <a:ext cx="219075" cy="638175"/>
          </a:xfrm>
          <a:prstGeom prst="rect">
            <a:avLst/>
          </a:prstGeom>
          <a:noFill/>
          <a:extLst>
            <a:ext uri="{909E8E84-426E-40DD-AFC4-6F175D3DCCD1}">
              <a14:hiddenFill xmlns:a14="http://schemas.microsoft.com/office/drawing/2010/main">
                <a:solidFill>
                  <a:srgbClr val="FFFFFF"/>
                </a:solidFill>
              </a14:hiddenFill>
            </a:ext>
          </a:extLst>
        </p:spPr>
      </p:pic>
      <p:pic>
        <p:nvPicPr>
          <p:cNvPr id="32" name="TextBox 24"/>
          <p:cNvPicPr>
            <a:picLocks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06876" y="5683192"/>
            <a:ext cx="219075" cy="552450"/>
          </a:xfrm>
          <a:prstGeom prst="rect">
            <a:avLst/>
          </a:prstGeom>
          <a:noFill/>
          <a:extLst>
            <a:ext uri="{909E8E84-426E-40DD-AFC4-6F175D3DCCD1}">
              <a14:hiddenFill xmlns:a14="http://schemas.microsoft.com/office/drawing/2010/main">
                <a:solidFill>
                  <a:srgbClr val="FFFFFF"/>
                </a:solidFill>
              </a14:hiddenFill>
            </a:ext>
          </a:extLst>
        </p:spPr>
      </p:pic>
      <p:pic>
        <p:nvPicPr>
          <p:cNvPr id="33" name="TextBox 25"/>
          <p:cNvPicPr>
            <a:picLocks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242895" y="5663500"/>
            <a:ext cx="219075" cy="542925"/>
          </a:xfrm>
          <a:prstGeom prst="rect">
            <a:avLst/>
          </a:prstGeom>
          <a:noFill/>
          <a:extLst>
            <a:ext uri="{909E8E84-426E-40DD-AFC4-6F175D3DCCD1}">
              <a14:hiddenFill xmlns:a14="http://schemas.microsoft.com/office/drawing/2010/main">
                <a:solidFill>
                  <a:srgbClr val="FFFFFF"/>
                </a:solidFill>
              </a14:hiddenFill>
            </a:ext>
          </a:extLst>
        </p:spPr>
      </p:pic>
      <p:pic>
        <p:nvPicPr>
          <p:cNvPr id="34" name="TextBox 26"/>
          <p:cNvPicPr>
            <a:picLocks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888103" y="5659125"/>
            <a:ext cx="219075" cy="485775"/>
          </a:xfrm>
          <a:prstGeom prst="rect">
            <a:avLst/>
          </a:prstGeom>
          <a:noFill/>
          <a:extLst>
            <a:ext uri="{909E8E84-426E-40DD-AFC4-6F175D3DCCD1}">
              <a14:hiddenFill xmlns:a14="http://schemas.microsoft.com/office/drawing/2010/main">
                <a:solidFill>
                  <a:srgbClr val="FFFFFF"/>
                </a:solidFill>
              </a14:hiddenFill>
            </a:ext>
          </a:extLst>
        </p:spPr>
      </p:pic>
      <p:pic>
        <p:nvPicPr>
          <p:cNvPr id="35" name="TextBox 27"/>
          <p:cNvPicPr>
            <a:picLocks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871662" y="5689363"/>
            <a:ext cx="2190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36" name="TextBox 28"/>
          <p:cNvPicPr>
            <a:picLocks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101522" y="5683192"/>
            <a:ext cx="228600" cy="619125"/>
          </a:xfrm>
          <a:prstGeom prst="rect">
            <a:avLst/>
          </a:prstGeom>
          <a:noFill/>
          <a:extLst>
            <a:ext uri="{909E8E84-426E-40DD-AFC4-6F175D3DCCD1}">
              <a14:hiddenFill xmlns:a14="http://schemas.microsoft.com/office/drawing/2010/main">
                <a:solidFill>
                  <a:srgbClr val="FFFFFF"/>
                </a:solidFill>
              </a14:hiddenFill>
            </a:ext>
          </a:extLst>
        </p:spPr>
      </p:pic>
      <p:pic>
        <p:nvPicPr>
          <p:cNvPr id="42" name="TextBox 21"/>
          <p:cNvPicPr>
            <a:picLocks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752599" y="5681097"/>
            <a:ext cx="228600" cy="523875"/>
          </a:xfrm>
          <a:prstGeom prst="rect">
            <a:avLst/>
          </a:prstGeom>
          <a:noFill/>
          <a:extLst>
            <a:ext uri="{909E8E84-426E-40DD-AFC4-6F175D3DCCD1}">
              <a14:hiddenFill xmlns:a14="http://schemas.microsoft.com/office/drawing/2010/main">
                <a:solidFill>
                  <a:srgbClr val="FFFFFF"/>
                </a:solidFill>
              </a14:hiddenFill>
            </a:ext>
          </a:extLst>
        </p:spPr>
      </p:pic>
      <p:pic>
        <p:nvPicPr>
          <p:cNvPr id="43" name="TextBox 17"/>
          <p:cNvPicPr>
            <a:picLocks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598818" y="5674756"/>
            <a:ext cx="219075" cy="533400"/>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3"/>
          <p:cNvSpPr txBox="1"/>
          <p:nvPr/>
        </p:nvSpPr>
        <p:spPr>
          <a:xfrm rot="5400000">
            <a:off x="1005609" y="5849883"/>
            <a:ext cx="579582" cy="21756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dirty="0">
                <a:solidFill>
                  <a:schemeClr val="tx1">
                    <a:lumMod val="75000"/>
                    <a:lumOff val="25000"/>
                  </a:schemeClr>
                </a:solidFill>
              </a:rPr>
              <a:t>Tajikistan</a:t>
            </a:r>
          </a:p>
        </p:txBody>
      </p:sp>
      <p:sp>
        <p:nvSpPr>
          <p:cNvPr id="49" name="TextBox 30"/>
          <p:cNvSpPr txBox="1"/>
          <p:nvPr/>
        </p:nvSpPr>
        <p:spPr>
          <a:xfrm rot="5400000">
            <a:off x="6268283" y="5833234"/>
            <a:ext cx="569258" cy="21756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dirty="0">
                <a:solidFill>
                  <a:schemeClr val="tx1">
                    <a:lumMod val="75000"/>
                    <a:lumOff val="25000"/>
                  </a:schemeClr>
                </a:solidFill>
              </a:rPr>
              <a:t>Lithuania</a:t>
            </a:r>
          </a:p>
        </p:txBody>
      </p:sp>
      <p:sp>
        <p:nvSpPr>
          <p:cNvPr id="50" name="TextBox 31"/>
          <p:cNvSpPr txBox="1"/>
          <p:nvPr/>
        </p:nvSpPr>
        <p:spPr>
          <a:xfrm rot="5400000">
            <a:off x="3499339" y="5878981"/>
            <a:ext cx="58221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dirty="0">
                <a:solidFill>
                  <a:schemeClr val="tx1">
                    <a:lumMod val="75000"/>
                    <a:lumOff val="25000"/>
                  </a:schemeClr>
                </a:solidFill>
              </a:rPr>
              <a:t>Bosnia </a:t>
            </a:r>
            <a:r>
              <a:rPr lang="en-US" sz="800" dirty="0" smtClean="0">
                <a:solidFill>
                  <a:schemeClr val="tx1">
                    <a:lumMod val="75000"/>
                    <a:lumOff val="25000"/>
                  </a:schemeClr>
                </a:solidFill>
              </a:rPr>
              <a:t>-H</a:t>
            </a:r>
            <a:endParaRPr lang="en-US" sz="800" dirty="0">
              <a:solidFill>
                <a:schemeClr val="tx1">
                  <a:lumMod val="75000"/>
                  <a:lumOff val="25000"/>
                </a:schemeClr>
              </a:solidFill>
            </a:endParaRPr>
          </a:p>
        </p:txBody>
      </p:sp>
      <p:sp>
        <p:nvSpPr>
          <p:cNvPr id="51" name="TextBox 32"/>
          <p:cNvSpPr txBox="1"/>
          <p:nvPr/>
        </p:nvSpPr>
        <p:spPr>
          <a:xfrm rot="5400000">
            <a:off x="5958067" y="5785411"/>
            <a:ext cx="477823" cy="23320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dirty="0">
                <a:solidFill>
                  <a:schemeClr val="tx1">
                    <a:lumMod val="75000"/>
                    <a:lumOff val="25000"/>
                  </a:schemeClr>
                </a:solidFill>
              </a:rPr>
              <a:t>Serbia</a:t>
            </a:r>
          </a:p>
        </p:txBody>
      </p:sp>
      <p:sp>
        <p:nvSpPr>
          <p:cNvPr id="52" name="TextBox 56"/>
          <p:cNvSpPr txBox="1"/>
          <p:nvPr/>
        </p:nvSpPr>
        <p:spPr>
          <a:xfrm rot="5400000">
            <a:off x="5551937" y="5875157"/>
            <a:ext cx="654795" cy="21756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dirty="0">
                <a:solidFill>
                  <a:schemeClr val="tx1">
                    <a:lumMod val="75000"/>
                    <a:lumOff val="25000"/>
                  </a:schemeClr>
                </a:solidFill>
              </a:rPr>
              <a:t>Kazakhstan</a:t>
            </a:r>
          </a:p>
        </p:txBody>
      </p:sp>
      <p:sp>
        <p:nvSpPr>
          <p:cNvPr id="37" name="Oval 36"/>
          <p:cNvSpPr/>
          <p:nvPr/>
        </p:nvSpPr>
        <p:spPr>
          <a:xfrm>
            <a:off x="3694176" y="5687568"/>
            <a:ext cx="182880" cy="5902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724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514350" indent="-514350"/>
            <a:r>
              <a:rPr lang="en-US" dirty="0"/>
              <a:t/>
            </a:r>
            <a:br>
              <a:rPr lang="en-US" dirty="0"/>
            </a:br>
            <a:endParaRPr lang="en-US" dirty="0"/>
          </a:p>
        </p:txBody>
      </p:sp>
      <p:sp>
        <p:nvSpPr>
          <p:cNvPr id="3" name="Subtitle 2"/>
          <p:cNvSpPr>
            <a:spLocks noGrp="1"/>
          </p:cNvSpPr>
          <p:nvPr>
            <p:ph type="subTitle" idx="1"/>
          </p:nvPr>
        </p:nvSpPr>
        <p:spPr>
          <a:xfrm>
            <a:off x="457200" y="1219200"/>
            <a:ext cx="8153400" cy="3352800"/>
          </a:xfrm>
        </p:spPr>
        <p:txBody>
          <a:bodyPr>
            <a:noAutofit/>
          </a:bodyPr>
          <a:lstStyle/>
          <a:p>
            <a:pPr algn="l">
              <a:spcAft>
                <a:spcPts val="1200"/>
              </a:spcAft>
            </a:pPr>
            <a:r>
              <a:rPr lang="en-US" sz="2000" b="1" u="sng" dirty="0" smtClean="0">
                <a:solidFill>
                  <a:schemeClr val="tx1">
                    <a:lumMod val="75000"/>
                    <a:lumOff val="25000"/>
                  </a:schemeClr>
                </a:solidFill>
              </a:rPr>
              <a:t>Table of Contents:</a:t>
            </a:r>
          </a:p>
          <a:p>
            <a:pPr algn="l">
              <a:spcAft>
                <a:spcPts val="400"/>
              </a:spcAft>
            </a:pPr>
            <a:r>
              <a:rPr lang="en-US" sz="1800" dirty="0" smtClean="0">
                <a:solidFill>
                  <a:schemeClr val="tx1">
                    <a:lumMod val="75000"/>
                    <a:lumOff val="25000"/>
                  </a:schemeClr>
                </a:solidFill>
              </a:rPr>
              <a:t>(1) Reform Overview  </a:t>
            </a:r>
            <a:r>
              <a:rPr lang="en-US" sz="1800" i="1" dirty="0" smtClean="0">
                <a:solidFill>
                  <a:schemeClr val="tx1">
                    <a:lumMod val="75000"/>
                    <a:lumOff val="25000"/>
                  </a:schemeClr>
                </a:solidFill>
              </a:rPr>
              <a:t>(Figures 1-3)</a:t>
            </a:r>
          </a:p>
          <a:p>
            <a:pPr algn="l">
              <a:spcAft>
                <a:spcPts val="400"/>
              </a:spcAft>
            </a:pPr>
            <a:r>
              <a:rPr lang="en-US" sz="1800" dirty="0" smtClean="0">
                <a:solidFill>
                  <a:schemeClr val="tx1">
                    <a:lumMod val="75000"/>
                    <a:lumOff val="25000"/>
                  </a:schemeClr>
                </a:solidFill>
              </a:rPr>
              <a:t>(2) Democracy and Governance  </a:t>
            </a:r>
            <a:r>
              <a:rPr lang="en-US" sz="1800" i="1" dirty="0" smtClean="0">
                <a:solidFill>
                  <a:schemeClr val="tx1">
                    <a:lumMod val="75000"/>
                    <a:lumOff val="25000"/>
                  </a:schemeClr>
                </a:solidFill>
              </a:rPr>
              <a:t>(Figures 4-11)</a:t>
            </a:r>
          </a:p>
          <a:p>
            <a:pPr algn="l">
              <a:spcAft>
                <a:spcPts val="400"/>
              </a:spcAft>
            </a:pPr>
            <a:r>
              <a:rPr lang="en-US" sz="1800" dirty="0" smtClean="0">
                <a:solidFill>
                  <a:schemeClr val="tx1">
                    <a:lumMod val="75000"/>
                    <a:lumOff val="25000"/>
                  </a:schemeClr>
                </a:solidFill>
              </a:rPr>
              <a:t>(3) Economic Reforms  </a:t>
            </a:r>
            <a:r>
              <a:rPr lang="en-US" sz="1800" i="1" dirty="0" smtClean="0">
                <a:solidFill>
                  <a:schemeClr val="tx1">
                    <a:lumMod val="75000"/>
                    <a:lumOff val="25000"/>
                  </a:schemeClr>
                </a:solidFill>
              </a:rPr>
              <a:t>(Figures 12-17)</a:t>
            </a:r>
          </a:p>
          <a:p>
            <a:pPr algn="l">
              <a:spcAft>
                <a:spcPts val="400"/>
              </a:spcAft>
            </a:pPr>
            <a:r>
              <a:rPr lang="en-US" sz="1800" dirty="0" smtClean="0">
                <a:solidFill>
                  <a:schemeClr val="tx1">
                    <a:lumMod val="75000"/>
                    <a:lumOff val="25000"/>
                  </a:schemeClr>
                </a:solidFill>
              </a:rPr>
              <a:t>(4) Economic Performance  </a:t>
            </a:r>
            <a:r>
              <a:rPr lang="en-US" sz="1800" i="1" dirty="0" smtClean="0">
                <a:solidFill>
                  <a:schemeClr val="tx1">
                    <a:lumMod val="75000"/>
                    <a:lumOff val="25000"/>
                  </a:schemeClr>
                </a:solidFill>
              </a:rPr>
              <a:t>(Figures 18-32)</a:t>
            </a:r>
          </a:p>
          <a:p>
            <a:pPr algn="l">
              <a:spcAft>
                <a:spcPts val="400"/>
              </a:spcAft>
            </a:pPr>
            <a:r>
              <a:rPr lang="en-US" sz="1800" dirty="0" smtClean="0">
                <a:solidFill>
                  <a:schemeClr val="tx1">
                    <a:lumMod val="75000"/>
                    <a:lumOff val="25000"/>
                  </a:schemeClr>
                </a:solidFill>
              </a:rPr>
              <a:t>(5) Human Capital  </a:t>
            </a:r>
            <a:r>
              <a:rPr lang="en-US" sz="1800" i="1" dirty="0" smtClean="0">
                <a:solidFill>
                  <a:schemeClr val="tx1">
                    <a:lumMod val="75000"/>
                    <a:lumOff val="25000"/>
                  </a:schemeClr>
                </a:solidFill>
              </a:rPr>
              <a:t>(Figures 33-42)</a:t>
            </a:r>
          </a:p>
          <a:p>
            <a:pPr algn="l">
              <a:spcAft>
                <a:spcPts val="400"/>
              </a:spcAft>
            </a:pPr>
            <a:r>
              <a:rPr lang="en-US" sz="1800" dirty="0" smtClean="0">
                <a:solidFill>
                  <a:schemeClr val="tx1">
                    <a:lumMod val="75000"/>
                    <a:lumOff val="25000"/>
                  </a:schemeClr>
                </a:solidFill>
              </a:rPr>
              <a:t>(6) Countering Violent </a:t>
            </a:r>
            <a:r>
              <a:rPr lang="en-US" sz="1800" dirty="0">
                <a:solidFill>
                  <a:schemeClr val="tx1">
                    <a:lumMod val="75000"/>
                    <a:lumOff val="25000"/>
                  </a:schemeClr>
                </a:solidFill>
              </a:rPr>
              <a:t>E</a:t>
            </a:r>
            <a:r>
              <a:rPr lang="en-US" sz="1800" dirty="0" smtClean="0">
                <a:solidFill>
                  <a:schemeClr val="tx1">
                    <a:lumMod val="75000"/>
                    <a:lumOff val="25000"/>
                  </a:schemeClr>
                </a:solidFill>
              </a:rPr>
              <a:t>xtremism (CVE) and Russian </a:t>
            </a:r>
            <a:r>
              <a:rPr lang="en-US" sz="1800" dirty="0">
                <a:solidFill>
                  <a:schemeClr val="tx1">
                    <a:lumMod val="75000"/>
                    <a:lumOff val="25000"/>
                  </a:schemeClr>
                </a:solidFill>
              </a:rPr>
              <a:t>P</a:t>
            </a:r>
            <a:r>
              <a:rPr lang="en-US" sz="1800" dirty="0" smtClean="0">
                <a:solidFill>
                  <a:schemeClr val="tx1">
                    <a:lumMod val="75000"/>
                    <a:lumOff val="25000"/>
                  </a:schemeClr>
                </a:solidFill>
              </a:rPr>
              <a:t>ressure (CRP)  </a:t>
            </a:r>
            <a:r>
              <a:rPr lang="en-US" sz="1800" i="1" dirty="0" smtClean="0">
                <a:solidFill>
                  <a:schemeClr val="tx1">
                    <a:lumMod val="75000"/>
                    <a:lumOff val="25000"/>
                  </a:schemeClr>
                </a:solidFill>
              </a:rPr>
              <a:t>(Figures 43-49)</a:t>
            </a:r>
          </a:p>
          <a:p>
            <a:pPr algn="l">
              <a:spcAft>
                <a:spcPts val="400"/>
              </a:spcAft>
            </a:pPr>
            <a:endParaRPr lang="en-US" sz="1400" i="1" dirty="0" smtClean="0">
              <a:solidFill>
                <a:schemeClr val="tx1">
                  <a:lumMod val="75000"/>
                  <a:lumOff val="25000"/>
                </a:schemeClr>
              </a:solidFill>
            </a:endParaRPr>
          </a:p>
          <a:p>
            <a:pPr algn="l">
              <a:spcAft>
                <a:spcPts val="400"/>
              </a:spcAft>
            </a:pPr>
            <a:r>
              <a:rPr lang="en-US" sz="1400" i="1" dirty="0" smtClean="0">
                <a:solidFill>
                  <a:schemeClr val="tx1">
                    <a:lumMod val="75000"/>
                    <a:lumOff val="25000"/>
                  </a:schemeClr>
                </a:solidFill>
              </a:rPr>
              <a:t> * See </a:t>
            </a:r>
            <a:r>
              <a:rPr lang="en-US" sz="1400" i="1" dirty="0">
                <a:solidFill>
                  <a:schemeClr val="tx1">
                    <a:lumMod val="75000"/>
                    <a:lumOff val="25000"/>
                  </a:schemeClr>
                </a:solidFill>
              </a:rPr>
              <a:t>methodology annex for </a:t>
            </a:r>
            <a:r>
              <a:rPr lang="en-US" sz="1400" i="1" dirty="0" smtClean="0">
                <a:solidFill>
                  <a:schemeClr val="tx1">
                    <a:lumMod val="75000"/>
                    <a:lumOff val="25000"/>
                  </a:schemeClr>
                </a:solidFill>
              </a:rPr>
              <a:t>elaboration on </a:t>
            </a:r>
            <a:r>
              <a:rPr lang="en-US" sz="1400" i="1" dirty="0">
                <a:solidFill>
                  <a:schemeClr val="tx1">
                    <a:lumMod val="75000"/>
                    <a:lumOff val="25000"/>
                  </a:schemeClr>
                </a:solidFill>
              </a:rPr>
              <a:t>the primary indices used in the MCP empirical system.</a:t>
            </a:r>
            <a:endParaRPr lang="en-US" sz="1400" i="1" dirty="0" smtClean="0">
              <a:solidFill>
                <a:schemeClr val="tx1">
                  <a:lumMod val="75000"/>
                  <a:lumOff val="25000"/>
                </a:schemeClr>
              </a:solidFill>
            </a:endParaRPr>
          </a:p>
        </p:txBody>
      </p:sp>
    </p:spTree>
    <p:extLst>
      <p:ext uri="{BB962C8B-B14F-4D97-AF65-F5344CB8AC3E}">
        <p14:creationId xmlns:p14="http://schemas.microsoft.com/office/powerpoint/2010/main" val="445047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6627168"/>
            <a:ext cx="9144000" cy="230832"/>
          </a:xfrm>
          <a:prstGeom prst="rect">
            <a:avLst/>
          </a:prstGeom>
          <a:noFill/>
        </p:spPr>
        <p:txBody>
          <a:bodyPr wrap="square" rtlCol="0">
            <a:spAutoFit/>
          </a:bodyPr>
          <a:lstStyle/>
          <a:p>
            <a:r>
              <a:rPr lang="en-US" sz="900" dirty="0" smtClean="0">
                <a:latin typeface="+mj-lt"/>
                <a:cs typeface="Arial" pitchFamily="34" charset="0"/>
              </a:rPr>
              <a:t>Data taken from EBRD</a:t>
            </a:r>
            <a:r>
              <a:rPr lang="en-US" sz="900" i="1" dirty="0" smtClean="0">
                <a:latin typeface="+mj-lt"/>
                <a:cs typeface="Arial" pitchFamily="34" charset="0"/>
              </a:rPr>
              <a:t>, Transition Reports, </a:t>
            </a:r>
            <a:r>
              <a:rPr lang="en-US" sz="900" dirty="0" smtClean="0">
                <a:latin typeface="+mj-lt"/>
                <a:cs typeface="Arial" pitchFamily="34" charset="0"/>
              </a:rPr>
              <a:t>and IMF </a:t>
            </a:r>
            <a:r>
              <a:rPr lang="en-US" sz="900" i="1" dirty="0" smtClean="0">
                <a:latin typeface="+mj-lt"/>
                <a:cs typeface="Arial" pitchFamily="34" charset="0"/>
              </a:rPr>
              <a:t>World Economic Outlook </a:t>
            </a:r>
            <a:r>
              <a:rPr lang="en-US" sz="900" dirty="0" smtClean="0">
                <a:latin typeface="+mj-lt"/>
                <a:cs typeface="Arial" pitchFamily="34" charset="0"/>
              </a:rPr>
              <a:t>(April 2015)</a:t>
            </a:r>
            <a:r>
              <a:rPr lang="en-US" sz="900" i="1" dirty="0" smtClean="0">
                <a:latin typeface="+mj-lt"/>
                <a:cs typeface="Arial" pitchFamily="34" charset="0"/>
              </a:rPr>
              <a:t>.</a:t>
            </a:r>
            <a:endParaRPr lang="en-US" sz="900" dirty="0" smtClean="0">
              <a:latin typeface="+mj-lt"/>
              <a:cs typeface="Arial" pitchFamily="34" charset="0"/>
            </a:endParaRPr>
          </a:p>
        </p:txBody>
      </p:sp>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18</a:t>
            </a:r>
            <a:endParaRPr lang="en-US" sz="1400" dirty="0">
              <a:solidFill>
                <a:srgbClr val="000000"/>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788418566"/>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727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chart seriesIdx="4"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chart seriesIdx="5"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19</a:t>
            </a:r>
            <a:endParaRPr lang="en-US" sz="1400" dirty="0">
              <a:solidFill>
                <a:srgbClr val="000000"/>
              </a:solidFill>
              <a:latin typeface="Calibri" pitchFamily="34" charset="0"/>
            </a:endParaRPr>
          </a:p>
        </p:txBody>
      </p:sp>
      <p:sp>
        <p:nvSpPr>
          <p:cNvPr id="8" name="TextBox 7"/>
          <p:cNvSpPr txBox="1"/>
          <p:nvPr/>
        </p:nvSpPr>
        <p:spPr>
          <a:xfrm>
            <a:off x="0" y="6553200"/>
            <a:ext cx="4572000" cy="230832"/>
          </a:xfrm>
          <a:prstGeom prst="rect">
            <a:avLst/>
          </a:prstGeom>
          <a:noFill/>
        </p:spPr>
        <p:txBody>
          <a:bodyPr wrap="square" rtlCol="0">
            <a:spAutoFit/>
          </a:bodyPr>
          <a:lstStyle/>
          <a:p>
            <a:r>
              <a:rPr lang="en-US" sz="900" i="1" dirty="0" smtClean="0"/>
              <a:t>IMF World Economic Outlook (April 2015).</a:t>
            </a:r>
            <a:endParaRPr lang="en-US" sz="900" i="1" dirty="0"/>
          </a:p>
        </p:txBody>
      </p:sp>
      <p:graphicFrame>
        <p:nvGraphicFramePr>
          <p:cNvPr id="10" name="Chart 9"/>
          <p:cNvGraphicFramePr>
            <a:graphicFrameLocks/>
          </p:cNvGraphicFramePr>
          <p:nvPr>
            <p:extLst>
              <p:ext uri="{D42A27DB-BD31-4B8C-83A1-F6EECF244321}">
                <p14:modId xmlns:p14="http://schemas.microsoft.com/office/powerpoint/2010/main" val="1942010430"/>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582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chart seriesIdx="0" categoryIdx="-4" bldStep="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graphicEl>
                                              <a:chart seriesIdx="2"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chart seriesIdx="3"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graphicEl>
                                              <a:chart seriesIdx="4"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graphicEl>
                                              <a:chart seriesIdx="5"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chart seriesIdx="6"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series"/>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6592533"/>
            <a:ext cx="4572000" cy="230832"/>
          </a:xfrm>
          <a:prstGeom prst="rect">
            <a:avLst/>
          </a:prstGeom>
          <a:noFill/>
        </p:spPr>
        <p:txBody>
          <a:bodyPr wrap="square" rtlCol="0">
            <a:spAutoFit/>
          </a:bodyPr>
          <a:lstStyle/>
          <a:p>
            <a:r>
              <a:rPr lang="en-US" sz="900" dirty="0" smtClean="0"/>
              <a:t>IMF, </a:t>
            </a:r>
            <a:r>
              <a:rPr lang="en-US" sz="900" i="1" dirty="0" smtClean="0"/>
              <a:t>World Economic Outlook </a:t>
            </a:r>
            <a:r>
              <a:rPr lang="en-US" sz="900" dirty="0" smtClean="0"/>
              <a:t>(October 2015).</a:t>
            </a:r>
            <a:endParaRPr lang="en-US" sz="900" dirty="0"/>
          </a:p>
        </p:txBody>
      </p:sp>
      <p:sp>
        <p:nvSpPr>
          <p:cNvPr id="4" name="TextBox 3"/>
          <p:cNvSpPr txBox="1"/>
          <p:nvPr/>
        </p:nvSpPr>
        <p:spPr>
          <a:xfrm>
            <a:off x="76200" y="120134"/>
            <a:ext cx="860364" cy="307777"/>
          </a:xfrm>
          <a:prstGeom prst="rect">
            <a:avLst/>
          </a:prstGeom>
          <a:noFill/>
        </p:spPr>
        <p:txBody>
          <a:bodyPr wrap="none" rtlCol="0">
            <a:spAutoFit/>
          </a:bodyPr>
          <a:lstStyle/>
          <a:p>
            <a:r>
              <a:rPr lang="en-US" sz="1400" dirty="0"/>
              <a:t>Figure </a:t>
            </a:r>
            <a:r>
              <a:rPr lang="en-US" sz="1400" dirty="0" smtClean="0"/>
              <a:t>20</a:t>
            </a:r>
            <a:endParaRPr lang="en-US" sz="1400" dirty="0"/>
          </a:p>
        </p:txBody>
      </p:sp>
      <p:graphicFrame>
        <p:nvGraphicFramePr>
          <p:cNvPr id="6" name="Chart 5"/>
          <p:cNvGraphicFramePr>
            <a:graphicFrameLocks/>
          </p:cNvGraphicFramePr>
          <p:nvPr>
            <p:extLst>
              <p:ext uri="{D42A27DB-BD31-4B8C-83A1-F6EECF244321}">
                <p14:modId xmlns:p14="http://schemas.microsoft.com/office/powerpoint/2010/main" val="1511433264"/>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7881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21</a:t>
            </a:r>
            <a:endParaRPr lang="en-US" sz="1400" dirty="0">
              <a:solidFill>
                <a:srgbClr val="000000"/>
              </a:solidFill>
              <a:latin typeface="Calibri" pitchFamily="34" charset="0"/>
            </a:endParaRPr>
          </a:p>
        </p:txBody>
      </p:sp>
      <p:sp>
        <p:nvSpPr>
          <p:cNvPr id="4" name="TextBox 10"/>
          <p:cNvSpPr txBox="1">
            <a:spLocks noChangeArrowheads="1"/>
          </p:cNvSpPr>
          <p:nvPr/>
        </p:nvSpPr>
        <p:spPr bwMode="auto">
          <a:xfrm>
            <a:off x="0" y="6633591"/>
            <a:ext cx="8991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900" dirty="0">
                <a:latin typeface="Calibri" pitchFamily="34" charset="0"/>
              </a:rPr>
              <a:t>EBRD, </a:t>
            </a:r>
            <a:r>
              <a:rPr lang="en-US" sz="900" i="1" dirty="0" smtClean="0">
                <a:latin typeface="Calibri" pitchFamily="34" charset="0"/>
              </a:rPr>
              <a:t>2014</a:t>
            </a:r>
            <a:r>
              <a:rPr lang="en-US" sz="900" dirty="0" smtClean="0">
                <a:latin typeface="Calibri" pitchFamily="34" charset="0"/>
              </a:rPr>
              <a:t> </a:t>
            </a:r>
            <a:r>
              <a:rPr lang="en-US" sz="900" i="1" dirty="0" smtClean="0">
                <a:latin typeface="Calibri" pitchFamily="34" charset="0"/>
              </a:rPr>
              <a:t>Transition </a:t>
            </a:r>
            <a:r>
              <a:rPr lang="en-US" sz="900" i="1" dirty="0">
                <a:latin typeface="Calibri" pitchFamily="34" charset="0"/>
              </a:rPr>
              <a:t>Report </a:t>
            </a:r>
            <a:r>
              <a:rPr lang="en-US" sz="900" dirty="0">
                <a:latin typeface="Calibri" pitchFamily="34" charset="0"/>
              </a:rPr>
              <a:t>(November </a:t>
            </a:r>
            <a:r>
              <a:rPr lang="en-US" sz="900" dirty="0" smtClean="0">
                <a:latin typeface="Calibri" pitchFamily="34" charset="0"/>
              </a:rPr>
              <a:t>2014); World </a:t>
            </a:r>
            <a:r>
              <a:rPr lang="en-US" sz="900" dirty="0">
                <a:latin typeface="Calibri" pitchFamily="34" charset="0"/>
              </a:rPr>
              <a:t>Bank, </a:t>
            </a:r>
            <a:r>
              <a:rPr lang="en-US" sz="900" i="1" dirty="0">
                <a:latin typeface="Calibri" pitchFamily="34" charset="0"/>
              </a:rPr>
              <a:t>World Development Indicators </a:t>
            </a:r>
            <a:r>
              <a:rPr lang="en-US" sz="900" dirty="0">
                <a:latin typeface="Calibri" pitchFamily="34" charset="0"/>
              </a:rPr>
              <a:t>(</a:t>
            </a:r>
            <a:r>
              <a:rPr lang="en-US" sz="900" dirty="0" smtClean="0">
                <a:latin typeface="Calibri" pitchFamily="34" charset="0"/>
              </a:rPr>
              <a:t>2015), </a:t>
            </a:r>
            <a:r>
              <a:rPr lang="en-US" sz="900" dirty="0">
                <a:latin typeface="Calibri" pitchFamily="34" charset="0"/>
              </a:rPr>
              <a:t>and IMF, </a:t>
            </a:r>
            <a:r>
              <a:rPr lang="en-US" sz="900" i="1" dirty="0">
                <a:latin typeface="Calibri" pitchFamily="34" charset="0"/>
              </a:rPr>
              <a:t>World Economic Outlook </a:t>
            </a:r>
            <a:r>
              <a:rPr lang="en-US" sz="900" dirty="0" smtClean="0">
                <a:latin typeface="Calibri" pitchFamily="34" charset="0"/>
              </a:rPr>
              <a:t>(April 2015).</a:t>
            </a:r>
            <a:endParaRPr lang="en-US" sz="900" dirty="0">
              <a:latin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840172030"/>
              </p:ext>
            </p:extLst>
          </p:nvPr>
        </p:nvGraphicFramePr>
        <p:xfrm>
          <a:off x="30480" y="449644"/>
          <a:ext cx="8961120" cy="5943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294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0" categoryIdx="-4" bldStep="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3"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22</a:t>
            </a:r>
            <a:endParaRPr lang="en-US" sz="1400" dirty="0">
              <a:solidFill>
                <a:srgbClr val="000000"/>
              </a:solidFill>
              <a:latin typeface="Calibri" pitchFamily="34" charset="0"/>
            </a:endParaRPr>
          </a:p>
        </p:txBody>
      </p:sp>
      <p:sp>
        <p:nvSpPr>
          <p:cNvPr id="5" name="TextBox 10"/>
          <p:cNvSpPr txBox="1">
            <a:spLocks noChangeArrowheads="1"/>
          </p:cNvSpPr>
          <p:nvPr/>
        </p:nvSpPr>
        <p:spPr bwMode="auto">
          <a:xfrm>
            <a:off x="0" y="6636252"/>
            <a:ext cx="9144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900" dirty="0">
                <a:solidFill>
                  <a:prstClr val="black"/>
                </a:solidFill>
                <a:latin typeface="Calibri" pitchFamily="34" charset="0"/>
              </a:rPr>
              <a:t>World </a:t>
            </a:r>
            <a:r>
              <a:rPr lang="en-US" sz="900" dirty="0" smtClean="0">
                <a:solidFill>
                  <a:prstClr val="black"/>
                </a:solidFill>
                <a:latin typeface="Calibri" pitchFamily="34" charset="0"/>
              </a:rPr>
              <a:t>Bank, </a:t>
            </a:r>
            <a:r>
              <a:rPr lang="en-US" sz="900" i="1" dirty="0" smtClean="0">
                <a:solidFill>
                  <a:prstClr val="black"/>
                </a:solidFill>
                <a:latin typeface="Calibri" pitchFamily="34" charset="0"/>
              </a:rPr>
              <a:t>World </a:t>
            </a:r>
            <a:r>
              <a:rPr lang="en-US" sz="900" i="1" dirty="0">
                <a:solidFill>
                  <a:prstClr val="black"/>
                </a:solidFill>
                <a:latin typeface="Calibri" pitchFamily="34" charset="0"/>
              </a:rPr>
              <a:t>Development </a:t>
            </a:r>
            <a:r>
              <a:rPr lang="en-US" sz="900" i="1" dirty="0" smtClean="0">
                <a:solidFill>
                  <a:prstClr val="black"/>
                </a:solidFill>
                <a:latin typeface="Calibri" pitchFamily="34" charset="0"/>
              </a:rPr>
              <a:t>Indicators (</a:t>
            </a:r>
            <a:r>
              <a:rPr lang="en-US" sz="900" dirty="0" smtClean="0">
                <a:solidFill>
                  <a:prstClr val="black"/>
                </a:solidFill>
                <a:latin typeface="Calibri" pitchFamily="34" charset="0"/>
              </a:rPr>
              <a:t>2015) and IMF, </a:t>
            </a:r>
            <a:r>
              <a:rPr lang="en-US" sz="900" i="1" dirty="0" smtClean="0">
                <a:solidFill>
                  <a:prstClr val="black"/>
                </a:solidFill>
                <a:latin typeface="Calibri" pitchFamily="34" charset="0"/>
              </a:rPr>
              <a:t>Kosovo Country Report </a:t>
            </a:r>
            <a:r>
              <a:rPr lang="en-US" sz="900" dirty="0" smtClean="0">
                <a:solidFill>
                  <a:prstClr val="black"/>
                </a:solidFill>
                <a:latin typeface="Calibri" pitchFamily="34" charset="0"/>
              </a:rPr>
              <a:t>(July 2015).</a:t>
            </a:r>
            <a:endParaRPr lang="en-US" sz="900" dirty="0">
              <a:solidFill>
                <a:srgbClr val="FF0000"/>
              </a:solidFill>
              <a:latin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4240733700"/>
              </p:ext>
            </p:extLst>
          </p:nvPr>
        </p:nvGraphicFramePr>
        <p:xfrm>
          <a:off x="0" y="437017"/>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89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610114"/>
            <a:ext cx="4038600" cy="230832"/>
          </a:xfrm>
          <a:prstGeom prst="rect">
            <a:avLst/>
          </a:prstGeom>
          <a:noFill/>
        </p:spPr>
        <p:txBody>
          <a:bodyPr wrap="square" rtlCol="0">
            <a:spAutoFit/>
          </a:bodyPr>
          <a:lstStyle/>
          <a:p>
            <a:r>
              <a:rPr lang="en-US" sz="900" dirty="0" smtClean="0"/>
              <a:t>CIA, </a:t>
            </a:r>
            <a:r>
              <a:rPr lang="en-US" sz="900" i="1" dirty="0" smtClean="0"/>
              <a:t>World </a:t>
            </a:r>
            <a:r>
              <a:rPr lang="en-US" sz="900" i="1" dirty="0" err="1" smtClean="0"/>
              <a:t>Factbook</a:t>
            </a:r>
            <a:r>
              <a:rPr lang="en-US" sz="900" dirty="0" smtClean="0"/>
              <a:t> (2015).</a:t>
            </a:r>
            <a:endParaRPr lang="en-US" sz="900" dirty="0"/>
          </a:p>
        </p:txBody>
      </p:sp>
      <p:graphicFrame>
        <p:nvGraphicFramePr>
          <p:cNvPr id="5" name="Chart 4"/>
          <p:cNvGraphicFramePr>
            <a:graphicFrameLocks/>
          </p:cNvGraphicFramePr>
          <p:nvPr>
            <p:extLst>
              <p:ext uri="{D42A27DB-BD31-4B8C-83A1-F6EECF244321}">
                <p14:modId xmlns:p14="http://schemas.microsoft.com/office/powerpoint/2010/main" val="3948108309"/>
              </p:ext>
            </p:extLst>
          </p:nvPr>
        </p:nvGraphicFramePr>
        <p:xfrm>
          <a:off x="0" y="990600"/>
          <a:ext cx="36576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p:cNvSpPr>
            <a:spLocks noGrp="1"/>
          </p:cNvSpPr>
          <p:nvPr>
            <p:ph type="title"/>
          </p:nvPr>
        </p:nvSpPr>
        <p:spPr>
          <a:xfrm>
            <a:off x="457200" y="228600"/>
            <a:ext cx="8229600" cy="944562"/>
          </a:xfrm>
        </p:spPr>
        <p:txBody>
          <a:bodyPr>
            <a:normAutofit/>
          </a:bodyPr>
          <a:lstStyle/>
          <a:p>
            <a:r>
              <a:rPr lang="en-US" sz="2800" dirty="0" smtClean="0"/>
              <a:t>Top Export Destinations of the Balkan Countries</a:t>
            </a:r>
            <a:endParaRPr lang="en-US" sz="2800" dirty="0"/>
          </a:p>
        </p:txBody>
      </p:sp>
      <p:graphicFrame>
        <p:nvGraphicFramePr>
          <p:cNvPr id="8" name="Chart 7"/>
          <p:cNvGraphicFramePr>
            <a:graphicFrameLocks/>
          </p:cNvGraphicFramePr>
          <p:nvPr>
            <p:extLst>
              <p:ext uri="{D42A27DB-BD31-4B8C-83A1-F6EECF244321}">
                <p14:modId xmlns:p14="http://schemas.microsoft.com/office/powerpoint/2010/main" val="86091053"/>
              </p:ext>
            </p:extLst>
          </p:nvPr>
        </p:nvGraphicFramePr>
        <p:xfrm>
          <a:off x="5486400" y="990600"/>
          <a:ext cx="3657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835808258"/>
              </p:ext>
            </p:extLst>
          </p:nvPr>
        </p:nvGraphicFramePr>
        <p:xfrm>
          <a:off x="0" y="3657600"/>
          <a:ext cx="36576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1207081508"/>
              </p:ext>
            </p:extLst>
          </p:nvPr>
        </p:nvGraphicFramePr>
        <p:xfrm>
          <a:off x="5486400" y="3733800"/>
          <a:ext cx="36576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a:graphicFrameLocks/>
          </p:cNvGraphicFramePr>
          <p:nvPr>
            <p:extLst>
              <p:ext uri="{D42A27DB-BD31-4B8C-83A1-F6EECF244321}">
                <p14:modId xmlns:p14="http://schemas.microsoft.com/office/powerpoint/2010/main" val="1313780943"/>
              </p:ext>
            </p:extLst>
          </p:nvPr>
        </p:nvGraphicFramePr>
        <p:xfrm>
          <a:off x="2133600" y="2057400"/>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Box 11"/>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23</a:t>
            </a:r>
            <a:endParaRPr lang="en-US" sz="1400" dirty="0">
              <a:solidFill>
                <a:srgbClr val="000000"/>
              </a:solidFill>
              <a:latin typeface="Calibri" pitchFamily="34" charset="0"/>
            </a:endParaRPr>
          </a:p>
        </p:txBody>
      </p:sp>
    </p:spTree>
    <p:extLst>
      <p:ext uri="{BB962C8B-B14F-4D97-AF65-F5344CB8AC3E}">
        <p14:creationId xmlns:p14="http://schemas.microsoft.com/office/powerpoint/2010/main" val="3165824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050" y="6573679"/>
            <a:ext cx="91440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 and IMF, </a:t>
            </a:r>
            <a:r>
              <a:rPr lang="en-US" sz="900" i="1" dirty="0" smtClean="0"/>
              <a:t>Kosovo Country Report </a:t>
            </a:r>
            <a:r>
              <a:rPr lang="en-US" sz="900" dirty="0" smtClean="0"/>
              <a:t>(July 2015).</a:t>
            </a:r>
            <a:endParaRPr lang="en-US" sz="900" dirty="0"/>
          </a:p>
        </p:txBody>
      </p:sp>
      <p:sp>
        <p:nvSpPr>
          <p:cNvPr id="5" name="TextBox 4"/>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24</a:t>
            </a:r>
            <a:endParaRPr lang="en-US" sz="1400" dirty="0">
              <a:solidFill>
                <a:srgbClr val="000000"/>
              </a:solidFill>
              <a:latin typeface="Calibri"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211396551"/>
              </p:ext>
            </p:extLst>
          </p:nvPr>
        </p:nvGraphicFramePr>
        <p:xfrm>
          <a:off x="22636" y="456995"/>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583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25</a:t>
            </a:r>
            <a:endParaRPr lang="en-US" sz="1400" dirty="0">
              <a:solidFill>
                <a:srgbClr val="000000"/>
              </a:solidFill>
              <a:latin typeface="Calibri" pitchFamily="34" charset="0"/>
            </a:endParaRPr>
          </a:p>
        </p:txBody>
      </p:sp>
      <p:sp>
        <p:nvSpPr>
          <p:cNvPr id="5" name="TextBox 10"/>
          <p:cNvSpPr txBox="1">
            <a:spLocks noChangeArrowheads="1"/>
          </p:cNvSpPr>
          <p:nvPr/>
        </p:nvSpPr>
        <p:spPr bwMode="auto">
          <a:xfrm>
            <a:off x="0" y="6636252"/>
            <a:ext cx="9144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900" dirty="0">
                <a:solidFill>
                  <a:prstClr val="black"/>
                </a:solidFill>
                <a:latin typeface="Calibri" pitchFamily="34" charset="0"/>
              </a:rPr>
              <a:t>World </a:t>
            </a:r>
            <a:r>
              <a:rPr lang="en-US" sz="900" dirty="0" smtClean="0">
                <a:solidFill>
                  <a:prstClr val="black"/>
                </a:solidFill>
                <a:latin typeface="Calibri" pitchFamily="34" charset="0"/>
              </a:rPr>
              <a:t>Bank, </a:t>
            </a:r>
            <a:r>
              <a:rPr lang="en-US" sz="900" i="1" dirty="0" smtClean="0">
                <a:solidFill>
                  <a:prstClr val="black"/>
                </a:solidFill>
                <a:latin typeface="Calibri" pitchFamily="34" charset="0"/>
              </a:rPr>
              <a:t>World </a:t>
            </a:r>
            <a:r>
              <a:rPr lang="en-US" sz="900" i="1" dirty="0">
                <a:solidFill>
                  <a:prstClr val="black"/>
                </a:solidFill>
                <a:latin typeface="Calibri" pitchFamily="34" charset="0"/>
              </a:rPr>
              <a:t>Development </a:t>
            </a:r>
            <a:r>
              <a:rPr lang="en-US" sz="900" i="1" dirty="0" smtClean="0">
                <a:solidFill>
                  <a:prstClr val="black"/>
                </a:solidFill>
                <a:latin typeface="Calibri" pitchFamily="34" charset="0"/>
              </a:rPr>
              <a:t>Indicators (</a:t>
            </a:r>
            <a:r>
              <a:rPr lang="en-US" sz="900" dirty="0" smtClean="0">
                <a:solidFill>
                  <a:prstClr val="black"/>
                </a:solidFill>
                <a:latin typeface="Calibri" pitchFamily="34" charset="0"/>
              </a:rPr>
              <a:t>2015).  </a:t>
            </a:r>
            <a:endParaRPr lang="en-US" sz="900" dirty="0">
              <a:solidFill>
                <a:srgbClr val="FF0000"/>
              </a:solidFill>
              <a:latin typeface="Calibri"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4114036013"/>
              </p:ext>
            </p:extLst>
          </p:nvPr>
        </p:nvGraphicFramePr>
        <p:xfrm>
          <a:off x="228600" y="533400"/>
          <a:ext cx="8382000" cy="579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01226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 y="6506289"/>
            <a:ext cx="85344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 and IMF, </a:t>
            </a:r>
            <a:r>
              <a:rPr lang="en-US" sz="900" i="1" dirty="0" smtClean="0"/>
              <a:t>Kosovo Country Report </a:t>
            </a:r>
            <a:r>
              <a:rPr lang="en-US" sz="900" dirty="0" smtClean="0"/>
              <a:t>(July 2015).</a:t>
            </a:r>
            <a:endParaRPr lang="en-US" sz="900" dirty="0"/>
          </a:p>
        </p:txBody>
      </p:sp>
      <p:sp>
        <p:nvSpPr>
          <p:cNvPr id="5" name="TextBox 4"/>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26</a:t>
            </a:r>
            <a:endParaRPr lang="en-US" sz="1400" dirty="0">
              <a:solidFill>
                <a:srgbClr val="000000"/>
              </a:solidFill>
              <a:latin typeface="Calibri" pitchFamily="34" charset="0"/>
            </a:endParaRPr>
          </a:p>
        </p:txBody>
      </p:sp>
      <p:sp>
        <p:nvSpPr>
          <p:cNvPr id="2" name="Rectangle 1"/>
          <p:cNvSpPr/>
          <p:nvPr/>
        </p:nvSpPr>
        <p:spPr>
          <a:xfrm>
            <a:off x="8001000" y="914400"/>
            <a:ext cx="9906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p:cNvGraphicFramePr>
            <a:graphicFrameLocks/>
          </p:cNvGraphicFramePr>
          <p:nvPr>
            <p:extLst>
              <p:ext uri="{D42A27DB-BD31-4B8C-83A1-F6EECF244321}">
                <p14:modId xmlns:p14="http://schemas.microsoft.com/office/powerpoint/2010/main" val="1093708985"/>
              </p:ext>
            </p:extLst>
          </p:nvPr>
        </p:nvGraphicFramePr>
        <p:xfrm>
          <a:off x="20128" y="478916"/>
          <a:ext cx="9009364"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513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018" y="6590008"/>
            <a:ext cx="9144000" cy="246221"/>
          </a:xfrm>
          <a:prstGeom prst="rect">
            <a:avLst/>
          </a:prstGeom>
          <a:noFill/>
        </p:spPr>
        <p:txBody>
          <a:bodyPr wrap="square" rtlCol="0">
            <a:spAutoFit/>
          </a:bodyPr>
          <a:lstStyle/>
          <a:p>
            <a:r>
              <a:rPr lang="en-US" sz="900" dirty="0" smtClean="0"/>
              <a:t>Economist Intelligence Unit, </a:t>
            </a:r>
            <a:r>
              <a:rPr lang="en-US" sz="900" i="1" dirty="0" smtClean="0"/>
              <a:t>Greek Crisis, Impact on Neighbors </a:t>
            </a:r>
            <a:r>
              <a:rPr lang="en-US" sz="900" dirty="0" smtClean="0"/>
              <a:t>(June 2015), IMF, various country reports, and Financial Times</a:t>
            </a:r>
            <a:r>
              <a:rPr lang="en-US" sz="1000" dirty="0" smtClean="0"/>
              <a:t>.</a:t>
            </a:r>
            <a:endParaRPr lang="en-US" sz="1000" dirty="0"/>
          </a:p>
        </p:txBody>
      </p:sp>
      <p:sp>
        <p:nvSpPr>
          <p:cNvPr id="7" name="TextBox 6"/>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27</a:t>
            </a:r>
            <a:endParaRPr lang="en-US" sz="1400" dirty="0">
              <a:solidFill>
                <a:srgbClr val="000000"/>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34389520"/>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631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a:graphicFrameLocks/>
          </p:cNvGraphicFramePr>
          <p:nvPr>
            <p:extLst>
              <p:ext uri="{D42A27DB-BD31-4B8C-83A1-F6EECF244321}">
                <p14:modId xmlns:p14="http://schemas.microsoft.com/office/powerpoint/2010/main" val="722319320"/>
              </p:ext>
            </p:extLst>
          </p:nvPr>
        </p:nvGraphicFramePr>
        <p:xfrm>
          <a:off x="1408965" y="208247"/>
          <a:ext cx="6224210" cy="626853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334000" y="992978"/>
            <a:ext cx="2667000" cy="461963"/>
          </a:xfrm>
          <a:prstGeom prst="rect">
            <a:avLst/>
          </a:prstGeom>
          <a:noFill/>
        </p:spPr>
        <p:txBody>
          <a:bodyPr>
            <a:spAutoFit/>
          </a:bodyPr>
          <a:lstStyle/>
          <a:p>
            <a:pPr fontAlgn="auto">
              <a:spcBef>
                <a:spcPts val="0"/>
              </a:spcBef>
              <a:spcAft>
                <a:spcPts val="0"/>
              </a:spcAft>
              <a:defRPr/>
            </a:pPr>
            <a:r>
              <a:rPr lang="en-US" sz="1200" b="1" dirty="0">
                <a:latin typeface="+mn-lt"/>
              </a:rPr>
              <a:t>Romania, Bulgaria, Croatia Threshold, 2006</a:t>
            </a:r>
          </a:p>
        </p:txBody>
      </p:sp>
      <p:sp>
        <p:nvSpPr>
          <p:cNvPr id="11"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1</a:t>
            </a:r>
            <a:endParaRPr lang="en-US" sz="1400" dirty="0">
              <a:solidFill>
                <a:srgbClr val="000000"/>
              </a:solidFill>
              <a:latin typeface="Calibri" pitchFamily="34" charset="0"/>
            </a:endParaRPr>
          </a:p>
        </p:txBody>
      </p:sp>
      <p:sp>
        <p:nvSpPr>
          <p:cNvPr id="7" name="TextBox 6"/>
          <p:cNvSpPr txBox="1"/>
          <p:nvPr/>
        </p:nvSpPr>
        <p:spPr>
          <a:xfrm>
            <a:off x="7086600" y="3895635"/>
            <a:ext cx="1143000" cy="1200329"/>
          </a:xfrm>
          <a:prstGeom prst="rect">
            <a:avLst/>
          </a:prstGeom>
          <a:noFill/>
          <a:ln w="25400">
            <a:solidFill>
              <a:schemeClr val="tx1"/>
            </a:solidFill>
          </a:ln>
        </p:spPr>
        <p:txBody>
          <a:bodyPr wrap="square" rtlCol="0">
            <a:spAutoFit/>
          </a:bodyPr>
          <a:lstStyle/>
          <a:p>
            <a:r>
              <a:rPr lang="en-US" sz="800" dirty="0" smtClean="0"/>
              <a:t>        </a:t>
            </a:r>
          </a:p>
          <a:p>
            <a:r>
              <a:rPr lang="en-US" sz="800" dirty="0"/>
              <a:t> </a:t>
            </a:r>
            <a:r>
              <a:rPr lang="en-US" sz="800" dirty="0" smtClean="0"/>
              <a:t>           E&amp;E Graduates</a:t>
            </a:r>
          </a:p>
          <a:p>
            <a:endParaRPr lang="en-US" sz="800" dirty="0" smtClean="0"/>
          </a:p>
          <a:p>
            <a:r>
              <a:rPr lang="en-US" sz="800" dirty="0" smtClean="0"/>
              <a:t>            The Balkans</a:t>
            </a:r>
          </a:p>
          <a:p>
            <a:endParaRPr lang="en-US" sz="800" dirty="0" smtClean="0"/>
          </a:p>
          <a:p>
            <a:r>
              <a:rPr lang="en-US" sz="800" dirty="0" smtClean="0"/>
              <a:t>            E&amp;E Eurasia</a:t>
            </a:r>
          </a:p>
          <a:p>
            <a:endParaRPr lang="en-US" sz="800" dirty="0" smtClean="0"/>
          </a:p>
          <a:p>
            <a:r>
              <a:rPr lang="en-US" sz="800" dirty="0" smtClean="0"/>
              <a:t>            CARs</a:t>
            </a:r>
          </a:p>
          <a:p>
            <a:endParaRPr lang="en-US" sz="800" dirty="0"/>
          </a:p>
        </p:txBody>
      </p:sp>
      <p:sp>
        <p:nvSpPr>
          <p:cNvPr id="8" name="Diamond 7"/>
          <p:cNvSpPr/>
          <p:nvPr/>
        </p:nvSpPr>
        <p:spPr>
          <a:xfrm>
            <a:off x="7238999" y="4048035"/>
            <a:ext cx="152400" cy="152400"/>
          </a:xfrm>
          <a:prstGeom prst="diamond">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7238999" y="4495799"/>
            <a:ext cx="152399" cy="1524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238999" y="4276635"/>
            <a:ext cx="152399"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238999" y="4777709"/>
            <a:ext cx="152400" cy="152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c 1"/>
          <p:cNvSpPr/>
          <p:nvPr/>
        </p:nvSpPr>
        <p:spPr>
          <a:xfrm rot="10800000">
            <a:off x="4191000" y="1223960"/>
            <a:ext cx="2667000" cy="2671673"/>
          </a:xfrm>
          <a:prstGeom prst="arc">
            <a:avLst>
              <a:gd name="adj1" fmla="val 16818292"/>
              <a:gd name="adj2" fmla="val 21183352"/>
            </a:avLst>
          </a:prstGeom>
          <a:ln w="15875">
            <a:solidFill>
              <a:schemeClr val="tx1">
                <a:alpha val="81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ectangle 4"/>
          <p:cNvSpPr>
            <a:spLocks noChangeArrowheads="1"/>
          </p:cNvSpPr>
          <p:nvPr/>
        </p:nvSpPr>
        <p:spPr bwMode="auto">
          <a:xfrm>
            <a:off x="76200" y="6490900"/>
            <a:ext cx="8877300" cy="276999"/>
          </a:xfrm>
          <a:prstGeom prst="rect">
            <a:avLst/>
          </a:prstGeom>
          <a:noFill/>
          <a:ln w="9525">
            <a:noFill/>
            <a:miter lim="800000"/>
            <a:headEnd/>
            <a:tailEnd/>
          </a:ln>
        </p:spPr>
        <p:txBody>
          <a:bodyPr wrap="square" lIns="0" tIns="0" rIns="0" bIns="0">
            <a:spAutoFit/>
          </a:bodyPr>
          <a:lstStyle/>
          <a:p>
            <a:pPr eaLnBrk="0" hangingPunct="0"/>
            <a:r>
              <a:rPr lang="en-US" sz="900" dirty="0"/>
              <a:t>Ratings are based on a 1 to 5 scale, with 5 </a:t>
            </a:r>
            <a:r>
              <a:rPr lang="en-US" sz="900" dirty="0" smtClean="0"/>
              <a:t>most </a:t>
            </a:r>
            <a:r>
              <a:rPr lang="en-US" sz="900" dirty="0"/>
              <a:t>advanced. Freedom House, </a:t>
            </a:r>
            <a:r>
              <a:rPr lang="en-US" sz="900" i="1" dirty="0"/>
              <a:t>Nations in Transit </a:t>
            </a:r>
            <a:r>
              <a:rPr lang="en-US" sz="900" dirty="0" smtClean="0"/>
              <a:t>(June 2015) and </a:t>
            </a:r>
            <a:r>
              <a:rPr lang="en-US" sz="900" dirty="0">
                <a:solidFill>
                  <a:prstClr val="black"/>
                </a:solidFill>
              </a:rPr>
              <a:t>the European Bank for Reconstruction and Development (EBRD</a:t>
            </a:r>
            <a:r>
              <a:rPr lang="en-US" sz="900" dirty="0" smtClean="0">
                <a:solidFill>
                  <a:prstClr val="black"/>
                </a:solidFill>
              </a:rPr>
              <a:t>),</a:t>
            </a:r>
            <a:r>
              <a:rPr lang="en-US" sz="900" dirty="0" smtClean="0"/>
              <a:t> </a:t>
            </a:r>
            <a:r>
              <a:rPr lang="en-US" sz="900" i="1" dirty="0"/>
              <a:t>Transition </a:t>
            </a:r>
            <a:r>
              <a:rPr lang="en-US" sz="900" i="1" dirty="0" smtClean="0"/>
              <a:t>Report</a:t>
            </a:r>
            <a:r>
              <a:rPr lang="en-US" sz="900" dirty="0" smtClean="0"/>
              <a:t> </a:t>
            </a:r>
            <a:r>
              <a:rPr lang="en-US" sz="900" dirty="0"/>
              <a:t>(November </a:t>
            </a:r>
            <a:r>
              <a:rPr lang="en-US" sz="900" dirty="0" smtClean="0"/>
              <a:t>2014).  </a:t>
            </a:r>
            <a:endParaRPr lang="en-US" sz="900" dirty="0">
              <a:solidFill>
                <a:srgbClr val="FF0000"/>
              </a:solidFill>
            </a:endParaRPr>
          </a:p>
        </p:txBody>
      </p:sp>
    </p:spTree>
    <p:extLst>
      <p:ext uri="{BB962C8B-B14F-4D97-AF65-F5344CB8AC3E}">
        <p14:creationId xmlns:p14="http://schemas.microsoft.com/office/powerpoint/2010/main" val="11809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graphicEl>
                                              <a:chart seriesIdx="4" categoryIdx="-4" bldStep="series"/>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graphicEl>
                                              <a:chart seriesIdx="5" categoryIdx="-4" bldStep="series"/>
                                            </p:graphicEl>
                                          </p:spTgt>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par>
                                <p:cTn id="30" presetID="1" presetClass="entr" presetSubtype="0"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Sub>
          <a:bldChart bld="series"/>
        </p:bldSub>
      </p:bldGraphic>
      <p:bldP spid="6" grpId="0"/>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94373737"/>
              </p:ext>
            </p:extLst>
          </p:nvPr>
        </p:nvGraphicFramePr>
        <p:xfrm>
          <a:off x="0" y="304800"/>
          <a:ext cx="8869680" cy="585216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28</a:t>
            </a:r>
            <a:endParaRPr lang="en-US" sz="1400" dirty="0">
              <a:solidFill>
                <a:srgbClr val="000000"/>
              </a:solidFill>
              <a:latin typeface="Calibri" pitchFamily="34" charset="0"/>
            </a:endParaRPr>
          </a:p>
        </p:txBody>
      </p:sp>
      <p:sp>
        <p:nvSpPr>
          <p:cNvPr id="7" name="TextBox 10"/>
          <p:cNvSpPr txBox="1">
            <a:spLocks noChangeArrowheads="1"/>
          </p:cNvSpPr>
          <p:nvPr/>
        </p:nvSpPr>
        <p:spPr bwMode="auto">
          <a:xfrm>
            <a:off x="0" y="6553200"/>
            <a:ext cx="7467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r>
              <a:rPr lang="en-US" sz="900" dirty="0" smtClean="0">
                <a:latin typeface="Calibri" pitchFamily="34" charset="0"/>
              </a:rPr>
              <a:t>World Bank, </a:t>
            </a:r>
            <a:r>
              <a:rPr lang="en-US" sz="900" i="1" dirty="0" smtClean="0">
                <a:latin typeface="Calibri" pitchFamily="34" charset="0"/>
              </a:rPr>
              <a:t>World Development Indicators </a:t>
            </a:r>
            <a:r>
              <a:rPr lang="en-US" sz="900" dirty="0" smtClean="0">
                <a:latin typeface="Calibri" pitchFamily="34" charset="0"/>
              </a:rPr>
              <a:t>(2015), IMF, various country reports (2014-2015), and the EIU, </a:t>
            </a:r>
            <a:r>
              <a:rPr lang="en-US" sz="900" i="1" dirty="0" smtClean="0">
                <a:latin typeface="Calibri" pitchFamily="34" charset="0"/>
              </a:rPr>
              <a:t>Greek Crisis: Impact on Neighbors </a:t>
            </a:r>
            <a:r>
              <a:rPr lang="en-US" sz="900" dirty="0" smtClean="0">
                <a:latin typeface="Calibri" pitchFamily="34" charset="0"/>
              </a:rPr>
              <a:t>(June 2015).   </a:t>
            </a:r>
            <a:endParaRPr lang="en-US" sz="900" dirty="0">
              <a:latin typeface="Calibri" pitchFamily="34" charset="0"/>
            </a:endParaRPr>
          </a:p>
        </p:txBody>
      </p:sp>
    </p:spTree>
    <p:extLst>
      <p:ext uri="{BB962C8B-B14F-4D97-AF65-F5344CB8AC3E}">
        <p14:creationId xmlns:p14="http://schemas.microsoft.com/office/powerpoint/2010/main" val="3721421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29</a:t>
            </a:r>
            <a:endParaRPr lang="en-US" sz="1400" dirty="0">
              <a:solidFill>
                <a:srgbClr val="000000"/>
              </a:solidFill>
              <a:latin typeface="Calibri" pitchFamily="34" charset="0"/>
            </a:endParaRPr>
          </a:p>
        </p:txBody>
      </p:sp>
      <p:sp>
        <p:nvSpPr>
          <p:cNvPr id="5" name="TextBox 4"/>
          <p:cNvSpPr txBox="1"/>
          <p:nvPr/>
        </p:nvSpPr>
        <p:spPr>
          <a:xfrm>
            <a:off x="0" y="6553200"/>
            <a:ext cx="54102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 and the IMF, </a:t>
            </a:r>
            <a:r>
              <a:rPr lang="en-US" sz="900" i="1" dirty="0" smtClean="0"/>
              <a:t>Kosovo Country Report</a:t>
            </a:r>
            <a:r>
              <a:rPr lang="en-US" sz="900" dirty="0" smtClean="0"/>
              <a:t> (July 2015).</a:t>
            </a:r>
            <a:endParaRPr lang="en-US" sz="900" dirty="0"/>
          </a:p>
        </p:txBody>
      </p:sp>
      <p:graphicFrame>
        <p:nvGraphicFramePr>
          <p:cNvPr id="6" name="Chart 5"/>
          <p:cNvGraphicFramePr>
            <a:graphicFrameLocks/>
          </p:cNvGraphicFramePr>
          <p:nvPr>
            <p:extLst>
              <p:ext uri="{D42A27DB-BD31-4B8C-83A1-F6EECF244321}">
                <p14:modId xmlns:p14="http://schemas.microsoft.com/office/powerpoint/2010/main" val="176335117"/>
              </p:ext>
            </p:extLst>
          </p:nvPr>
        </p:nvGraphicFramePr>
        <p:xfrm>
          <a:off x="44918" y="322446"/>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55325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30</a:t>
            </a:r>
            <a:endParaRPr lang="en-US" sz="1400" dirty="0">
              <a:solidFill>
                <a:srgbClr val="000000"/>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445809364"/>
              </p:ext>
            </p:extLst>
          </p:nvPr>
        </p:nvGraphicFramePr>
        <p:xfrm>
          <a:off x="13636" y="469215"/>
          <a:ext cx="886968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6553200"/>
            <a:ext cx="4572000" cy="230832"/>
          </a:xfrm>
          <a:prstGeom prst="rect">
            <a:avLst/>
          </a:prstGeom>
          <a:noFill/>
        </p:spPr>
        <p:txBody>
          <a:bodyPr wrap="square" rtlCol="0">
            <a:spAutoFit/>
          </a:bodyPr>
          <a:lstStyle/>
          <a:p>
            <a:r>
              <a:rPr lang="en-US" sz="900" dirty="0" smtClean="0"/>
              <a:t>IMF</a:t>
            </a:r>
            <a:r>
              <a:rPr lang="en-US" sz="900" dirty="0"/>
              <a:t>, EIU</a:t>
            </a:r>
            <a:r>
              <a:rPr lang="en-US" sz="900" dirty="0" smtClean="0"/>
              <a:t>, and Deloitte Consulting</a:t>
            </a:r>
            <a:r>
              <a:rPr lang="en-US" sz="900" i="1" dirty="0" smtClean="0"/>
              <a:t>, Partners for Financial Stability.</a:t>
            </a:r>
            <a:endParaRPr lang="en-US" sz="900" i="1" dirty="0"/>
          </a:p>
        </p:txBody>
      </p:sp>
    </p:spTree>
    <p:extLst>
      <p:ext uri="{BB962C8B-B14F-4D97-AF65-F5344CB8AC3E}">
        <p14:creationId xmlns:p14="http://schemas.microsoft.com/office/powerpoint/2010/main" val="718105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75483"/>
            <a:ext cx="914400" cy="307777"/>
          </a:xfrm>
          <a:prstGeom prst="rect">
            <a:avLst/>
          </a:prstGeom>
          <a:noFill/>
        </p:spPr>
        <p:txBody>
          <a:bodyPr wrap="square" rtlCol="0">
            <a:spAutoFit/>
          </a:bodyPr>
          <a:lstStyle/>
          <a:p>
            <a:r>
              <a:rPr lang="en-US" sz="1400" dirty="0" smtClean="0"/>
              <a:t>Figure 31</a:t>
            </a:r>
            <a:endParaRPr lang="en-US" sz="1400" dirty="0"/>
          </a:p>
        </p:txBody>
      </p:sp>
      <p:sp>
        <p:nvSpPr>
          <p:cNvPr id="5" name="TextBox 4"/>
          <p:cNvSpPr txBox="1"/>
          <p:nvPr/>
        </p:nvSpPr>
        <p:spPr>
          <a:xfrm>
            <a:off x="0" y="6638015"/>
            <a:ext cx="91440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 Latest year available; 2012 in most cases.</a:t>
            </a:r>
            <a:endParaRPr lang="en-US" sz="900" dirty="0"/>
          </a:p>
        </p:txBody>
      </p:sp>
      <p:graphicFrame>
        <p:nvGraphicFramePr>
          <p:cNvPr id="6" name="Chart 5"/>
          <p:cNvGraphicFramePr>
            <a:graphicFrameLocks/>
          </p:cNvGraphicFramePr>
          <p:nvPr>
            <p:extLst>
              <p:ext uri="{D42A27DB-BD31-4B8C-83A1-F6EECF244321}">
                <p14:modId xmlns:p14="http://schemas.microsoft.com/office/powerpoint/2010/main" val="3864207951"/>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06861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595"/>
            <a:ext cx="914400" cy="307777"/>
          </a:xfrm>
          <a:prstGeom prst="rect">
            <a:avLst/>
          </a:prstGeom>
          <a:noFill/>
        </p:spPr>
        <p:txBody>
          <a:bodyPr wrap="square" rtlCol="0">
            <a:spAutoFit/>
          </a:bodyPr>
          <a:lstStyle/>
          <a:p>
            <a:r>
              <a:rPr lang="en-US" sz="1400" dirty="0" smtClean="0"/>
              <a:t>Figure 32</a:t>
            </a:r>
            <a:endParaRPr lang="en-US" sz="1400" dirty="0"/>
          </a:p>
        </p:txBody>
      </p:sp>
      <p:sp>
        <p:nvSpPr>
          <p:cNvPr id="3" name="TextBox 2"/>
          <p:cNvSpPr txBox="1"/>
          <p:nvPr/>
        </p:nvSpPr>
        <p:spPr>
          <a:xfrm>
            <a:off x="0" y="6638015"/>
            <a:ext cx="91440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a:t>
            </a:r>
            <a:endParaRPr lang="en-US" sz="900" dirty="0"/>
          </a:p>
        </p:txBody>
      </p:sp>
      <p:graphicFrame>
        <p:nvGraphicFramePr>
          <p:cNvPr id="5" name="Chart 4"/>
          <p:cNvGraphicFramePr>
            <a:graphicFrameLocks/>
          </p:cNvGraphicFramePr>
          <p:nvPr>
            <p:extLst>
              <p:ext uri="{D42A27DB-BD31-4B8C-83A1-F6EECF244321}">
                <p14:modId xmlns:p14="http://schemas.microsoft.com/office/powerpoint/2010/main" val="759456467"/>
              </p:ext>
            </p:extLst>
          </p:nvPr>
        </p:nvGraphicFramePr>
        <p:xfrm>
          <a:off x="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114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chart seriesIdx="3" categoryIdx="-4" bldStep="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graphicEl>
                                              <a:chart seriesIdx="4" categoryIdx="-4" bldStep="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graphicEl>
                                              <a:chart seriesIdx="5" categoryIdx="-4" bldStep="series"/>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chart seriesIdx="6" categoryIdx="-4" bldStep="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chart seriesIdx="7" categoryIdx="-4" bldStep="series"/>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chart seriesIdx="8" categoryIdx="-4" bldStep="series"/>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graphicEl>
                                              <a:chart seriesIdx="9"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1064" y="214699"/>
            <a:ext cx="1066800" cy="276999"/>
          </a:xfrm>
          <a:prstGeom prst="rect">
            <a:avLst/>
          </a:prstGeom>
          <a:noFill/>
        </p:spPr>
        <p:txBody>
          <a:bodyPr wrap="square" rtlCol="0">
            <a:spAutoFit/>
          </a:bodyPr>
          <a:lstStyle/>
          <a:p>
            <a:r>
              <a:rPr lang="en-US" sz="1200" dirty="0" smtClean="0"/>
              <a:t>Figure 33</a:t>
            </a:r>
            <a:endParaRPr lang="en-US" sz="1200" dirty="0"/>
          </a:p>
        </p:txBody>
      </p:sp>
      <p:sp>
        <p:nvSpPr>
          <p:cNvPr id="4" name="TextBox 3"/>
          <p:cNvSpPr txBox="1"/>
          <p:nvPr/>
        </p:nvSpPr>
        <p:spPr>
          <a:xfrm>
            <a:off x="0" y="6642556"/>
            <a:ext cx="9144000" cy="230832"/>
          </a:xfrm>
          <a:prstGeom prst="rect">
            <a:avLst/>
          </a:prstGeom>
          <a:noFill/>
        </p:spPr>
        <p:txBody>
          <a:bodyPr wrap="square" rtlCol="0">
            <a:spAutoFit/>
          </a:bodyPr>
          <a:lstStyle/>
          <a:p>
            <a:r>
              <a:rPr lang="en-US" sz="900" dirty="0" smtClean="0"/>
              <a:t>World Bank, </a:t>
            </a:r>
            <a:r>
              <a:rPr lang="en-US" sz="900" i="1" dirty="0" smtClean="0"/>
              <a:t>World Development Indicators </a:t>
            </a:r>
            <a:r>
              <a:rPr lang="en-US" sz="900" dirty="0" smtClean="0"/>
              <a:t>(2015).  </a:t>
            </a:r>
            <a:endParaRPr lang="en-US" sz="900" dirty="0"/>
          </a:p>
        </p:txBody>
      </p:sp>
      <p:graphicFrame>
        <p:nvGraphicFramePr>
          <p:cNvPr id="5" name="Chart 4"/>
          <p:cNvGraphicFramePr>
            <a:graphicFrameLocks noChangeAspect="1"/>
          </p:cNvGraphicFramePr>
          <p:nvPr>
            <p:extLst>
              <p:ext uri="{D42A27DB-BD31-4B8C-83A1-F6EECF244321}">
                <p14:modId xmlns:p14="http://schemas.microsoft.com/office/powerpoint/2010/main" val="973795657"/>
              </p:ext>
            </p:extLst>
          </p:nvPr>
        </p:nvGraphicFramePr>
        <p:xfrm>
          <a:off x="91440" y="470853"/>
          <a:ext cx="8961120" cy="59162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317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92162"/>
          </a:xfrm>
        </p:spPr>
        <p:txBody>
          <a:bodyPr>
            <a:noAutofit/>
          </a:bodyPr>
          <a:lstStyle/>
          <a:p>
            <a:r>
              <a:rPr lang="en-US" sz="2200" b="1" dirty="0" smtClean="0"/>
              <a:t>Sources of Remittances in Bosnia &amp; Herzegovina, 2014</a:t>
            </a:r>
            <a:br>
              <a:rPr lang="en-US" sz="2200" b="1" dirty="0" smtClean="0"/>
            </a:br>
            <a:r>
              <a:rPr lang="en-US" sz="2000" b="1" dirty="0" smtClean="0"/>
              <a:t>(% of total Remittances)</a:t>
            </a:r>
            <a:endParaRPr lang="en-US" sz="2000" b="1" dirty="0"/>
          </a:p>
        </p:txBody>
      </p:sp>
      <p:graphicFrame>
        <p:nvGraphicFramePr>
          <p:cNvPr id="8" name="Chart 7"/>
          <p:cNvGraphicFramePr>
            <a:graphicFrameLocks/>
          </p:cNvGraphicFramePr>
          <p:nvPr>
            <p:extLst>
              <p:ext uri="{D42A27DB-BD31-4B8C-83A1-F6EECF244321}">
                <p14:modId xmlns:p14="http://schemas.microsoft.com/office/powerpoint/2010/main" val="3118981728"/>
              </p:ext>
            </p:extLst>
          </p:nvPr>
        </p:nvGraphicFramePr>
        <p:xfrm>
          <a:off x="1066800" y="1524000"/>
          <a:ext cx="64770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0" y="6577594"/>
            <a:ext cx="9144000" cy="230832"/>
          </a:xfrm>
          <a:prstGeom prst="rect">
            <a:avLst/>
          </a:prstGeom>
          <a:noFill/>
        </p:spPr>
        <p:txBody>
          <a:bodyPr wrap="square" rtlCol="0">
            <a:spAutoFit/>
          </a:bodyPr>
          <a:lstStyle/>
          <a:p>
            <a:r>
              <a:rPr lang="en-US" sz="900" dirty="0" smtClean="0"/>
              <a:t>World Bank, </a:t>
            </a:r>
            <a:r>
              <a:rPr lang="en-US" sz="900" i="1" dirty="0" smtClean="0">
                <a:latin typeface="Calibri" pitchFamily="34" charset="0"/>
              </a:rPr>
              <a:t>Migration </a:t>
            </a:r>
            <a:r>
              <a:rPr lang="en-US" sz="900" i="1" dirty="0">
                <a:latin typeface="Calibri" pitchFamily="34" charset="0"/>
              </a:rPr>
              <a:t>and Remittances Working Group</a:t>
            </a:r>
            <a:r>
              <a:rPr lang="en-US" sz="900" dirty="0">
                <a:latin typeface="Calibri" pitchFamily="34" charset="0"/>
              </a:rPr>
              <a:t> (2015).</a:t>
            </a:r>
          </a:p>
        </p:txBody>
      </p:sp>
      <p:sp>
        <p:nvSpPr>
          <p:cNvPr id="11" name="TextBox 10"/>
          <p:cNvSpPr txBox="1"/>
          <p:nvPr/>
        </p:nvSpPr>
        <p:spPr>
          <a:xfrm>
            <a:off x="131064" y="214699"/>
            <a:ext cx="1066800" cy="276999"/>
          </a:xfrm>
          <a:prstGeom prst="rect">
            <a:avLst/>
          </a:prstGeom>
          <a:noFill/>
        </p:spPr>
        <p:txBody>
          <a:bodyPr wrap="square" rtlCol="0">
            <a:spAutoFit/>
          </a:bodyPr>
          <a:lstStyle/>
          <a:p>
            <a:r>
              <a:rPr lang="en-US" sz="1200" dirty="0" smtClean="0"/>
              <a:t>Figure 34</a:t>
            </a:r>
            <a:endParaRPr lang="en-US" sz="1200" dirty="0"/>
          </a:p>
        </p:txBody>
      </p:sp>
    </p:spTree>
    <p:extLst>
      <p:ext uri="{BB962C8B-B14F-4D97-AF65-F5344CB8AC3E}">
        <p14:creationId xmlns:p14="http://schemas.microsoft.com/office/powerpoint/2010/main" val="2743511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519446"/>
            <a:ext cx="9144000" cy="369332"/>
          </a:xfrm>
          <a:prstGeom prst="rect">
            <a:avLst/>
          </a:prstGeom>
          <a:noFill/>
        </p:spPr>
        <p:txBody>
          <a:bodyPr wrap="square" rtlCol="0">
            <a:spAutoFit/>
          </a:bodyPr>
          <a:lstStyle/>
          <a:p>
            <a:r>
              <a:rPr lang="en-US" sz="900" dirty="0" err="1" smtClean="0"/>
              <a:t>Kovtun</a:t>
            </a:r>
            <a:r>
              <a:rPr lang="en-US" sz="900" dirty="0" smtClean="0"/>
              <a:t> D. et.al., </a:t>
            </a:r>
            <a:r>
              <a:rPr lang="en-US" sz="900" i="1" dirty="0" smtClean="0"/>
              <a:t>Boosting Job Growth in the Western Balkans</a:t>
            </a:r>
            <a:r>
              <a:rPr lang="en-US" sz="900" dirty="0" smtClean="0"/>
              <a:t>, IMF Working Paper, January 2014; World Bank, </a:t>
            </a:r>
            <a:r>
              <a:rPr lang="en-US" sz="900" i="1" dirty="0" smtClean="0"/>
              <a:t>World Development Indicators </a:t>
            </a:r>
            <a:r>
              <a:rPr lang="en-US" sz="900" dirty="0" smtClean="0"/>
              <a:t>(2015, online); and IMF, </a:t>
            </a:r>
            <a:r>
              <a:rPr lang="en-US" sz="900" i="1" dirty="0" smtClean="0"/>
              <a:t>World Economic Outlook (April 2015). </a:t>
            </a:r>
            <a:r>
              <a:rPr lang="en-US" sz="900" dirty="0" smtClean="0"/>
              <a:t>Unemployment data for Armenia are  IMF estimates.  Unemployment data for Albania, Kosovo, and Montenegro are derived from EC Country Progress Reports (October 2014).</a:t>
            </a:r>
            <a:endParaRPr lang="en-US" sz="900" dirty="0"/>
          </a:p>
        </p:txBody>
      </p:sp>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35</a:t>
            </a:r>
            <a:endParaRPr lang="en-US" sz="1400" dirty="0">
              <a:solidFill>
                <a:srgbClr val="000000"/>
              </a:solidFill>
              <a:latin typeface="Calibri"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3163787548"/>
              </p:ext>
            </p:extLst>
          </p:nvPr>
        </p:nvGraphicFramePr>
        <p:xfrm>
          <a:off x="1489053" y="441944"/>
          <a:ext cx="6165894"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95270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519415"/>
            <a:ext cx="9144000" cy="369332"/>
          </a:xfrm>
          <a:prstGeom prst="rect">
            <a:avLst/>
          </a:prstGeom>
          <a:noFill/>
        </p:spPr>
        <p:txBody>
          <a:bodyPr wrap="square" rtlCol="0">
            <a:spAutoFit/>
          </a:bodyPr>
          <a:lstStyle/>
          <a:p>
            <a:r>
              <a:rPr lang="en-US" sz="900" dirty="0" smtClean="0"/>
              <a:t>IMF, </a:t>
            </a:r>
            <a:r>
              <a:rPr lang="en-US" sz="900" i="1" dirty="0" smtClean="0"/>
              <a:t>World Economic Outlook </a:t>
            </a:r>
            <a:r>
              <a:rPr lang="en-US" sz="900" dirty="0" smtClean="0"/>
              <a:t>(April 2015</a:t>
            </a:r>
            <a:r>
              <a:rPr lang="en-US" sz="900" dirty="0"/>
              <a:t>). </a:t>
            </a:r>
            <a:r>
              <a:rPr lang="en-US" sz="900" dirty="0" smtClean="0"/>
              <a:t> Albania’s 2013 and 2014 unemployment data are from the World Bank, </a:t>
            </a:r>
            <a:r>
              <a:rPr lang="en-US" sz="900" i="1" dirty="0" smtClean="0"/>
              <a:t>Country Partnership Framework</a:t>
            </a:r>
            <a:r>
              <a:rPr lang="en-US" sz="900" dirty="0" smtClean="0"/>
              <a:t> (April 2015).  Bosnia’s 2014 unemployment data are from the Bosnia &amp; Herzegovina </a:t>
            </a:r>
            <a:r>
              <a:rPr lang="en-US" sz="900" i="1" dirty="0" smtClean="0"/>
              <a:t>2015 Labor Force Survey</a:t>
            </a:r>
            <a:r>
              <a:rPr lang="en-US" sz="900" dirty="0" smtClean="0"/>
              <a:t>.  Kosovo’s 2013 and </a:t>
            </a:r>
            <a:r>
              <a:rPr lang="en-US" sz="900" dirty="0"/>
              <a:t>2014 unemployment data is from the Kosovo Agency of Statistics, </a:t>
            </a:r>
            <a:r>
              <a:rPr lang="en-US" sz="900" i="1" dirty="0"/>
              <a:t>2014 Labor Force </a:t>
            </a:r>
            <a:r>
              <a:rPr lang="en-US" sz="900" i="1" dirty="0" smtClean="0"/>
              <a:t>Survey</a:t>
            </a:r>
            <a:r>
              <a:rPr lang="en-US" sz="900" dirty="0" smtClean="0"/>
              <a:t>.</a:t>
            </a:r>
            <a:endParaRPr lang="en-US" sz="900" dirty="0"/>
          </a:p>
        </p:txBody>
      </p:sp>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36</a:t>
            </a:r>
            <a:endParaRPr lang="en-US" sz="1400" dirty="0">
              <a:solidFill>
                <a:srgbClr val="000000"/>
              </a:solidFill>
              <a:latin typeface="Calibri"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1885898931"/>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194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chart seriesIdx="4" categoryIdx="-4" bldStep="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graphicEl>
                                              <a:chart seriesIdx="5" categoryIdx="-4" bldStep="series"/>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graphicEl>
                                              <a:chart seriesIdx="6"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series"/>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242525769"/>
              </p:ext>
            </p:extLst>
          </p:nvPr>
        </p:nvGraphicFramePr>
        <p:xfrm>
          <a:off x="76200" y="304701"/>
          <a:ext cx="8778240" cy="617229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432" y="6556755"/>
            <a:ext cx="5478968" cy="230832"/>
          </a:xfrm>
          <a:prstGeom prst="rect">
            <a:avLst/>
          </a:prstGeom>
          <a:noFill/>
        </p:spPr>
        <p:txBody>
          <a:bodyPr wrap="square" rtlCol="0">
            <a:spAutoFit/>
          </a:bodyPr>
          <a:lstStyle/>
          <a:p>
            <a:r>
              <a:rPr lang="en-US" sz="900" dirty="0" smtClean="0"/>
              <a:t>UNICEF, </a:t>
            </a:r>
            <a:r>
              <a:rPr lang="en-US" sz="900" i="1" dirty="0" smtClean="0"/>
              <a:t>2013 </a:t>
            </a:r>
            <a:r>
              <a:rPr lang="en-US" sz="900" i="1" dirty="0" err="1" smtClean="0"/>
              <a:t>TransMonEE</a:t>
            </a:r>
            <a:r>
              <a:rPr lang="en-US" sz="900" i="1" dirty="0" smtClean="0"/>
              <a:t> Database. </a:t>
            </a:r>
            <a:r>
              <a:rPr lang="en-US" sz="900" dirty="0" smtClean="0"/>
              <a:t>No data are available for Kosovo and Montenegro for the 1990s</a:t>
            </a:r>
            <a:r>
              <a:rPr lang="en-US" sz="800" i="1" dirty="0" smtClean="0"/>
              <a:t>.</a:t>
            </a:r>
            <a:endParaRPr lang="en-US" sz="800" dirty="0"/>
          </a:p>
        </p:txBody>
      </p:sp>
      <p:sp>
        <p:nvSpPr>
          <p:cNvPr id="7" name="TextBox 5"/>
          <p:cNvSpPr txBox="1">
            <a:spLocks noChangeArrowheads="1"/>
          </p:cNvSpPr>
          <p:nvPr/>
        </p:nvSpPr>
        <p:spPr bwMode="auto">
          <a:xfrm>
            <a:off x="76200" y="150813"/>
            <a:ext cx="1219200" cy="307777"/>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37</a:t>
            </a:r>
            <a:endParaRPr lang="en-US" sz="1400" dirty="0">
              <a:solidFill>
                <a:srgbClr val="000000"/>
              </a:solidFill>
              <a:latin typeface="Calibri" pitchFamily="34" charset="0"/>
            </a:endParaRPr>
          </a:p>
        </p:txBody>
      </p:sp>
      <p:cxnSp>
        <p:nvCxnSpPr>
          <p:cNvPr id="5" name="Straight Connector 4"/>
          <p:cNvCxnSpPr/>
          <p:nvPr/>
        </p:nvCxnSpPr>
        <p:spPr>
          <a:xfrm>
            <a:off x="7543800" y="1066800"/>
            <a:ext cx="0" cy="4648200"/>
          </a:xfrm>
          <a:prstGeom prst="line">
            <a:avLst/>
          </a:prstGeom>
          <a:ln w="222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 name="Right Brace 8"/>
          <p:cNvSpPr/>
          <p:nvPr/>
        </p:nvSpPr>
        <p:spPr>
          <a:xfrm rot="16200000">
            <a:off x="3695700" y="-1866901"/>
            <a:ext cx="457199" cy="6324602"/>
          </a:xfrm>
          <a:prstGeom prst="rightBrac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033712" y="842515"/>
            <a:ext cx="1781174" cy="246221"/>
          </a:xfrm>
          <a:prstGeom prst="rect">
            <a:avLst/>
          </a:prstGeom>
          <a:solidFill>
            <a:schemeClr val="bg1"/>
          </a:solidFill>
          <a:ln w="15875">
            <a:solidFill>
              <a:schemeClr val="tx1">
                <a:lumMod val="65000"/>
                <a:lumOff val="35000"/>
              </a:schemeClr>
            </a:solidFill>
          </a:ln>
        </p:spPr>
        <p:txBody>
          <a:bodyPr wrap="square" rtlCol="0">
            <a:spAutoFit/>
          </a:bodyPr>
          <a:lstStyle/>
          <a:p>
            <a:pPr algn="ctr"/>
            <a:r>
              <a:rPr lang="en-US" sz="1000" b="1" dirty="0" smtClean="0"/>
              <a:t>Former Yugoslav Republics</a:t>
            </a:r>
            <a:endParaRPr lang="en-US" sz="1000" b="1" dirty="0"/>
          </a:p>
        </p:txBody>
      </p:sp>
    </p:spTree>
    <p:extLst>
      <p:ext uri="{BB962C8B-B14F-4D97-AF65-F5344CB8AC3E}">
        <p14:creationId xmlns:p14="http://schemas.microsoft.com/office/powerpoint/2010/main" val="201664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fade">
                                      <p:cBhvr>
                                        <p:cTn id="7" dur="500"/>
                                        <p:tgtEl>
                                          <p:spTgt spid="2">
                                            <p:graphicEl>
                                              <a:chart seriesIdx="-3" categoryIdx="-3" bldStep="gridLegen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fade">
                                      <p:cBhvr>
                                        <p:cTn id="10" dur="500"/>
                                        <p:tgtEl>
                                          <p:spTgt spid="2">
                                            <p:graphicEl>
                                              <a:chart seriesIdx="0" categoryIdx="-4" bldStep="series"/>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graphicEl>
                                              <a:chart seriesIdx="1" categoryIdx="-4" bldStep="series"/>
                                            </p:graphicEl>
                                          </p:spTgt>
                                        </p:tgtEl>
                                        <p:attrNameLst>
                                          <p:attrName>style.visibility</p:attrName>
                                        </p:attrNameLst>
                                      </p:cBhvr>
                                      <p:to>
                                        <p:strVal val="visible"/>
                                      </p:to>
                                    </p:set>
                                    <p:animEffect transition="in" filter="fade">
                                      <p:cBhvr>
                                        <p:cTn id="15" dur="500"/>
                                        <p:tgtEl>
                                          <p:spTgt spid="2">
                                            <p:graphicEl>
                                              <a:chart seriesIdx="1" categoryIdx="-4" bldStep="series"/>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graphicEl>
                                              <a:chart seriesIdx="2" categoryIdx="-4" bldStep="series"/>
                                            </p:graphicEl>
                                          </p:spTgt>
                                        </p:tgtEl>
                                        <p:attrNameLst>
                                          <p:attrName>style.visibility</p:attrName>
                                        </p:attrNameLst>
                                      </p:cBhvr>
                                      <p:to>
                                        <p:strVal val="visible"/>
                                      </p:to>
                                    </p:set>
                                    <p:animEffect transition="in" filter="fade">
                                      <p:cBhvr>
                                        <p:cTn id="20" dur="500"/>
                                        <p:tgtEl>
                                          <p:spTgt spid="2">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p:cNvGraphicFramePr>
            <a:graphicFrameLocks/>
          </p:cNvGraphicFramePr>
          <p:nvPr>
            <p:extLst>
              <p:ext uri="{D42A27DB-BD31-4B8C-83A1-F6EECF244321}">
                <p14:modId xmlns:p14="http://schemas.microsoft.com/office/powerpoint/2010/main" val="1752429806"/>
              </p:ext>
            </p:extLst>
          </p:nvPr>
        </p:nvGraphicFramePr>
        <p:xfrm>
          <a:off x="29575" y="1124372"/>
          <a:ext cx="4572000" cy="46634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val="2106589997"/>
              </p:ext>
            </p:extLst>
          </p:nvPr>
        </p:nvGraphicFramePr>
        <p:xfrm>
          <a:off x="4393912" y="1212986"/>
          <a:ext cx="4536141"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99"/>
          <p:cNvSpPr>
            <a:spLocks noChangeArrowheads="1"/>
          </p:cNvSpPr>
          <p:nvPr/>
        </p:nvSpPr>
        <p:spPr bwMode="auto">
          <a:xfrm>
            <a:off x="-21386" y="304800"/>
            <a:ext cx="909637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auto" hangingPunct="0">
              <a:spcBef>
                <a:spcPts val="0"/>
              </a:spcBef>
              <a:spcAft>
                <a:spcPts val="0"/>
              </a:spcAft>
            </a:pPr>
            <a:r>
              <a:rPr lang="en-US" sz="2000" b="1" dirty="0" smtClean="0">
                <a:solidFill>
                  <a:srgbClr val="000000"/>
                </a:solidFill>
                <a:latin typeface="Calibri"/>
              </a:rPr>
              <a:t>Economic and Democratic Reforms </a:t>
            </a:r>
          </a:p>
          <a:p>
            <a:pPr algn="ctr" eaLnBrk="0" fontAlgn="auto" hangingPunct="0">
              <a:spcBef>
                <a:spcPts val="0"/>
              </a:spcBef>
              <a:spcAft>
                <a:spcPts val="0"/>
              </a:spcAft>
            </a:pPr>
            <a:r>
              <a:rPr lang="en-US" sz="2000" b="1" dirty="0" smtClean="0">
                <a:solidFill>
                  <a:srgbClr val="000000"/>
                </a:solidFill>
                <a:latin typeface="Calibri"/>
              </a:rPr>
              <a:t>in Eastern Europe &amp; Eurasia</a:t>
            </a:r>
            <a:endParaRPr lang="en-US" sz="2000" b="1" dirty="0">
              <a:solidFill>
                <a:srgbClr val="000000"/>
              </a:solidFill>
              <a:latin typeface="Calibri"/>
            </a:endParaRPr>
          </a:p>
        </p:txBody>
      </p:sp>
      <p:sp>
        <p:nvSpPr>
          <p:cNvPr id="4" name="Rectangle 293"/>
          <p:cNvSpPr>
            <a:spLocks noChangeArrowheads="1"/>
          </p:cNvSpPr>
          <p:nvPr/>
        </p:nvSpPr>
        <p:spPr bwMode="auto">
          <a:xfrm>
            <a:off x="76200" y="6676464"/>
            <a:ext cx="8990013"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auto" hangingPunct="0">
              <a:spcBef>
                <a:spcPts val="0"/>
              </a:spcBef>
              <a:spcAft>
                <a:spcPts val="0"/>
              </a:spcAft>
            </a:pPr>
            <a:r>
              <a:rPr lang="en-US" sz="900" dirty="0">
                <a:solidFill>
                  <a:prstClr val="black"/>
                </a:solidFill>
                <a:latin typeface="Calibri"/>
              </a:rPr>
              <a:t>Ratings are based on a 1 to 5 scale, with 5 representing most advanced. </a:t>
            </a:r>
            <a:r>
              <a:rPr lang="en-US" sz="900" dirty="0" smtClean="0">
                <a:solidFill>
                  <a:prstClr val="black"/>
                </a:solidFill>
                <a:latin typeface="Calibri"/>
              </a:rPr>
              <a:t> Freedom </a:t>
            </a:r>
            <a:r>
              <a:rPr lang="en-US" sz="900" dirty="0">
                <a:solidFill>
                  <a:prstClr val="black"/>
                </a:solidFill>
                <a:latin typeface="Calibri"/>
              </a:rPr>
              <a:t>House, </a:t>
            </a:r>
            <a:r>
              <a:rPr lang="en-US" sz="900" i="1" dirty="0" smtClean="0">
                <a:solidFill>
                  <a:prstClr val="black"/>
                </a:solidFill>
                <a:latin typeface="Calibri"/>
              </a:rPr>
              <a:t>Nations in Transit </a:t>
            </a:r>
            <a:r>
              <a:rPr lang="en-US" sz="900" dirty="0">
                <a:solidFill>
                  <a:prstClr val="black"/>
                </a:solidFill>
                <a:latin typeface="Calibri"/>
              </a:rPr>
              <a:t>(</a:t>
            </a:r>
            <a:r>
              <a:rPr lang="en-US" sz="900" dirty="0" smtClean="0">
                <a:solidFill>
                  <a:prstClr val="black"/>
                </a:solidFill>
                <a:latin typeface="Calibri"/>
              </a:rPr>
              <a:t>June 2015); and </a:t>
            </a:r>
            <a:r>
              <a:rPr lang="en-US" sz="900" dirty="0">
                <a:solidFill>
                  <a:prstClr val="black"/>
                </a:solidFill>
                <a:latin typeface="Calibri"/>
              </a:rPr>
              <a:t>EBRD, </a:t>
            </a:r>
            <a:r>
              <a:rPr lang="en-US" sz="900" i="1" dirty="0">
                <a:solidFill>
                  <a:prstClr val="black"/>
                </a:solidFill>
                <a:latin typeface="Calibri"/>
              </a:rPr>
              <a:t>Transition Report </a:t>
            </a:r>
            <a:r>
              <a:rPr lang="en-US" sz="900" dirty="0" smtClean="0">
                <a:solidFill>
                  <a:prstClr val="black"/>
                </a:solidFill>
                <a:latin typeface="Calibri"/>
              </a:rPr>
              <a:t>(November 2014). </a:t>
            </a:r>
            <a:endParaRPr lang="en-US" sz="900" dirty="0">
              <a:solidFill>
                <a:srgbClr val="FF0000"/>
              </a:solidFill>
              <a:latin typeface="Calibri"/>
            </a:endParaRPr>
          </a:p>
        </p:txBody>
      </p:sp>
      <p:sp>
        <p:nvSpPr>
          <p:cNvPr id="23" name="Oval 22"/>
          <p:cNvSpPr/>
          <p:nvPr/>
        </p:nvSpPr>
        <p:spPr>
          <a:xfrm rot="20374747">
            <a:off x="2166659" y="2679368"/>
            <a:ext cx="2037370" cy="889025"/>
          </a:xfrm>
          <a:prstGeom prst="ellipse">
            <a:avLst/>
          </a:prstGeom>
          <a:noFill/>
          <a:ln>
            <a:solidFill>
              <a:schemeClr val="accent1">
                <a:shade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21047536">
            <a:off x="6980853" y="2098029"/>
            <a:ext cx="1510451" cy="704740"/>
          </a:xfrm>
          <a:prstGeom prst="ellipse">
            <a:avLst/>
          </a:prstGeom>
          <a:noFill/>
          <a:ln>
            <a:solidFill>
              <a:schemeClr val="accent1">
                <a:shade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rot="19191762">
            <a:off x="742310" y="3884446"/>
            <a:ext cx="1868178" cy="538848"/>
          </a:xfrm>
          <a:prstGeom prst="ellipse">
            <a:avLst/>
          </a:prstGeom>
          <a:noFill/>
          <a:ln>
            <a:solidFill>
              <a:schemeClr val="accent2">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rot="19190548">
            <a:off x="4702708" y="3048951"/>
            <a:ext cx="1905456" cy="1010139"/>
          </a:xfrm>
          <a:prstGeom prst="ellipse">
            <a:avLst/>
          </a:prstGeom>
          <a:noFill/>
          <a:ln>
            <a:solidFill>
              <a:schemeClr val="accent2">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rot="18767902">
            <a:off x="395532" y="3869241"/>
            <a:ext cx="1671779" cy="572721"/>
          </a:xfrm>
          <a:prstGeom prst="ellipse">
            <a:avLst/>
          </a:prstGeom>
          <a:noFill/>
          <a:ln>
            <a:solidFill>
              <a:schemeClr val="accent4">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rot="17461504">
            <a:off x="4472652" y="3625614"/>
            <a:ext cx="1572090" cy="540555"/>
          </a:xfrm>
          <a:prstGeom prst="ellipse">
            <a:avLst/>
          </a:prstGeom>
          <a:noFill/>
          <a:ln>
            <a:solidFill>
              <a:schemeClr val="accent4">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rot="20406637">
            <a:off x="1400345" y="3764383"/>
            <a:ext cx="1350474" cy="507508"/>
          </a:xfrm>
          <a:prstGeom prst="ellipse">
            <a:avLst/>
          </a:prstGeom>
          <a:noFill/>
          <a:ln>
            <a:solidFill>
              <a:srgbClr val="00B05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rot="20217149">
            <a:off x="6464509" y="2867478"/>
            <a:ext cx="717517" cy="602798"/>
          </a:xfrm>
          <a:prstGeom prst="ellipse">
            <a:avLst/>
          </a:prstGeom>
          <a:noFill/>
          <a:ln>
            <a:solidFill>
              <a:srgbClr val="00B05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a:t>
            </a:r>
            <a:r>
              <a:rPr lang="en-US" sz="1400" dirty="0">
                <a:solidFill>
                  <a:srgbClr val="000000"/>
                </a:solidFill>
                <a:latin typeface="Calibri" pitchFamily="34" charset="0"/>
              </a:rPr>
              <a:t>2</a:t>
            </a:r>
          </a:p>
        </p:txBody>
      </p:sp>
      <p:sp>
        <p:nvSpPr>
          <p:cNvPr id="3" name="TextBox 2"/>
          <p:cNvSpPr txBox="1"/>
          <p:nvPr/>
        </p:nvSpPr>
        <p:spPr>
          <a:xfrm>
            <a:off x="6522546" y="1295400"/>
            <a:ext cx="601447" cy="338554"/>
          </a:xfrm>
          <a:prstGeom prst="rect">
            <a:avLst/>
          </a:prstGeom>
          <a:noFill/>
        </p:spPr>
        <p:txBody>
          <a:bodyPr wrap="none" rtlCol="0">
            <a:spAutoFit/>
          </a:bodyPr>
          <a:lstStyle/>
          <a:p>
            <a:r>
              <a:rPr lang="en-US" sz="1600" b="1" dirty="0" smtClean="0"/>
              <a:t>2014</a:t>
            </a:r>
            <a:endParaRPr lang="en-US" b="1" dirty="0"/>
          </a:p>
        </p:txBody>
      </p:sp>
    </p:spTree>
    <p:extLst>
      <p:ext uri="{BB962C8B-B14F-4D97-AF65-F5344CB8AC3E}">
        <p14:creationId xmlns:p14="http://schemas.microsoft.com/office/powerpoint/2010/main" val="29570583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38</a:t>
            </a:r>
            <a:endParaRPr lang="en-US" sz="1400" dirty="0">
              <a:solidFill>
                <a:srgbClr val="000000"/>
              </a:solidFill>
              <a:latin typeface="Calibri" pitchFamily="34" charset="0"/>
            </a:endParaRPr>
          </a:p>
        </p:txBody>
      </p:sp>
      <p:sp>
        <p:nvSpPr>
          <p:cNvPr id="3" name="TextBox 2"/>
          <p:cNvSpPr txBox="1"/>
          <p:nvPr/>
        </p:nvSpPr>
        <p:spPr>
          <a:xfrm>
            <a:off x="0" y="6626134"/>
            <a:ext cx="9144000" cy="230832"/>
          </a:xfrm>
          <a:prstGeom prst="rect">
            <a:avLst/>
          </a:prstGeom>
          <a:noFill/>
        </p:spPr>
        <p:txBody>
          <a:bodyPr wrap="square" rtlCol="0">
            <a:spAutoFit/>
          </a:bodyPr>
          <a:lstStyle/>
          <a:p>
            <a:r>
              <a:rPr lang="en-US" sz="900" dirty="0" smtClean="0"/>
              <a:t>Bosnia &amp; Herzegovina, </a:t>
            </a:r>
            <a:r>
              <a:rPr lang="en-US" sz="900" i="1" dirty="0" smtClean="0"/>
              <a:t>2015 Labor Force Survey</a:t>
            </a:r>
            <a:r>
              <a:rPr lang="en-US" sz="900" dirty="0" smtClean="0"/>
              <a:t> (2015) and </a:t>
            </a:r>
            <a:r>
              <a:rPr lang="en-US" sz="900" dirty="0" err="1" smtClean="0"/>
              <a:t>Kovtun</a:t>
            </a:r>
            <a:r>
              <a:rPr lang="en-US" sz="900" dirty="0" smtClean="0"/>
              <a:t>, et. al., </a:t>
            </a:r>
            <a:r>
              <a:rPr lang="en-US" sz="900" i="1" dirty="0" smtClean="0"/>
              <a:t>Boosting Job Growth in the Western Balkans</a:t>
            </a:r>
            <a:r>
              <a:rPr lang="en-US" sz="900" dirty="0" smtClean="0"/>
              <a:t>,  IMF Working Paper (January 2014).</a:t>
            </a:r>
            <a:endParaRPr lang="en-US" sz="900" dirty="0"/>
          </a:p>
        </p:txBody>
      </p:sp>
      <p:graphicFrame>
        <p:nvGraphicFramePr>
          <p:cNvPr id="4" name="Chart 3"/>
          <p:cNvGraphicFramePr>
            <a:graphicFrameLocks/>
          </p:cNvGraphicFramePr>
          <p:nvPr>
            <p:extLst>
              <p:ext uri="{D42A27DB-BD31-4B8C-83A1-F6EECF244321}">
                <p14:modId xmlns:p14="http://schemas.microsoft.com/office/powerpoint/2010/main" val="3131663232"/>
              </p:ext>
            </p:extLst>
          </p:nvPr>
        </p:nvGraphicFramePr>
        <p:xfrm>
          <a:off x="802" y="477236"/>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980722" y="6160168"/>
            <a:ext cx="609600" cy="246221"/>
          </a:xfrm>
          <a:prstGeom prst="rect">
            <a:avLst/>
          </a:prstGeom>
          <a:solidFill>
            <a:schemeClr val="bg1"/>
          </a:solidFill>
        </p:spPr>
        <p:txBody>
          <a:bodyPr wrap="square" rtlCol="0">
            <a:spAutoFit/>
          </a:bodyPr>
          <a:lstStyle/>
          <a:p>
            <a:pPr algn="ctr"/>
            <a:r>
              <a:rPr lang="en-US" sz="1000" b="1" dirty="0" smtClean="0"/>
              <a:t>France</a:t>
            </a:r>
            <a:endParaRPr lang="en-US" sz="1000" b="1" dirty="0"/>
          </a:p>
        </p:txBody>
      </p:sp>
    </p:spTree>
    <p:extLst>
      <p:ext uri="{BB962C8B-B14F-4D97-AF65-F5344CB8AC3E}">
        <p14:creationId xmlns:p14="http://schemas.microsoft.com/office/powerpoint/2010/main" val="40347688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642556"/>
            <a:ext cx="9144000" cy="230832"/>
          </a:xfrm>
          <a:prstGeom prst="rect">
            <a:avLst/>
          </a:prstGeom>
          <a:noFill/>
        </p:spPr>
        <p:txBody>
          <a:bodyPr wrap="square" rtlCol="0">
            <a:spAutoFit/>
          </a:bodyPr>
          <a:lstStyle/>
          <a:p>
            <a:r>
              <a:rPr lang="en-US" sz="900" dirty="0" smtClean="0"/>
              <a:t>UNICEF, </a:t>
            </a:r>
            <a:r>
              <a:rPr lang="en-US" sz="900" i="1" dirty="0" smtClean="0"/>
              <a:t>2014 </a:t>
            </a:r>
            <a:r>
              <a:rPr lang="en-US" sz="900" i="1" dirty="0" err="1" smtClean="0"/>
              <a:t>TransMonEE</a:t>
            </a:r>
            <a:r>
              <a:rPr lang="en-US" sz="900" i="1" dirty="0" smtClean="0"/>
              <a:t> Database. </a:t>
            </a:r>
            <a:r>
              <a:rPr lang="en-US" sz="900" dirty="0" smtClean="0"/>
              <a:t>Ages 15-24 years.</a:t>
            </a:r>
            <a:endParaRPr lang="en-US" sz="900" dirty="0"/>
          </a:p>
        </p:txBody>
      </p:sp>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39</a:t>
            </a:r>
            <a:endParaRPr lang="en-US" sz="1400" dirty="0">
              <a:solidFill>
                <a:srgbClr val="000000"/>
              </a:solidFill>
              <a:latin typeface="Calibri"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3970531407"/>
              </p:ext>
            </p:extLst>
          </p:nvPr>
        </p:nvGraphicFramePr>
        <p:xfrm>
          <a:off x="91848" y="456519"/>
          <a:ext cx="8960304" cy="59449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879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chart seriesIdx="4" categoryIdx="-4" bldStep="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chart seriesIdx="5"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p:bldSub>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40</a:t>
            </a:r>
            <a:endParaRPr lang="en-US" sz="1400" dirty="0">
              <a:solidFill>
                <a:srgbClr val="000000"/>
              </a:solidFill>
              <a:latin typeface="Calibri" pitchFamily="34" charset="0"/>
            </a:endParaRPr>
          </a:p>
        </p:txBody>
      </p:sp>
      <p:sp>
        <p:nvSpPr>
          <p:cNvPr id="3" name="TextBox 2"/>
          <p:cNvSpPr txBox="1"/>
          <p:nvPr/>
        </p:nvSpPr>
        <p:spPr>
          <a:xfrm>
            <a:off x="0" y="6626134"/>
            <a:ext cx="9144000" cy="230832"/>
          </a:xfrm>
          <a:prstGeom prst="rect">
            <a:avLst/>
          </a:prstGeom>
          <a:noFill/>
        </p:spPr>
        <p:txBody>
          <a:bodyPr wrap="square" rtlCol="0">
            <a:spAutoFit/>
          </a:bodyPr>
          <a:lstStyle/>
          <a:p>
            <a:r>
              <a:rPr lang="en-US" sz="900" dirty="0" smtClean="0"/>
              <a:t>Bosnia &amp; Herzegovina, </a:t>
            </a:r>
            <a:r>
              <a:rPr lang="en-US" sz="900" i="1" dirty="0" smtClean="0"/>
              <a:t>2015 Labor Force Survey</a:t>
            </a:r>
            <a:r>
              <a:rPr lang="en-US" sz="900" dirty="0" smtClean="0"/>
              <a:t> (2015) and </a:t>
            </a:r>
            <a:r>
              <a:rPr lang="en-US" sz="900" dirty="0" err="1" smtClean="0"/>
              <a:t>Kovtun</a:t>
            </a:r>
            <a:r>
              <a:rPr lang="en-US" sz="900" dirty="0" smtClean="0"/>
              <a:t> et al, </a:t>
            </a:r>
            <a:r>
              <a:rPr lang="en-US" sz="900" i="1" dirty="0" smtClean="0"/>
              <a:t>Boosting Job Growth in the Western Balkans</a:t>
            </a:r>
            <a:r>
              <a:rPr lang="en-US" sz="900" dirty="0" smtClean="0"/>
              <a:t>, IMF Working Paper, (January 2014).</a:t>
            </a:r>
            <a:endParaRPr lang="en-US" sz="900" dirty="0"/>
          </a:p>
        </p:txBody>
      </p:sp>
      <p:graphicFrame>
        <p:nvGraphicFramePr>
          <p:cNvPr id="4" name="Chart 3"/>
          <p:cNvGraphicFramePr>
            <a:graphicFrameLocks/>
          </p:cNvGraphicFramePr>
          <p:nvPr>
            <p:extLst>
              <p:ext uri="{D42A27DB-BD31-4B8C-83A1-F6EECF244321}">
                <p14:modId xmlns:p14="http://schemas.microsoft.com/office/powerpoint/2010/main" val="1047654679"/>
              </p:ext>
            </p:extLst>
          </p:nvPr>
        </p:nvGraphicFramePr>
        <p:xfrm>
          <a:off x="0" y="586693"/>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39665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1379067552"/>
              </p:ext>
            </p:extLst>
          </p:nvPr>
        </p:nvGraphicFramePr>
        <p:xfrm>
          <a:off x="76200" y="434583"/>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41</a:t>
            </a:r>
            <a:endParaRPr lang="en-US" sz="1400" dirty="0">
              <a:solidFill>
                <a:srgbClr val="000000"/>
              </a:solidFill>
              <a:latin typeface="Calibri" pitchFamily="34" charset="0"/>
            </a:endParaRPr>
          </a:p>
        </p:txBody>
      </p:sp>
      <p:sp>
        <p:nvSpPr>
          <p:cNvPr id="4" name="TextBox 3"/>
          <p:cNvSpPr txBox="1"/>
          <p:nvPr/>
        </p:nvSpPr>
        <p:spPr>
          <a:xfrm>
            <a:off x="0" y="6626134"/>
            <a:ext cx="9144000" cy="230832"/>
          </a:xfrm>
          <a:prstGeom prst="rect">
            <a:avLst/>
          </a:prstGeom>
          <a:noFill/>
        </p:spPr>
        <p:txBody>
          <a:bodyPr wrap="square" rtlCol="0">
            <a:spAutoFit/>
          </a:bodyPr>
          <a:lstStyle/>
          <a:p>
            <a:r>
              <a:rPr lang="en-US" sz="900" dirty="0" smtClean="0"/>
              <a:t>Bosnia &amp; Herzegovina, </a:t>
            </a:r>
            <a:r>
              <a:rPr lang="en-US" sz="900" i="1" dirty="0" smtClean="0"/>
              <a:t>2015 Labor Force Survey</a:t>
            </a:r>
            <a:r>
              <a:rPr lang="en-US" sz="900" dirty="0" smtClean="0"/>
              <a:t> (2015).</a:t>
            </a:r>
            <a:endParaRPr lang="en-US" sz="900" dirty="0"/>
          </a:p>
        </p:txBody>
      </p:sp>
      <p:sp>
        <p:nvSpPr>
          <p:cNvPr id="6" name="Rectangle 5"/>
          <p:cNvSpPr/>
          <p:nvPr/>
        </p:nvSpPr>
        <p:spPr>
          <a:xfrm>
            <a:off x="990600" y="1600200"/>
            <a:ext cx="2514600" cy="658368"/>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endParaRPr lang="en-US" sz="100" dirty="0" smtClean="0">
              <a:solidFill>
                <a:schemeClr val="tx1"/>
              </a:solidFill>
            </a:endParaRPr>
          </a:p>
          <a:p>
            <a:r>
              <a:rPr lang="en-US" sz="1100" dirty="0" smtClean="0">
                <a:solidFill>
                  <a:schemeClr val="tx1"/>
                </a:solidFill>
              </a:rPr>
              <a:t> </a:t>
            </a:r>
            <a:r>
              <a:rPr lang="en-US" sz="1100" dirty="0">
                <a:solidFill>
                  <a:schemeClr val="tx1"/>
                </a:solidFill>
              </a:rPr>
              <a:t>   </a:t>
            </a:r>
            <a:r>
              <a:rPr lang="en-US" sz="1100" dirty="0" smtClean="0">
                <a:solidFill>
                  <a:schemeClr val="tx1"/>
                </a:solidFill>
              </a:rPr>
              <a:t>FB-H      </a:t>
            </a:r>
            <a:r>
              <a:rPr lang="en-US" sz="1100" dirty="0" err="1" smtClean="0">
                <a:solidFill>
                  <a:schemeClr val="tx1"/>
                </a:solidFill>
              </a:rPr>
              <a:t>Federacija</a:t>
            </a:r>
            <a:r>
              <a:rPr lang="en-US" sz="1100" dirty="0" smtClean="0">
                <a:solidFill>
                  <a:schemeClr val="tx1"/>
                </a:solidFill>
              </a:rPr>
              <a:t> </a:t>
            </a:r>
            <a:r>
              <a:rPr lang="en-US" sz="1100" dirty="0" err="1" smtClean="0">
                <a:solidFill>
                  <a:schemeClr val="tx1"/>
                </a:solidFill>
              </a:rPr>
              <a:t>Bosne</a:t>
            </a:r>
            <a:r>
              <a:rPr lang="en-US" sz="1100" dirty="0" smtClean="0">
                <a:solidFill>
                  <a:schemeClr val="tx1"/>
                </a:solidFill>
              </a:rPr>
              <a:t> </a:t>
            </a:r>
            <a:r>
              <a:rPr lang="en-US" sz="1100" dirty="0" err="1" smtClean="0">
                <a:solidFill>
                  <a:schemeClr val="tx1"/>
                </a:solidFill>
              </a:rPr>
              <a:t>i</a:t>
            </a:r>
            <a:r>
              <a:rPr lang="en-US" sz="1100" dirty="0" smtClean="0">
                <a:solidFill>
                  <a:schemeClr val="tx1"/>
                </a:solidFill>
              </a:rPr>
              <a:t> </a:t>
            </a:r>
            <a:r>
              <a:rPr lang="en-US" sz="1100" dirty="0" err="1" smtClean="0">
                <a:solidFill>
                  <a:schemeClr val="tx1"/>
                </a:solidFill>
              </a:rPr>
              <a:t>Hercegovine</a:t>
            </a:r>
            <a:endParaRPr lang="en-US" sz="1100" dirty="0" smtClean="0">
              <a:solidFill>
                <a:schemeClr val="tx1"/>
              </a:solidFill>
            </a:endParaRPr>
          </a:p>
          <a:p>
            <a:r>
              <a:rPr lang="en-US" sz="1100" dirty="0" smtClean="0">
                <a:solidFill>
                  <a:schemeClr val="tx1"/>
                </a:solidFill>
              </a:rPr>
              <a:t>    RS          </a:t>
            </a:r>
            <a:r>
              <a:rPr lang="en-US" sz="1100" dirty="0" err="1" smtClean="0">
                <a:solidFill>
                  <a:schemeClr val="tx1"/>
                </a:solidFill>
              </a:rPr>
              <a:t>Republika</a:t>
            </a:r>
            <a:r>
              <a:rPr lang="en-US" sz="1100" dirty="0" smtClean="0">
                <a:solidFill>
                  <a:schemeClr val="tx1"/>
                </a:solidFill>
              </a:rPr>
              <a:t> </a:t>
            </a:r>
            <a:r>
              <a:rPr lang="en-US" sz="1100" dirty="0" err="1" smtClean="0">
                <a:solidFill>
                  <a:schemeClr val="tx1"/>
                </a:solidFill>
              </a:rPr>
              <a:t>Srpska</a:t>
            </a:r>
            <a:endParaRPr lang="en-US" sz="1100" dirty="0" smtClean="0">
              <a:solidFill>
                <a:schemeClr val="tx1"/>
              </a:solidFill>
            </a:endParaRPr>
          </a:p>
          <a:p>
            <a:r>
              <a:rPr lang="en-US" sz="1100" dirty="0">
                <a:solidFill>
                  <a:schemeClr val="tx1"/>
                </a:solidFill>
              </a:rPr>
              <a:t> </a:t>
            </a:r>
            <a:r>
              <a:rPr lang="en-US" sz="1100" dirty="0" smtClean="0">
                <a:solidFill>
                  <a:schemeClr val="tx1"/>
                </a:solidFill>
              </a:rPr>
              <a:t>   DB         </a:t>
            </a:r>
            <a:r>
              <a:rPr lang="en-US" sz="1100" dirty="0" err="1" smtClean="0">
                <a:solidFill>
                  <a:schemeClr val="tx1"/>
                </a:solidFill>
              </a:rPr>
              <a:t>Distrikt</a:t>
            </a:r>
            <a:r>
              <a:rPr lang="en-US" sz="1100" dirty="0" smtClean="0">
                <a:solidFill>
                  <a:schemeClr val="tx1"/>
                </a:solidFill>
              </a:rPr>
              <a:t> </a:t>
            </a:r>
            <a:r>
              <a:rPr lang="en-US" sz="1100" dirty="0" err="1" smtClean="0">
                <a:solidFill>
                  <a:schemeClr val="tx1"/>
                </a:solidFill>
              </a:rPr>
              <a:t>Brčko</a:t>
            </a:r>
            <a:r>
              <a:rPr lang="en-US" sz="1100" dirty="0" smtClean="0">
                <a:solidFill>
                  <a:schemeClr val="tx1"/>
                </a:solidFill>
              </a:rPr>
              <a:t> </a:t>
            </a:r>
            <a:r>
              <a:rPr lang="en-US" sz="1100" dirty="0" err="1" smtClean="0">
                <a:solidFill>
                  <a:schemeClr val="tx1"/>
                </a:solidFill>
              </a:rPr>
              <a:t>BiH</a:t>
            </a:r>
            <a:r>
              <a:rPr lang="en-US" sz="1100"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06124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chart seriesIdx="0" categoryIdx="0" bldStep="ptIn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graphicEl>
                                              <a:chart seriesIdx="0" categoryIdx="1" bldStep="ptIn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chart seriesIdx="0" categoryIdx="2" bldStep="ptInSeries"/>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chart seriesIdx="0" categoryIdx="3" bldStep="ptIn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chart seriesIdx="0" categoryIdx="4"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chart seriesIdx="0" categoryIdx="5" bldStep="ptIn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graphicEl>
                                              <a:chart seriesIdx="0" categoryIdx="6" bldStep="ptIn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chart seriesIdx="0" categoryIdx="7" bldStep="ptInSeries"/>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graphicEl>
                                              <a:chart seriesIdx="0" categoryIdx="8" bldStep="ptInSeries"/>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chart seriesIdx="0" categoryIdx="9"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El"/>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881343511"/>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42</a:t>
            </a:r>
            <a:endParaRPr lang="en-US" sz="1400" dirty="0">
              <a:solidFill>
                <a:srgbClr val="000000"/>
              </a:solidFill>
              <a:latin typeface="Calibri" pitchFamily="34" charset="0"/>
            </a:endParaRPr>
          </a:p>
        </p:txBody>
      </p:sp>
      <p:sp>
        <p:nvSpPr>
          <p:cNvPr id="3" name="TextBox 2"/>
          <p:cNvSpPr txBox="1"/>
          <p:nvPr/>
        </p:nvSpPr>
        <p:spPr>
          <a:xfrm>
            <a:off x="82062" y="6617546"/>
            <a:ext cx="9144000" cy="230832"/>
          </a:xfrm>
          <a:prstGeom prst="rect">
            <a:avLst/>
          </a:prstGeom>
          <a:noFill/>
        </p:spPr>
        <p:txBody>
          <a:bodyPr wrap="square" rtlCol="0">
            <a:spAutoFit/>
          </a:bodyPr>
          <a:lstStyle/>
          <a:p>
            <a:r>
              <a:rPr lang="en-US" sz="900" dirty="0" smtClean="0"/>
              <a:t>Bosnia &amp; Herzegovina, </a:t>
            </a:r>
            <a:r>
              <a:rPr lang="en-US" sz="900" i="1" dirty="0" smtClean="0"/>
              <a:t>2015 Labor Force Survey</a:t>
            </a:r>
            <a:r>
              <a:rPr lang="en-US" sz="900" dirty="0" smtClean="0"/>
              <a:t> (2015).</a:t>
            </a:r>
            <a:endParaRPr lang="en-US" sz="900" dirty="0"/>
          </a:p>
        </p:txBody>
      </p:sp>
      <p:sp>
        <p:nvSpPr>
          <p:cNvPr id="5" name="Rectangle 4"/>
          <p:cNvSpPr/>
          <p:nvPr/>
        </p:nvSpPr>
        <p:spPr>
          <a:xfrm>
            <a:off x="6172200" y="1271016"/>
            <a:ext cx="2514600" cy="658368"/>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endParaRPr lang="en-US" sz="100" dirty="0" smtClean="0">
              <a:solidFill>
                <a:schemeClr val="tx1"/>
              </a:solidFill>
            </a:endParaRPr>
          </a:p>
          <a:p>
            <a:r>
              <a:rPr lang="en-US" sz="1100" dirty="0" smtClean="0">
                <a:solidFill>
                  <a:schemeClr val="tx1"/>
                </a:solidFill>
              </a:rPr>
              <a:t> </a:t>
            </a:r>
            <a:r>
              <a:rPr lang="en-US" sz="1100" dirty="0">
                <a:solidFill>
                  <a:schemeClr val="tx1"/>
                </a:solidFill>
              </a:rPr>
              <a:t>   </a:t>
            </a:r>
            <a:r>
              <a:rPr lang="en-US" sz="1100" dirty="0" smtClean="0">
                <a:solidFill>
                  <a:schemeClr val="tx1"/>
                </a:solidFill>
              </a:rPr>
              <a:t>FB-H      </a:t>
            </a:r>
            <a:r>
              <a:rPr lang="en-US" sz="1100" dirty="0" err="1" smtClean="0">
                <a:solidFill>
                  <a:schemeClr val="tx1"/>
                </a:solidFill>
              </a:rPr>
              <a:t>Federacija</a:t>
            </a:r>
            <a:r>
              <a:rPr lang="en-US" sz="1100" dirty="0" smtClean="0">
                <a:solidFill>
                  <a:schemeClr val="tx1"/>
                </a:solidFill>
              </a:rPr>
              <a:t> </a:t>
            </a:r>
            <a:r>
              <a:rPr lang="en-US" sz="1100" dirty="0" err="1" smtClean="0">
                <a:solidFill>
                  <a:schemeClr val="tx1"/>
                </a:solidFill>
              </a:rPr>
              <a:t>Bosne</a:t>
            </a:r>
            <a:r>
              <a:rPr lang="en-US" sz="1100" dirty="0" smtClean="0">
                <a:solidFill>
                  <a:schemeClr val="tx1"/>
                </a:solidFill>
              </a:rPr>
              <a:t> </a:t>
            </a:r>
            <a:r>
              <a:rPr lang="en-US" sz="1100" dirty="0" err="1" smtClean="0">
                <a:solidFill>
                  <a:schemeClr val="tx1"/>
                </a:solidFill>
              </a:rPr>
              <a:t>i</a:t>
            </a:r>
            <a:r>
              <a:rPr lang="en-US" sz="1100" dirty="0" smtClean="0">
                <a:solidFill>
                  <a:schemeClr val="tx1"/>
                </a:solidFill>
              </a:rPr>
              <a:t> </a:t>
            </a:r>
            <a:r>
              <a:rPr lang="en-US" sz="1100" dirty="0" err="1" smtClean="0">
                <a:solidFill>
                  <a:schemeClr val="tx1"/>
                </a:solidFill>
              </a:rPr>
              <a:t>Hercegovine</a:t>
            </a:r>
            <a:endParaRPr lang="en-US" sz="1100" dirty="0" smtClean="0">
              <a:solidFill>
                <a:schemeClr val="tx1"/>
              </a:solidFill>
            </a:endParaRPr>
          </a:p>
          <a:p>
            <a:r>
              <a:rPr lang="en-US" sz="1100" dirty="0" smtClean="0">
                <a:solidFill>
                  <a:schemeClr val="tx1"/>
                </a:solidFill>
              </a:rPr>
              <a:t>    RS          </a:t>
            </a:r>
            <a:r>
              <a:rPr lang="en-US" sz="1100" dirty="0" err="1" smtClean="0">
                <a:solidFill>
                  <a:schemeClr val="tx1"/>
                </a:solidFill>
              </a:rPr>
              <a:t>Republika</a:t>
            </a:r>
            <a:r>
              <a:rPr lang="en-US" sz="1100" dirty="0" smtClean="0">
                <a:solidFill>
                  <a:schemeClr val="tx1"/>
                </a:solidFill>
              </a:rPr>
              <a:t> </a:t>
            </a:r>
            <a:r>
              <a:rPr lang="en-US" sz="1100" dirty="0" err="1" smtClean="0">
                <a:solidFill>
                  <a:schemeClr val="tx1"/>
                </a:solidFill>
              </a:rPr>
              <a:t>Srpska</a:t>
            </a:r>
            <a:endParaRPr lang="en-US" sz="1100" dirty="0" smtClean="0">
              <a:solidFill>
                <a:schemeClr val="tx1"/>
              </a:solidFill>
            </a:endParaRPr>
          </a:p>
          <a:p>
            <a:r>
              <a:rPr lang="en-US" sz="1100" dirty="0">
                <a:solidFill>
                  <a:schemeClr val="tx1"/>
                </a:solidFill>
              </a:rPr>
              <a:t> </a:t>
            </a:r>
            <a:r>
              <a:rPr lang="en-US" sz="1100" dirty="0" smtClean="0">
                <a:solidFill>
                  <a:schemeClr val="tx1"/>
                </a:solidFill>
              </a:rPr>
              <a:t>   DB         </a:t>
            </a:r>
            <a:r>
              <a:rPr lang="en-US" sz="1100" dirty="0" err="1" smtClean="0">
                <a:solidFill>
                  <a:schemeClr val="tx1"/>
                </a:solidFill>
              </a:rPr>
              <a:t>Distrikt</a:t>
            </a:r>
            <a:r>
              <a:rPr lang="en-US" sz="1100" dirty="0" smtClean="0">
                <a:solidFill>
                  <a:schemeClr val="tx1"/>
                </a:solidFill>
              </a:rPr>
              <a:t> </a:t>
            </a:r>
            <a:r>
              <a:rPr lang="en-US" sz="1100" dirty="0" err="1" smtClean="0">
                <a:solidFill>
                  <a:schemeClr val="tx1"/>
                </a:solidFill>
              </a:rPr>
              <a:t>Brčko</a:t>
            </a:r>
            <a:r>
              <a:rPr lang="en-US" sz="1100" dirty="0" smtClean="0">
                <a:solidFill>
                  <a:schemeClr val="tx1"/>
                </a:solidFill>
              </a:rPr>
              <a:t> </a:t>
            </a:r>
            <a:r>
              <a:rPr lang="en-US" sz="1100" dirty="0" err="1" smtClean="0">
                <a:solidFill>
                  <a:schemeClr val="tx1"/>
                </a:solidFill>
              </a:rPr>
              <a:t>BiH</a:t>
            </a:r>
            <a:r>
              <a:rPr lang="en-US" sz="1100"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18368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0" categoryIdx="0" bldStep="ptIn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chart seriesIdx="0" categoryIdx="1" bldStep="ptIn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chart seriesIdx="0" categoryIdx="2" bldStep="ptInSeries"/>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chart seriesIdx="0" categoryIdx="3" bldStep="ptIn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0" categoryIdx="4"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chart seriesIdx="0" categoryIdx="5" bldStep="ptIn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chart seriesIdx="0" categoryIdx="6" bldStep="ptIn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0" categoryIdx="7" bldStep="ptInSeries"/>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chart seriesIdx="0" categoryIdx="8" bldStep="ptInSeries"/>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chart seriesIdx="0" categoryIdx="9"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El"/>
        </p:bldSub>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631654365"/>
              </p:ext>
            </p:extLst>
          </p:nvPr>
        </p:nvGraphicFramePr>
        <p:xfrm>
          <a:off x="381000" y="533400"/>
          <a:ext cx="8686800" cy="58521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43</a:t>
            </a:r>
            <a:endParaRPr lang="en-US" sz="1400" dirty="0">
              <a:solidFill>
                <a:srgbClr val="000000"/>
              </a:solidFill>
              <a:latin typeface="Calibri" pitchFamily="34" charset="0"/>
            </a:endParaRPr>
          </a:p>
        </p:txBody>
      </p:sp>
      <p:sp>
        <p:nvSpPr>
          <p:cNvPr id="6" name="TextBox 5"/>
          <p:cNvSpPr txBox="1"/>
          <p:nvPr/>
        </p:nvSpPr>
        <p:spPr>
          <a:xfrm>
            <a:off x="0" y="6530293"/>
            <a:ext cx="9144000" cy="369332"/>
          </a:xfrm>
          <a:prstGeom prst="rect">
            <a:avLst/>
          </a:prstGeom>
          <a:noFill/>
        </p:spPr>
        <p:txBody>
          <a:bodyPr wrap="square" rtlCol="0">
            <a:spAutoFit/>
          </a:bodyPr>
          <a:lstStyle/>
          <a:p>
            <a:r>
              <a:rPr lang="en-US" sz="900" dirty="0" smtClean="0"/>
              <a:t>Kosovar Center for Security Studies, “Report Inquiring into the Causes and Consequences of Kosovo Citizens’ Involvement as Foreign Fighters in Syria and Iraq,” (April 2015) and ICSR (The International Centre for the Study of Radicalization and Political Violence, January 2015). </a:t>
            </a:r>
            <a:endParaRPr lang="en-US" sz="900" dirty="0"/>
          </a:p>
        </p:txBody>
      </p:sp>
      <p:sp>
        <p:nvSpPr>
          <p:cNvPr id="7" name="TextBox 5"/>
          <p:cNvSpPr txBox="1">
            <a:spLocks noChangeArrowheads="1"/>
          </p:cNvSpPr>
          <p:nvPr/>
        </p:nvSpPr>
        <p:spPr bwMode="auto">
          <a:xfrm rot="16200000">
            <a:off x="-939854" y="2928843"/>
            <a:ext cx="2293907" cy="246221"/>
          </a:xfrm>
          <a:prstGeom prst="rect">
            <a:avLst/>
          </a:prstGeom>
          <a:noFill/>
          <a:ln w="9525">
            <a:noFill/>
            <a:miter lim="800000"/>
            <a:headEnd/>
            <a:tailEnd/>
          </a:ln>
        </p:spPr>
        <p:txBody>
          <a:bodyPr wrap="square">
            <a:spAutoFit/>
          </a:bodyPr>
          <a:lstStyle/>
          <a:p>
            <a:pPr algn="ctr" fontAlgn="auto">
              <a:spcBef>
                <a:spcPts val="0"/>
              </a:spcBef>
              <a:spcAft>
                <a:spcPts val="0"/>
              </a:spcAft>
            </a:pPr>
            <a:r>
              <a:rPr lang="en-US" sz="1000" b="1" dirty="0" smtClean="0">
                <a:solidFill>
                  <a:srgbClr val="000000"/>
                </a:solidFill>
                <a:latin typeface="Calibri" pitchFamily="34" charset="0"/>
              </a:rPr>
              <a:t>Total # of Foreign Fighters</a:t>
            </a:r>
            <a:endParaRPr lang="en-US" sz="1000" b="1" dirty="0">
              <a:solidFill>
                <a:srgbClr val="000000"/>
              </a:solidFill>
              <a:latin typeface="Calibri" pitchFamily="34" charset="0"/>
            </a:endParaRPr>
          </a:p>
        </p:txBody>
      </p:sp>
    </p:spTree>
    <p:extLst>
      <p:ext uri="{BB962C8B-B14F-4D97-AF65-F5344CB8AC3E}">
        <p14:creationId xmlns:p14="http://schemas.microsoft.com/office/powerpoint/2010/main" val="4488061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44</a:t>
            </a:r>
            <a:endParaRPr lang="en-US" sz="1400" dirty="0">
              <a:solidFill>
                <a:srgbClr val="000000"/>
              </a:solidFill>
              <a:latin typeface="Calibri" pitchFamily="34" charset="0"/>
            </a:endParaRPr>
          </a:p>
        </p:txBody>
      </p:sp>
      <p:sp>
        <p:nvSpPr>
          <p:cNvPr id="3" name="TextBox 2"/>
          <p:cNvSpPr txBox="1"/>
          <p:nvPr/>
        </p:nvSpPr>
        <p:spPr>
          <a:xfrm>
            <a:off x="0" y="6530293"/>
            <a:ext cx="9144000" cy="369332"/>
          </a:xfrm>
          <a:prstGeom prst="rect">
            <a:avLst/>
          </a:prstGeom>
          <a:noFill/>
        </p:spPr>
        <p:txBody>
          <a:bodyPr wrap="square" rtlCol="0">
            <a:spAutoFit/>
          </a:bodyPr>
          <a:lstStyle/>
          <a:p>
            <a:r>
              <a:rPr lang="en-US" sz="900" dirty="0" smtClean="0"/>
              <a:t>Kosovar Center for Security Studies, “Report Inquiring into the Causes and Consequences of Kosovo Citizens’ Involvement as Foreign Fighters in Syria and Iraq,” (April 2015) and ICSR (The International Centre for the Study of Radicalization and Political Violence) (January 2015). </a:t>
            </a:r>
            <a:endParaRPr lang="en-US" sz="900" dirty="0"/>
          </a:p>
        </p:txBody>
      </p:sp>
      <p:graphicFrame>
        <p:nvGraphicFramePr>
          <p:cNvPr id="4" name="Chart 3"/>
          <p:cNvGraphicFramePr>
            <a:graphicFrameLocks/>
          </p:cNvGraphicFramePr>
          <p:nvPr>
            <p:extLst>
              <p:ext uri="{D42A27DB-BD31-4B8C-83A1-F6EECF244321}">
                <p14:modId xmlns:p14="http://schemas.microsoft.com/office/powerpoint/2010/main" val="4173883900"/>
              </p:ext>
            </p:extLst>
          </p:nvPr>
        </p:nvGraphicFramePr>
        <p:xfrm>
          <a:off x="228600" y="560224"/>
          <a:ext cx="868680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5"/>
          <p:cNvSpPr txBox="1">
            <a:spLocks noChangeArrowheads="1"/>
          </p:cNvSpPr>
          <p:nvPr/>
        </p:nvSpPr>
        <p:spPr bwMode="auto">
          <a:xfrm rot="16200000">
            <a:off x="-1236864" y="2852644"/>
            <a:ext cx="2903508" cy="246221"/>
          </a:xfrm>
          <a:prstGeom prst="rect">
            <a:avLst/>
          </a:prstGeom>
          <a:noFill/>
          <a:ln w="9525">
            <a:noFill/>
            <a:miter lim="800000"/>
            <a:headEnd/>
            <a:tailEnd/>
          </a:ln>
        </p:spPr>
        <p:txBody>
          <a:bodyPr wrap="square">
            <a:spAutoFit/>
          </a:bodyPr>
          <a:lstStyle/>
          <a:p>
            <a:pPr algn="ctr" fontAlgn="auto">
              <a:spcBef>
                <a:spcPts val="0"/>
              </a:spcBef>
              <a:spcAft>
                <a:spcPts val="0"/>
              </a:spcAft>
            </a:pPr>
            <a:r>
              <a:rPr lang="en-US" sz="1000" b="1" dirty="0" smtClean="0">
                <a:solidFill>
                  <a:srgbClr val="000000"/>
                </a:solidFill>
                <a:latin typeface="Calibri" pitchFamily="34" charset="0"/>
              </a:rPr>
              <a:t># of Foreign Fighters (per Million People)</a:t>
            </a:r>
            <a:endParaRPr lang="en-US" sz="1000" b="1" dirty="0">
              <a:solidFill>
                <a:srgbClr val="000000"/>
              </a:solidFill>
              <a:latin typeface="Calibri" pitchFamily="34" charset="0"/>
            </a:endParaRPr>
          </a:p>
        </p:txBody>
      </p:sp>
    </p:spTree>
    <p:extLst>
      <p:ext uri="{BB962C8B-B14F-4D97-AF65-F5344CB8AC3E}">
        <p14:creationId xmlns:p14="http://schemas.microsoft.com/office/powerpoint/2010/main" val="12863624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6592556"/>
            <a:ext cx="9144000" cy="384721"/>
          </a:xfrm>
          <a:prstGeom prst="rect">
            <a:avLst/>
          </a:prstGeom>
          <a:noFill/>
        </p:spPr>
        <p:txBody>
          <a:bodyPr wrap="square" rtlCol="0">
            <a:spAutoFit/>
          </a:bodyPr>
          <a:lstStyle/>
          <a:p>
            <a:r>
              <a:rPr lang="en-US" sz="900" dirty="0"/>
              <a:t>IMF, </a:t>
            </a:r>
            <a:r>
              <a:rPr lang="en-US" sz="900" i="1" dirty="0"/>
              <a:t>Direction of Trade Statistics </a:t>
            </a:r>
            <a:r>
              <a:rPr lang="en-US" sz="900" dirty="0"/>
              <a:t>(2015).</a:t>
            </a:r>
          </a:p>
          <a:p>
            <a:endParaRPr lang="en-US" sz="1000" dirty="0"/>
          </a:p>
        </p:txBody>
      </p:sp>
      <p:graphicFrame>
        <p:nvGraphicFramePr>
          <p:cNvPr id="4" name="Chart 3"/>
          <p:cNvGraphicFramePr>
            <a:graphicFrameLocks/>
          </p:cNvGraphicFramePr>
          <p:nvPr>
            <p:extLst>
              <p:ext uri="{D42A27DB-BD31-4B8C-83A1-F6EECF244321}">
                <p14:modId xmlns:p14="http://schemas.microsoft.com/office/powerpoint/2010/main" val="1467209451"/>
              </p:ext>
            </p:extLst>
          </p:nvPr>
        </p:nvGraphicFramePr>
        <p:xfrm>
          <a:off x="91440" y="428308"/>
          <a:ext cx="896112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45</a:t>
            </a:r>
            <a:endParaRPr lang="en-US" sz="1400" dirty="0">
              <a:solidFill>
                <a:srgbClr val="000000"/>
              </a:solidFill>
              <a:latin typeface="Calibri" pitchFamily="34" charset="0"/>
            </a:endParaRPr>
          </a:p>
        </p:txBody>
      </p:sp>
    </p:spTree>
    <p:extLst>
      <p:ext uri="{BB962C8B-B14F-4D97-AF65-F5344CB8AC3E}">
        <p14:creationId xmlns:p14="http://schemas.microsoft.com/office/powerpoint/2010/main" val="21135291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863" y="304800"/>
            <a:ext cx="7924800" cy="685800"/>
          </a:xfrm>
        </p:spPr>
        <p:txBody>
          <a:bodyPr>
            <a:noAutofit/>
          </a:bodyPr>
          <a:lstStyle/>
          <a:p>
            <a:r>
              <a:rPr lang="en-US" sz="2000" dirty="0" smtClean="0"/>
              <a:t>Sources of Foreign Direct Investment in the Balkans in 2012: </a:t>
            </a:r>
            <a:br>
              <a:rPr lang="en-US" sz="2000" dirty="0" smtClean="0"/>
            </a:br>
            <a:r>
              <a:rPr lang="en-US" sz="1800" dirty="0" smtClean="0"/>
              <a:t>Top 5 and </a:t>
            </a:r>
            <a:r>
              <a:rPr lang="en-US" sz="1800" dirty="0"/>
              <a:t>O</a:t>
            </a:r>
            <a:r>
              <a:rPr lang="en-US" sz="1800" dirty="0" smtClean="0"/>
              <a:t>thers (% of Total FDI)</a:t>
            </a:r>
            <a:endParaRPr lang="en-US" sz="1800" dirty="0"/>
          </a:p>
        </p:txBody>
      </p:sp>
      <p:graphicFrame>
        <p:nvGraphicFramePr>
          <p:cNvPr id="5" name="Chart 4"/>
          <p:cNvGraphicFramePr>
            <a:graphicFrameLocks/>
          </p:cNvGraphicFramePr>
          <p:nvPr>
            <p:extLst>
              <p:ext uri="{D42A27DB-BD31-4B8C-83A1-F6EECF244321}">
                <p14:modId xmlns:p14="http://schemas.microsoft.com/office/powerpoint/2010/main" val="3902415732"/>
              </p:ext>
            </p:extLst>
          </p:nvPr>
        </p:nvGraphicFramePr>
        <p:xfrm>
          <a:off x="29183" y="1143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429653644"/>
              </p:ext>
            </p:extLst>
          </p:nvPr>
        </p:nvGraphicFramePr>
        <p:xfrm>
          <a:off x="4572000" y="1143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348804684"/>
              </p:ext>
            </p:extLst>
          </p:nvPr>
        </p:nvGraphicFramePr>
        <p:xfrm>
          <a:off x="0" y="4080753"/>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a:graphicFrameLocks/>
          </p:cNvGraphicFramePr>
          <p:nvPr>
            <p:extLst>
              <p:ext uri="{D42A27DB-BD31-4B8C-83A1-F6EECF244321}">
                <p14:modId xmlns:p14="http://schemas.microsoft.com/office/powerpoint/2010/main" val="3439677742"/>
              </p:ext>
            </p:extLst>
          </p:nvPr>
        </p:nvGraphicFramePr>
        <p:xfrm>
          <a:off x="4573621" y="403860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46</a:t>
            </a:r>
            <a:endParaRPr lang="en-US" sz="1400" dirty="0">
              <a:solidFill>
                <a:srgbClr val="000000"/>
              </a:solidFill>
              <a:latin typeface="Calibri" pitchFamily="34" charset="0"/>
            </a:endParaRPr>
          </a:p>
        </p:txBody>
      </p:sp>
    </p:spTree>
    <p:extLst>
      <p:ext uri="{BB962C8B-B14F-4D97-AF65-F5344CB8AC3E}">
        <p14:creationId xmlns:p14="http://schemas.microsoft.com/office/powerpoint/2010/main" val="28679201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47</a:t>
            </a:r>
            <a:endParaRPr lang="en-US" sz="1400" dirty="0">
              <a:solidFill>
                <a:srgbClr val="000000"/>
              </a:solidFill>
              <a:latin typeface="Calibri" pitchFamily="34" charset="0"/>
            </a:endParaRPr>
          </a:p>
        </p:txBody>
      </p:sp>
      <p:sp>
        <p:nvSpPr>
          <p:cNvPr id="4" name="TextBox 3"/>
          <p:cNvSpPr txBox="1"/>
          <p:nvPr/>
        </p:nvSpPr>
        <p:spPr>
          <a:xfrm>
            <a:off x="11349" y="6614292"/>
            <a:ext cx="9144000" cy="230832"/>
          </a:xfrm>
          <a:prstGeom prst="rect">
            <a:avLst/>
          </a:prstGeom>
          <a:noFill/>
        </p:spPr>
        <p:txBody>
          <a:bodyPr wrap="square" rtlCol="0">
            <a:spAutoFit/>
          </a:bodyPr>
          <a:lstStyle/>
          <a:p>
            <a:r>
              <a:rPr lang="en-US" sz="900" dirty="0" smtClean="0">
                <a:cs typeface="Arial" pitchFamily="34" charset="0"/>
              </a:rPr>
              <a:t>BP, </a:t>
            </a:r>
            <a:r>
              <a:rPr lang="en-US" sz="900" i="1" dirty="0">
                <a:cs typeface="Arial" pitchFamily="34" charset="0"/>
              </a:rPr>
              <a:t>Statistical Review of World Energy </a:t>
            </a:r>
            <a:r>
              <a:rPr lang="en-US" sz="900" dirty="0">
                <a:cs typeface="Arial" pitchFamily="34" charset="0"/>
              </a:rPr>
              <a:t>(June 2015). </a:t>
            </a:r>
          </a:p>
        </p:txBody>
      </p:sp>
      <p:graphicFrame>
        <p:nvGraphicFramePr>
          <p:cNvPr id="5" name="Chart 4"/>
          <p:cNvGraphicFramePr>
            <a:graphicFrameLocks/>
          </p:cNvGraphicFramePr>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52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184666"/>
            <a:ext cx="1143000" cy="307777"/>
          </a:xfrm>
          <a:prstGeom prst="rect">
            <a:avLst/>
          </a:prstGeom>
          <a:noFill/>
        </p:spPr>
        <p:txBody>
          <a:bodyPr wrap="square" rtlCol="0">
            <a:spAutoFit/>
          </a:bodyPr>
          <a:lstStyle/>
          <a:p>
            <a:r>
              <a:rPr lang="en-US" sz="1400" dirty="0" smtClean="0"/>
              <a:t>Figure 3</a:t>
            </a:r>
            <a:endParaRPr lang="en-US" sz="1400" dirty="0"/>
          </a:p>
        </p:txBody>
      </p:sp>
      <p:sp>
        <p:nvSpPr>
          <p:cNvPr id="10" name="TextBox 9"/>
          <p:cNvSpPr txBox="1"/>
          <p:nvPr/>
        </p:nvSpPr>
        <p:spPr>
          <a:xfrm>
            <a:off x="-1998" y="6629227"/>
            <a:ext cx="9160213" cy="230832"/>
          </a:xfrm>
          <a:prstGeom prst="rect">
            <a:avLst/>
          </a:prstGeom>
          <a:noFill/>
        </p:spPr>
        <p:txBody>
          <a:bodyPr wrap="square" rtlCol="0">
            <a:spAutoFit/>
          </a:bodyPr>
          <a:lstStyle/>
          <a:p>
            <a:r>
              <a:rPr lang="en-US" sz="900" dirty="0"/>
              <a:t>Economic reform data are drawn from the EBRD, </a:t>
            </a:r>
            <a:r>
              <a:rPr lang="en-US" sz="900" i="1" dirty="0"/>
              <a:t>Transition Report </a:t>
            </a:r>
            <a:r>
              <a:rPr lang="en-US" sz="900" dirty="0"/>
              <a:t>and democratic reform data from Freedom House, </a:t>
            </a:r>
            <a:r>
              <a:rPr lang="en-US" sz="900" i="1" dirty="0"/>
              <a:t>Nations in </a:t>
            </a:r>
            <a:r>
              <a:rPr lang="en-US" sz="900" i="1" dirty="0" smtClean="0"/>
              <a:t>Transit. </a:t>
            </a:r>
            <a:endParaRPr lang="en-US" sz="900" dirty="0"/>
          </a:p>
        </p:txBody>
      </p:sp>
      <p:graphicFrame>
        <p:nvGraphicFramePr>
          <p:cNvPr id="4" name="Chart 3"/>
          <p:cNvGraphicFramePr>
            <a:graphicFrameLocks/>
          </p:cNvGraphicFramePr>
          <p:nvPr>
            <p:extLst>
              <p:ext uri="{D42A27DB-BD31-4B8C-83A1-F6EECF244321}">
                <p14:modId xmlns:p14="http://schemas.microsoft.com/office/powerpoint/2010/main" val="3849306556"/>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27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48</a:t>
            </a:r>
            <a:endParaRPr lang="en-US" sz="1400" dirty="0">
              <a:solidFill>
                <a:srgbClr val="000000"/>
              </a:solidFill>
              <a:latin typeface="Calibri" pitchFamily="34" charset="0"/>
            </a:endParaRPr>
          </a:p>
        </p:txBody>
      </p:sp>
      <p:sp>
        <p:nvSpPr>
          <p:cNvPr id="4" name="TextBox 3"/>
          <p:cNvSpPr txBox="1"/>
          <p:nvPr/>
        </p:nvSpPr>
        <p:spPr>
          <a:xfrm>
            <a:off x="11349" y="6614292"/>
            <a:ext cx="9144000" cy="230832"/>
          </a:xfrm>
          <a:prstGeom prst="rect">
            <a:avLst/>
          </a:prstGeom>
          <a:noFill/>
        </p:spPr>
        <p:txBody>
          <a:bodyPr wrap="square" rtlCol="0">
            <a:spAutoFit/>
          </a:bodyPr>
          <a:lstStyle/>
          <a:p>
            <a:r>
              <a:rPr lang="en-US" sz="900" dirty="0" smtClean="0">
                <a:latin typeface="+mj-lt"/>
                <a:cs typeface="Arial" pitchFamily="34" charset="0"/>
              </a:rPr>
              <a:t>BP, </a:t>
            </a:r>
            <a:r>
              <a:rPr lang="en-US" sz="900" i="1" dirty="0" smtClean="0">
                <a:latin typeface="+mj-lt"/>
                <a:cs typeface="Arial" pitchFamily="34" charset="0"/>
              </a:rPr>
              <a:t>Statistical Review of World Energy </a:t>
            </a:r>
            <a:r>
              <a:rPr lang="en-US" sz="900" dirty="0" smtClean="0">
                <a:latin typeface="+mj-lt"/>
                <a:cs typeface="Arial" pitchFamily="34" charset="0"/>
              </a:rPr>
              <a:t>(June 2015). </a:t>
            </a:r>
          </a:p>
        </p:txBody>
      </p:sp>
      <p:graphicFrame>
        <p:nvGraphicFramePr>
          <p:cNvPr id="5" name="Chart 4"/>
          <p:cNvGraphicFramePr>
            <a:graphicFrameLocks/>
          </p:cNvGraphicFramePr>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413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0"/>
          <p:cNvSpPr txBox="1">
            <a:spLocks noChangeArrowheads="1"/>
          </p:cNvSpPr>
          <p:nvPr/>
        </p:nvSpPr>
        <p:spPr bwMode="auto">
          <a:xfrm>
            <a:off x="0" y="6636252"/>
            <a:ext cx="9144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900" dirty="0" smtClean="0">
                <a:latin typeface="Calibri" pitchFamily="34" charset="0"/>
              </a:rPr>
              <a:t>International Energy Agency (IEA) (2015).</a:t>
            </a:r>
            <a:endParaRPr lang="en-US" sz="900" dirty="0">
              <a:latin typeface="Calibri" pitchFamily="34" charset="0"/>
            </a:endParaRPr>
          </a:p>
        </p:txBody>
      </p:sp>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49</a:t>
            </a:r>
            <a:endParaRPr lang="en-US" sz="1400" dirty="0">
              <a:solidFill>
                <a:srgbClr val="000000"/>
              </a:solidFill>
              <a:latin typeface="Calibri" pitchFamily="34" charset="0"/>
            </a:endParaRPr>
          </a:p>
        </p:txBody>
      </p:sp>
      <p:graphicFrame>
        <p:nvGraphicFramePr>
          <p:cNvPr id="7" name="Chart 6"/>
          <p:cNvGraphicFramePr>
            <a:graphicFrameLocks/>
          </p:cNvGraphicFramePr>
          <p:nvPr/>
        </p:nvGraphicFramePr>
        <p:xfrm>
          <a:off x="73750" y="457200"/>
          <a:ext cx="8996499"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97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a:t>
            </a:r>
            <a:r>
              <a:rPr lang="en-US" sz="1400" dirty="0">
                <a:solidFill>
                  <a:srgbClr val="000000"/>
                </a:solidFill>
                <a:latin typeface="Calibri" pitchFamily="34" charset="0"/>
              </a:rPr>
              <a:t>4</a:t>
            </a:r>
          </a:p>
        </p:txBody>
      </p:sp>
      <p:sp>
        <p:nvSpPr>
          <p:cNvPr id="9" name="TextBox 8"/>
          <p:cNvSpPr txBox="1"/>
          <p:nvPr/>
        </p:nvSpPr>
        <p:spPr>
          <a:xfrm>
            <a:off x="0" y="6396335"/>
            <a:ext cx="9144000" cy="507831"/>
          </a:xfrm>
          <a:prstGeom prst="rect">
            <a:avLst/>
          </a:prstGeom>
          <a:noFill/>
        </p:spPr>
        <p:txBody>
          <a:bodyPr wrap="square" rtlCol="0">
            <a:spAutoFit/>
          </a:bodyPr>
          <a:lstStyle/>
          <a:p>
            <a:r>
              <a:rPr lang="en-US" sz="900" dirty="0" smtClean="0"/>
              <a:t>Data drawn from  Freedom House, </a:t>
            </a:r>
            <a:r>
              <a:rPr lang="en-US" sz="900" i="1" dirty="0" smtClean="0"/>
              <a:t>Nations in Transit </a:t>
            </a:r>
            <a:r>
              <a:rPr lang="en-US" sz="900" dirty="0" smtClean="0"/>
              <a:t>series (June 2015, online). </a:t>
            </a:r>
            <a:r>
              <a:rPr lang="en-US" sz="900" dirty="0"/>
              <a:t>The E&amp;E Graduates (n=11) consist of Estonia, Hungary, Latvia, Lithuania, Poland, Slovakia, Slovenia, Czech Republic, Romania, Bulgaria, and Croatia. The Balkans (n=6): Albania, Bosnia &amp; Herzegovina, Macedonia, Kosovo, Serbia, and Montenegro. E&amp;E Eurasia (n=7): Armenia, Azerbaijan, Belarus, Georgia, Moldova, Russia, and Ukraine.  The Central Asian Republics or the CARs (n=5): Kazakhstan, Kyrgyzstan, Tajikistan, Turkmenistan, and Uzbekistan</a:t>
            </a:r>
            <a:r>
              <a:rPr lang="en-US" sz="900" dirty="0" smtClean="0"/>
              <a:t>.</a:t>
            </a:r>
            <a:endParaRPr lang="en-US" sz="900" dirty="0"/>
          </a:p>
        </p:txBody>
      </p:sp>
      <p:graphicFrame>
        <p:nvGraphicFramePr>
          <p:cNvPr id="10" name="Chart 9"/>
          <p:cNvGraphicFramePr>
            <a:graphicFrameLocks/>
          </p:cNvGraphicFramePr>
          <p:nvPr>
            <p:extLst>
              <p:ext uri="{D42A27DB-BD31-4B8C-83A1-F6EECF244321}">
                <p14:modId xmlns:p14="http://schemas.microsoft.com/office/powerpoint/2010/main" val="4144882196"/>
              </p:ext>
            </p:extLst>
          </p:nvPr>
        </p:nvGraphicFramePr>
        <p:xfrm>
          <a:off x="91440" y="457200"/>
          <a:ext cx="8961120" cy="5943600"/>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Straight Connector 2"/>
          <p:cNvCxnSpPr/>
          <p:nvPr/>
        </p:nvCxnSpPr>
        <p:spPr>
          <a:xfrm>
            <a:off x="838200" y="3273552"/>
            <a:ext cx="815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474464" y="4724400"/>
            <a:ext cx="0" cy="838200"/>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938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62" y="6402197"/>
            <a:ext cx="9144000" cy="507831"/>
          </a:xfrm>
          <a:prstGeom prst="rect">
            <a:avLst/>
          </a:prstGeom>
          <a:noFill/>
        </p:spPr>
        <p:txBody>
          <a:bodyPr wrap="square" rtlCol="0">
            <a:spAutoFit/>
          </a:bodyPr>
          <a:lstStyle/>
          <a:p>
            <a:r>
              <a:rPr lang="en-US" sz="900" dirty="0" smtClean="0"/>
              <a:t>Data drawn from  Freedom House, </a:t>
            </a:r>
            <a:r>
              <a:rPr lang="en-US" sz="900" i="1" dirty="0" smtClean="0"/>
              <a:t>Nations in Transit </a:t>
            </a:r>
            <a:r>
              <a:rPr lang="en-US" sz="900" dirty="0" smtClean="0"/>
              <a:t>series and </a:t>
            </a:r>
            <a:r>
              <a:rPr lang="en-US" sz="900" i="1" dirty="0" smtClean="0">
                <a:latin typeface="Calibri" pitchFamily="34" charset="0"/>
              </a:rPr>
              <a:t>Freedom </a:t>
            </a:r>
            <a:r>
              <a:rPr lang="en-US" sz="900" i="1" dirty="0">
                <a:latin typeface="Calibri" pitchFamily="34" charset="0"/>
              </a:rPr>
              <a:t>in the World </a:t>
            </a:r>
            <a:r>
              <a:rPr lang="en-US" sz="900" dirty="0" smtClean="0">
                <a:latin typeface="Calibri" pitchFamily="34" charset="0"/>
              </a:rPr>
              <a:t>series</a:t>
            </a:r>
            <a:r>
              <a:rPr lang="en-US" sz="900" dirty="0" smtClean="0"/>
              <a:t>. </a:t>
            </a:r>
            <a:r>
              <a:rPr lang="en-US" sz="900" dirty="0"/>
              <a:t>The E&amp;E Graduates (n=11) consist of Estonia, Hungary, Latvia, Lithuania, Poland, Slovakia, Slovenia, Czech Republic, Romania, Bulgaria, and Croatia. The Balkans (n=6): Albania, Bosnia &amp; Herzegovina, Macedonia, Kosovo, Serbia, and Montenegro. E&amp;E Eurasia (n=7): Armenia, Azerbaijan, Belarus, Georgia, Moldova, Russia, and Ukraine.  The Central Asian Republics or the CARs (n=5): Kazakhstan, Kyrgyzstan, Tajikistan, Turkmenistan, and Uzbekistan</a:t>
            </a:r>
            <a:r>
              <a:rPr lang="en-US" sz="900" dirty="0" smtClean="0"/>
              <a:t>.</a:t>
            </a:r>
            <a:endParaRPr lang="en-US" sz="900" dirty="0"/>
          </a:p>
        </p:txBody>
      </p:sp>
      <p:sp>
        <p:nvSpPr>
          <p:cNvPr id="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r>
              <a:rPr lang="en-US" sz="1400" dirty="0" smtClean="0">
                <a:solidFill>
                  <a:srgbClr val="000000"/>
                </a:solidFill>
                <a:latin typeface="Calibri" pitchFamily="34" charset="0"/>
              </a:rPr>
              <a:t>Figure 5</a:t>
            </a:r>
            <a:endParaRPr lang="en-US" sz="1400" dirty="0">
              <a:solidFill>
                <a:srgbClr val="000000"/>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726926260"/>
              </p:ext>
            </p:extLst>
          </p:nvPr>
        </p:nvGraphicFramePr>
        <p:xfrm>
          <a:off x="-25101" y="304800"/>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589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982" y="6581001"/>
            <a:ext cx="9111018" cy="230832"/>
          </a:xfrm>
          <a:prstGeom prst="rect">
            <a:avLst/>
          </a:prstGeom>
          <a:noFill/>
        </p:spPr>
        <p:txBody>
          <a:bodyPr wrap="square" rtlCol="0">
            <a:spAutoFit/>
          </a:bodyPr>
          <a:lstStyle/>
          <a:p>
            <a:r>
              <a:rPr lang="en-US" sz="900" dirty="0" smtClean="0"/>
              <a:t>Drawn from Freedom House, </a:t>
            </a:r>
            <a:r>
              <a:rPr lang="en-US" sz="900" i="1" dirty="0" smtClean="0"/>
              <a:t>Nations in Transit</a:t>
            </a:r>
            <a:r>
              <a:rPr lang="en-US" sz="900" dirty="0" smtClean="0"/>
              <a:t>. Country Graduates (n=11): Bulgaria, Croatia, Czech Republic, Estonia, Hungary, Latvia, Lithuania, Poland, Romania, Slovakia, and Slovenia.</a:t>
            </a:r>
            <a:endParaRPr lang="en-US" sz="900" dirty="0"/>
          </a:p>
        </p:txBody>
      </p:sp>
      <p:sp>
        <p:nvSpPr>
          <p:cNvPr id="13" name="Text Box 3"/>
          <p:cNvSpPr txBox="1">
            <a:spLocks noChangeArrowheads="1"/>
          </p:cNvSpPr>
          <p:nvPr/>
        </p:nvSpPr>
        <p:spPr bwMode="auto">
          <a:xfrm>
            <a:off x="876300" y="492976"/>
            <a:ext cx="6858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400" b="1" dirty="0" smtClean="0">
                <a:latin typeface="+mn-lt"/>
              </a:rPr>
              <a:t>Bosnia &amp; Herzegovina’s Democratic Reform </a:t>
            </a:r>
          </a:p>
          <a:p>
            <a:pPr algn="ctr"/>
            <a:r>
              <a:rPr lang="en-US" sz="2400" b="1" dirty="0" smtClean="0">
                <a:latin typeface="+mn-lt"/>
              </a:rPr>
              <a:t>Profile in 2014</a:t>
            </a:r>
          </a:p>
        </p:txBody>
      </p:sp>
      <p:sp>
        <p:nvSpPr>
          <p:cNvPr id="16"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a:t>
            </a:r>
            <a:r>
              <a:rPr lang="en-US" sz="1400" dirty="0">
                <a:solidFill>
                  <a:srgbClr val="000000"/>
                </a:solidFill>
                <a:latin typeface="Calibri" pitchFamily="34" charset="0"/>
              </a:rPr>
              <a:t>6</a:t>
            </a:r>
          </a:p>
        </p:txBody>
      </p:sp>
      <p:sp>
        <p:nvSpPr>
          <p:cNvPr id="11" name="TextBox 10"/>
          <p:cNvSpPr txBox="1"/>
          <p:nvPr/>
        </p:nvSpPr>
        <p:spPr>
          <a:xfrm>
            <a:off x="2819400" y="5392989"/>
            <a:ext cx="2971800" cy="276999"/>
          </a:xfrm>
          <a:prstGeom prst="rect">
            <a:avLst/>
          </a:prstGeom>
          <a:noFill/>
        </p:spPr>
        <p:txBody>
          <a:bodyPr wrap="square" rtlCol="0">
            <a:spAutoFit/>
          </a:bodyPr>
          <a:lstStyle/>
          <a:p>
            <a:pPr algn="ctr"/>
            <a:r>
              <a:rPr lang="en-US" sz="1200" b="1" dirty="0" smtClean="0">
                <a:solidFill>
                  <a:schemeClr val="tx2">
                    <a:lumMod val="75000"/>
                  </a:schemeClr>
                </a:solidFill>
                <a:latin typeface="+mn-lt"/>
              </a:rPr>
              <a:t>USAID/E&amp;E Country Graduates</a:t>
            </a:r>
            <a:endParaRPr lang="en-US" sz="1200" b="1" dirty="0">
              <a:solidFill>
                <a:schemeClr val="tx2">
                  <a:lumMod val="75000"/>
                </a:schemeClr>
              </a:solidFill>
              <a:latin typeface="+mn-lt"/>
            </a:endParaRPr>
          </a:p>
        </p:txBody>
      </p:sp>
      <p:sp>
        <p:nvSpPr>
          <p:cNvPr id="12" name="TextBox 11"/>
          <p:cNvSpPr txBox="1"/>
          <p:nvPr/>
        </p:nvSpPr>
        <p:spPr>
          <a:xfrm>
            <a:off x="2819400" y="5669988"/>
            <a:ext cx="2971800" cy="276999"/>
          </a:xfrm>
          <a:prstGeom prst="rect">
            <a:avLst/>
          </a:prstGeom>
          <a:noFill/>
        </p:spPr>
        <p:txBody>
          <a:bodyPr wrap="square" rtlCol="0">
            <a:spAutoFit/>
          </a:bodyPr>
          <a:lstStyle/>
          <a:p>
            <a:pPr algn="ctr"/>
            <a:r>
              <a:rPr lang="en-US" sz="1200" b="1" dirty="0" smtClean="0">
                <a:solidFill>
                  <a:srgbClr val="00B0F0"/>
                </a:solidFill>
                <a:latin typeface="+mn-lt"/>
              </a:rPr>
              <a:t>Romania, Bulgaria, Croatia in 2006</a:t>
            </a:r>
            <a:endParaRPr lang="en-US" sz="1200" b="1" dirty="0">
              <a:solidFill>
                <a:srgbClr val="00B0F0"/>
              </a:solidFill>
              <a:latin typeface="+mn-lt"/>
            </a:endParaRPr>
          </a:p>
        </p:txBody>
      </p:sp>
      <p:graphicFrame>
        <p:nvGraphicFramePr>
          <p:cNvPr id="10" name="Chart 9"/>
          <p:cNvGraphicFramePr>
            <a:graphicFrameLocks/>
          </p:cNvGraphicFramePr>
          <p:nvPr>
            <p:extLst>
              <p:ext uri="{D42A27DB-BD31-4B8C-83A1-F6EECF244321}">
                <p14:modId xmlns:p14="http://schemas.microsoft.com/office/powerpoint/2010/main" val="1121463335"/>
              </p:ext>
            </p:extLst>
          </p:nvPr>
        </p:nvGraphicFramePr>
        <p:xfrm>
          <a:off x="1447800" y="1302637"/>
          <a:ext cx="60198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03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38015"/>
            <a:ext cx="9144000" cy="230832"/>
          </a:xfrm>
          <a:prstGeom prst="rect">
            <a:avLst/>
          </a:prstGeom>
          <a:noFill/>
        </p:spPr>
        <p:txBody>
          <a:bodyPr wrap="square" rtlCol="0">
            <a:spAutoFit/>
          </a:bodyPr>
          <a:lstStyle/>
          <a:p>
            <a:r>
              <a:rPr lang="en-US" sz="900" dirty="0" smtClean="0"/>
              <a:t>Data drawn from Freedom House, </a:t>
            </a:r>
            <a:r>
              <a:rPr lang="en-US" sz="900" i="1" dirty="0" smtClean="0"/>
              <a:t>Nations in Transit </a:t>
            </a:r>
            <a:r>
              <a:rPr lang="en-US" sz="900" dirty="0" smtClean="0"/>
              <a:t>series.</a:t>
            </a:r>
            <a:endParaRPr lang="en-US" sz="900" dirty="0"/>
          </a:p>
        </p:txBody>
      </p:sp>
      <p:sp>
        <p:nvSpPr>
          <p:cNvPr id="7" name="TextBox 5"/>
          <p:cNvSpPr txBox="1">
            <a:spLocks noChangeArrowheads="1"/>
          </p:cNvSpPr>
          <p:nvPr/>
        </p:nvSpPr>
        <p:spPr bwMode="auto">
          <a:xfrm>
            <a:off x="76200" y="150813"/>
            <a:ext cx="1219200" cy="307975"/>
          </a:xfrm>
          <a:prstGeom prst="rect">
            <a:avLst/>
          </a:prstGeom>
          <a:noFill/>
          <a:ln w="9525">
            <a:noFill/>
            <a:miter lim="800000"/>
            <a:headEnd/>
            <a:tailEnd/>
          </a:ln>
        </p:spPr>
        <p:txBody>
          <a:bodyPr>
            <a:spAutoFit/>
          </a:bodyPr>
          <a:lstStyle/>
          <a:p>
            <a:pPr fontAlgn="auto">
              <a:spcBef>
                <a:spcPts val="0"/>
              </a:spcBef>
              <a:spcAft>
                <a:spcPts val="0"/>
              </a:spcAft>
            </a:pPr>
            <a:r>
              <a:rPr lang="en-US" sz="1400" dirty="0" smtClean="0">
                <a:solidFill>
                  <a:srgbClr val="000000"/>
                </a:solidFill>
                <a:latin typeface="Calibri" pitchFamily="34" charset="0"/>
              </a:rPr>
              <a:t>Figure 7</a:t>
            </a:r>
            <a:endParaRPr lang="en-US" sz="1400" dirty="0">
              <a:solidFill>
                <a:srgbClr val="000000"/>
              </a:solidFill>
              <a:latin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326270830"/>
              </p:ext>
            </p:extLst>
          </p:nvPr>
        </p:nvGraphicFramePr>
        <p:xfrm>
          <a:off x="896" y="456099"/>
          <a:ext cx="896112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395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chart seriesIdx="3"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chart seriesIdx="4" categoryIdx="-4" bldStep="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chart seriesIdx="5"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2867</TotalTime>
  <Words>2732</Words>
  <Application>Microsoft Office PowerPoint</Application>
  <PresentationFormat>On-screen Show (4:3)</PresentationFormat>
  <Paragraphs>483</Paragraphs>
  <Slides>51</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51</vt:i4>
      </vt:variant>
    </vt:vector>
  </HeadingPairs>
  <TitlesOfParts>
    <vt:vector size="54" baseType="lpstr">
      <vt:lpstr>Arial</vt:lpstr>
      <vt:lpstr>Calibri</vt:lpstr>
      <vt:lpstr>Office Theme</vt:lpstr>
      <vt:lpstr>Bosnia &amp; Herzegovina Gap Analysis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 Export Destinations of the Balkan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Sources of Remittances in Bosnia &amp; Herzegovina, 2014 (% of total Remittances)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Sources of Foreign Direct Investment in the Balkans in 2012:  Top 5 and Others (% of Total FDI)</vt:lpstr>
      <vt:lpstr>PowerPoint Presentation</vt:lpstr>
      <vt:lpstr>PowerPoint Presentation</vt:lpstr>
      <vt:lpstr>PowerPoint Presentation</vt:lpstr>
    </vt:vector>
  </TitlesOfParts>
  <Company>USAID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Bosnia-Herzegovina</dc:title>
  <dc:creator>Sprout, Ron (E&amp;E/PO/SPA)</dc:creator>
  <cp:lastModifiedBy>DSERWER</cp:lastModifiedBy>
  <cp:revision>107</cp:revision>
  <cp:lastPrinted>2015-11-27T21:02:39Z</cp:lastPrinted>
  <dcterms:created xsi:type="dcterms:W3CDTF">2015-09-01T18:45:58Z</dcterms:created>
  <dcterms:modified xsi:type="dcterms:W3CDTF">2016-02-25T20:07:49Z</dcterms:modified>
</cp:coreProperties>
</file>