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5" r:id="rId14"/>
    <p:sldId id="270" r:id="rId15"/>
    <p:sldId id="271" r:id="rId16"/>
    <p:sldId id="272" r:id="rId17"/>
    <p:sldId id="273" r:id="rId18"/>
    <p:sldId id="274" r:id="rId19"/>
    <p:sldId id="275" r:id="rId20"/>
    <p:sldId id="276" r:id="rId21"/>
    <p:sldId id="278" r:id="rId22"/>
    <p:sldId id="277" r:id="rId23"/>
    <p:sldId id="279" r:id="rId24"/>
    <p:sldId id="280" r:id="rId25"/>
    <p:sldId id="281" r:id="rId26"/>
    <p:sldId id="289" r:id="rId27"/>
    <p:sldId id="290" r:id="rId28"/>
    <p:sldId id="282" r:id="rId29"/>
    <p:sldId id="283" r:id="rId30"/>
    <p:sldId id="285" r:id="rId31"/>
    <p:sldId id="286" r:id="rId32"/>
    <p:sldId id="287" r:id="rId33"/>
    <p:sldId id="294"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C03CB5-B305-42D0-B6C9-B50A262D0836}">
          <p14:sldIdLst>
            <p14:sldId id="256"/>
            <p14:sldId id="257"/>
            <p14:sldId id="258"/>
            <p14:sldId id="259"/>
            <p14:sldId id="260"/>
            <p14:sldId id="261"/>
            <p14:sldId id="262"/>
            <p14:sldId id="263"/>
            <p14:sldId id="264"/>
            <p14:sldId id="265"/>
            <p14:sldId id="266"/>
            <p14:sldId id="267"/>
            <p14:sldId id="295"/>
            <p14:sldId id="270"/>
            <p14:sldId id="271"/>
            <p14:sldId id="272"/>
            <p14:sldId id="273"/>
            <p14:sldId id="274"/>
            <p14:sldId id="275"/>
            <p14:sldId id="276"/>
            <p14:sldId id="278"/>
            <p14:sldId id="277"/>
            <p14:sldId id="279"/>
            <p14:sldId id="280"/>
            <p14:sldId id="281"/>
            <p14:sldId id="289"/>
            <p14:sldId id="290"/>
            <p14:sldId id="282"/>
            <p14:sldId id="283"/>
            <p14:sldId id="285"/>
            <p14:sldId id="286"/>
            <p14:sldId id="287"/>
            <p14:sldId id="294"/>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0" autoAdjust="0"/>
    <p:restoredTop sz="94660"/>
  </p:normalViewPr>
  <p:slideViewPr>
    <p:cSldViewPr snapToGrid="0">
      <p:cViewPr varScale="1">
        <p:scale>
          <a:sx n="45" d="100"/>
          <a:sy n="45" d="100"/>
        </p:scale>
        <p:origin x="6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DC57-73DE-42BC-857D-15A778CB1F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44F401-DAB7-4536-B76B-593F98CA6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1766B-51C1-4EA8-B2F5-CAE6F50864A1}"/>
              </a:ext>
            </a:extLst>
          </p:cNvPr>
          <p:cNvSpPr>
            <a:spLocks noGrp="1"/>
          </p:cNvSpPr>
          <p:nvPr>
            <p:ph type="dt" sz="half" idx="10"/>
          </p:nvPr>
        </p:nvSpPr>
        <p:spPr/>
        <p:txBody>
          <a:bodyPr/>
          <a:lstStyle/>
          <a:p>
            <a:fld id="{4B5F3E75-D2C4-4312-9844-90A8EA0F2B65}" type="datetimeFigureOut">
              <a:rPr lang="en-US" smtClean="0"/>
              <a:t>1/10/2018</a:t>
            </a:fld>
            <a:endParaRPr lang="en-US"/>
          </a:p>
        </p:txBody>
      </p:sp>
      <p:sp>
        <p:nvSpPr>
          <p:cNvPr id="5" name="Footer Placeholder 4">
            <a:extLst>
              <a:ext uri="{FF2B5EF4-FFF2-40B4-BE49-F238E27FC236}">
                <a16:creationId xmlns:a16="http://schemas.microsoft.com/office/drawing/2014/main" id="{53E2C9E9-532E-4AC7-91A2-279E8E28B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52B9-EC86-49A5-9028-36D3DA4AE1CC}"/>
              </a:ext>
            </a:extLst>
          </p:cNvPr>
          <p:cNvSpPr>
            <a:spLocks noGrp="1"/>
          </p:cNvSpPr>
          <p:nvPr>
            <p:ph type="sldNum" sz="quarter" idx="12"/>
          </p:nvPr>
        </p:nvSpPr>
        <p:spPr/>
        <p:txBody>
          <a:bodyPr/>
          <a:lstStyle/>
          <a:p>
            <a:fld id="{58C9D9CF-9BB0-4DEA-AEBE-D68207DB54F2}" type="slidenum">
              <a:rPr lang="en-US" smtClean="0"/>
              <a:t>‹#›</a:t>
            </a:fld>
            <a:endParaRPr lang="en-US"/>
          </a:p>
        </p:txBody>
      </p:sp>
    </p:spTree>
    <p:extLst>
      <p:ext uri="{BB962C8B-B14F-4D97-AF65-F5344CB8AC3E}">
        <p14:creationId xmlns:p14="http://schemas.microsoft.com/office/powerpoint/2010/main" val="232824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1550-9D25-40E7-8D82-AC1E12C76A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E5C471-6519-4769-897B-13FC683877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FDB18-772A-4DBB-BD1F-B4D8CF9089FA}"/>
              </a:ext>
            </a:extLst>
          </p:cNvPr>
          <p:cNvSpPr>
            <a:spLocks noGrp="1"/>
          </p:cNvSpPr>
          <p:nvPr>
            <p:ph type="dt" sz="half" idx="10"/>
          </p:nvPr>
        </p:nvSpPr>
        <p:spPr/>
        <p:txBody>
          <a:bodyPr/>
          <a:lstStyle/>
          <a:p>
            <a:fld id="{4B5F3E75-D2C4-4312-9844-90A8EA0F2B65}" type="datetimeFigureOut">
              <a:rPr lang="en-US" smtClean="0"/>
              <a:t>1/10/2018</a:t>
            </a:fld>
            <a:endParaRPr lang="en-US"/>
          </a:p>
        </p:txBody>
      </p:sp>
      <p:sp>
        <p:nvSpPr>
          <p:cNvPr id="5" name="Footer Placeholder 4">
            <a:extLst>
              <a:ext uri="{FF2B5EF4-FFF2-40B4-BE49-F238E27FC236}">
                <a16:creationId xmlns:a16="http://schemas.microsoft.com/office/drawing/2014/main" id="{7714AE89-495F-4454-AF31-4FBF0B5E4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BDBEB-2681-461E-8840-03EEED305BC4}"/>
              </a:ext>
            </a:extLst>
          </p:cNvPr>
          <p:cNvSpPr>
            <a:spLocks noGrp="1"/>
          </p:cNvSpPr>
          <p:nvPr>
            <p:ph type="sldNum" sz="quarter" idx="12"/>
          </p:nvPr>
        </p:nvSpPr>
        <p:spPr/>
        <p:txBody>
          <a:bodyPr/>
          <a:lstStyle/>
          <a:p>
            <a:fld id="{58C9D9CF-9BB0-4DEA-AEBE-D68207DB54F2}" type="slidenum">
              <a:rPr lang="en-US" smtClean="0"/>
              <a:t>‹#›</a:t>
            </a:fld>
            <a:endParaRPr lang="en-US"/>
          </a:p>
        </p:txBody>
      </p:sp>
    </p:spTree>
    <p:extLst>
      <p:ext uri="{BB962C8B-B14F-4D97-AF65-F5344CB8AC3E}">
        <p14:creationId xmlns:p14="http://schemas.microsoft.com/office/powerpoint/2010/main" val="122330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85C88A-26F2-4232-8CB6-8F11BF14C9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788BF8-C771-42E9-B8B9-ECB4916B6D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F8AD7-DDEC-4190-ACAD-9B1AF5E82248}"/>
              </a:ext>
            </a:extLst>
          </p:cNvPr>
          <p:cNvSpPr>
            <a:spLocks noGrp="1"/>
          </p:cNvSpPr>
          <p:nvPr>
            <p:ph type="dt" sz="half" idx="10"/>
          </p:nvPr>
        </p:nvSpPr>
        <p:spPr/>
        <p:txBody>
          <a:bodyPr/>
          <a:lstStyle/>
          <a:p>
            <a:fld id="{4B5F3E75-D2C4-4312-9844-90A8EA0F2B65}" type="datetimeFigureOut">
              <a:rPr lang="en-US" smtClean="0"/>
              <a:t>1/10/2018</a:t>
            </a:fld>
            <a:endParaRPr lang="en-US"/>
          </a:p>
        </p:txBody>
      </p:sp>
      <p:sp>
        <p:nvSpPr>
          <p:cNvPr id="5" name="Footer Placeholder 4">
            <a:extLst>
              <a:ext uri="{FF2B5EF4-FFF2-40B4-BE49-F238E27FC236}">
                <a16:creationId xmlns:a16="http://schemas.microsoft.com/office/drawing/2014/main" id="{DA4EB449-0799-49AE-807E-D46762A70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4E364-580A-4904-92BF-B0ADB50B53D8}"/>
              </a:ext>
            </a:extLst>
          </p:cNvPr>
          <p:cNvSpPr>
            <a:spLocks noGrp="1"/>
          </p:cNvSpPr>
          <p:nvPr>
            <p:ph type="sldNum" sz="quarter" idx="12"/>
          </p:nvPr>
        </p:nvSpPr>
        <p:spPr/>
        <p:txBody>
          <a:bodyPr/>
          <a:lstStyle/>
          <a:p>
            <a:fld id="{58C9D9CF-9BB0-4DEA-AEBE-D68207DB54F2}" type="slidenum">
              <a:rPr lang="en-US" smtClean="0"/>
              <a:t>‹#›</a:t>
            </a:fld>
            <a:endParaRPr lang="en-US"/>
          </a:p>
        </p:txBody>
      </p:sp>
    </p:spTree>
    <p:extLst>
      <p:ext uri="{BB962C8B-B14F-4D97-AF65-F5344CB8AC3E}">
        <p14:creationId xmlns:p14="http://schemas.microsoft.com/office/powerpoint/2010/main" val="244876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29C5-B5C2-4899-BF4A-A96F6FC93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4F0DF-BF84-4C1E-9E78-655406BA63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67E86-0D3D-4115-9845-BA7071F64C1A}"/>
              </a:ext>
            </a:extLst>
          </p:cNvPr>
          <p:cNvSpPr>
            <a:spLocks noGrp="1"/>
          </p:cNvSpPr>
          <p:nvPr>
            <p:ph type="dt" sz="half" idx="10"/>
          </p:nvPr>
        </p:nvSpPr>
        <p:spPr/>
        <p:txBody>
          <a:bodyPr/>
          <a:lstStyle/>
          <a:p>
            <a:fld id="{4B5F3E75-D2C4-4312-9844-90A8EA0F2B65}" type="datetimeFigureOut">
              <a:rPr lang="en-US" smtClean="0"/>
              <a:t>1/10/2018</a:t>
            </a:fld>
            <a:endParaRPr lang="en-US"/>
          </a:p>
        </p:txBody>
      </p:sp>
      <p:sp>
        <p:nvSpPr>
          <p:cNvPr id="5" name="Footer Placeholder 4">
            <a:extLst>
              <a:ext uri="{FF2B5EF4-FFF2-40B4-BE49-F238E27FC236}">
                <a16:creationId xmlns:a16="http://schemas.microsoft.com/office/drawing/2014/main" id="{17DE9456-DE24-46C9-9254-381CF0437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45B0F-1CBF-4411-9F67-8D43BEF5E14E}"/>
              </a:ext>
            </a:extLst>
          </p:cNvPr>
          <p:cNvSpPr>
            <a:spLocks noGrp="1"/>
          </p:cNvSpPr>
          <p:nvPr>
            <p:ph type="sldNum" sz="quarter" idx="12"/>
          </p:nvPr>
        </p:nvSpPr>
        <p:spPr/>
        <p:txBody>
          <a:bodyPr/>
          <a:lstStyle/>
          <a:p>
            <a:fld id="{58C9D9CF-9BB0-4DEA-AEBE-D68207DB54F2}" type="slidenum">
              <a:rPr lang="en-US" smtClean="0"/>
              <a:t>‹#›</a:t>
            </a:fld>
            <a:endParaRPr lang="en-US"/>
          </a:p>
        </p:txBody>
      </p:sp>
    </p:spTree>
    <p:extLst>
      <p:ext uri="{BB962C8B-B14F-4D97-AF65-F5344CB8AC3E}">
        <p14:creationId xmlns:p14="http://schemas.microsoft.com/office/powerpoint/2010/main" val="210159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084A-9EF8-4EFA-90A2-76BCBBD79D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44FBA3-6222-40FA-9D0D-BEA4A22A1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FBC23A-E42C-411E-94F6-C2EFE5A94DAA}"/>
              </a:ext>
            </a:extLst>
          </p:cNvPr>
          <p:cNvSpPr>
            <a:spLocks noGrp="1"/>
          </p:cNvSpPr>
          <p:nvPr>
            <p:ph type="dt" sz="half" idx="10"/>
          </p:nvPr>
        </p:nvSpPr>
        <p:spPr/>
        <p:txBody>
          <a:bodyPr/>
          <a:lstStyle/>
          <a:p>
            <a:fld id="{4B5F3E75-D2C4-4312-9844-90A8EA0F2B65}" type="datetimeFigureOut">
              <a:rPr lang="en-US" smtClean="0"/>
              <a:t>1/10/2018</a:t>
            </a:fld>
            <a:endParaRPr lang="en-US"/>
          </a:p>
        </p:txBody>
      </p:sp>
      <p:sp>
        <p:nvSpPr>
          <p:cNvPr id="5" name="Footer Placeholder 4">
            <a:extLst>
              <a:ext uri="{FF2B5EF4-FFF2-40B4-BE49-F238E27FC236}">
                <a16:creationId xmlns:a16="http://schemas.microsoft.com/office/drawing/2014/main" id="{C5AFD70D-F9D2-44E8-B79A-B7C68BFC7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54DB2-4E60-4D51-B689-7D0EB45CE950}"/>
              </a:ext>
            </a:extLst>
          </p:cNvPr>
          <p:cNvSpPr>
            <a:spLocks noGrp="1"/>
          </p:cNvSpPr>
          <p:nvPr>
            <p:ph type="sldNum" sz="quarter" idx="12"/>
          </p:nvPr>
        </p:nvSpPr>
        <p:spPr/>
        <p:txBody>
          <a:bodyPr/>
          <a:lstStyle/>
          <a:p>
            <a:fld id="{58C9D9CF-9BB0-4DEA-AEBE-D68207DB54F2}" type="slidenum">
              <a:rPr lang="en-US" smtClean="0"/>
              <a:t>‹#›</a:t>
            </a:fld>
            <a:endParaRPr lang="en-US"/>
          </a:p>
        </p:txBody>
      </p:sp>
    </p:spTree>
    <p:extLst>
      <p:ext uri="{BB962C8B-B14F-4D97-AF65-F5344CB8AC3E}">
        <p14:creationId xmlns:p14="http://schemas.microsoft.com/office/powerpoint/2010/main" val="307056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BC4B-FE56-4C56-A197-6724FF1B5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02FE52-0C92-45FC-B251-CF3F02A123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3388D8-A720-4E4A-B3D4-B6B2498736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B2D105-951A-4F2C-9CA4-AD1C1857BEAF}"/>
              </a:ext>
            </a:extLst>
          </p:cNvPr>
          <p:cNvSpPr>
            <a:spLocks noGrp="1"/>
          </p:cNvSpPr>
          <p:nvPr>
            <p:ph type="dt" sz="half" idx="10"/>
          </p:nvPr>
        </p:nvSpPr>
        <p:spPr/>
        <p:txBody>
          <a:bodyPr/>
          <a:lstStyle/>
          <a:p>
            <a:fld id="{4B5F3E75-D2C4-4312-9844-90A8EA0F2B65}" type="datetimeFigureOut">
              <a:rPr lang="en-US" smtClean="0"/>
              <a:t>1/10/2018</a:t>
            </a:fld>
            <a:endParaRPr lang="en-US"/>
          </a:p>
        </p:txBody>
      </p:sp>
      <p:sp>
        <p:nvSpPr>
          <p:cNvPr id="6" name="Footer Placeholder 5">
            <a:extLst>
              <a:ext uri="{FF2B5EF4-FFF2-40B4-BE49-F238E27FC236}">
                <a16:creationId xmlns:a16="http://schemas.microsoft.com/office/drawing/2014/main" id="{ADF7BC1D-C015-490C-8522-38962D844A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9E0CE-9C00-443E-B60C-3F12D6B15FFC}"/>
              </a:ext>
            </a:extLst>
          </p:cNvPr>
          <p:cNvSpPr>
            <a:spLocks noGrp="1"/>
          </p:cNvSpPr>
          <p:nvPr>
            <p:ph type="sldNum" sz="quarter" idx="12"/>
          </p:nvPr>
        </p:nvSpPr>
        <p:spPr/>
        <p:txBody>
          <a:bodyPr/>
          <a:lstStyle/>
          <a:p>
            <a:fld id="{58C9D9CF-9BB0-4DEA-AEBE-D68207DB54F2}" type="slidenum">
              <a:rPr lang="en-US" smtClean="0"/>
              <a:t>‹#›</a:t>
            </a:fld>
            <a:endParaRPr lang="en-US"/>
          </a:p>
        </p:txBody>
      </p:sp>
    </p:spTree>
    <p:extLst>
      <p:ext uri="{BB962C8B-B14F-4D97-AF65-F5344CB8AC3E}">
        <p14:creationId xmlns:p14="http://schemas.microsoft.com/office/powerpoint/2010/main" val="64018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F9CE-BE4E-4420-B36D-CDB4848859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6EACCE-3F2B-406D-8119-CAD7494B9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014FA8F-3BB8-41B4-AEF1-4514844C20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4F13B6-A6C5-45C6-8FB1-E05B6E2213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41E483-8517-4F31-8573-10CD47F11D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C8E248-DC5B-4CF6-84C5-12FC3D78158D}"/>
              </a:ext>
            </a:extLst>
          </p:cNvPr>
          <p:cNvSpPr>
            <a:spLocks noGrp="1"/>
          </p:cNvSpPr>
          <p:nvPr>
            <p:ph type="dt" sz="half" idx="10"/>
          </p:nvPr>
        </p:nvSpPr>
        <p:spPr/>
        <p:txBody>
          <a:bodyPr/>
          <a:lstStyle/>
          <a:p>
            <a:fld id="{4B5F3E75-D2C4-4312-9844-90A8EA0F2B65}" type="datetimeFigureOut">
              <a:rPr lang="en-US" smtClean="0"/>
              <a:t>1/10/2018</a:t>
            </a:fld>
            <a:endParaRPr lang="en-US"/>
          </a:p>
        </p:txBody>
      </p:sp>
      <p:sp>
        <p:nvSpPr>
          <p:cNvPr id="8" name="Footer Placeholder 7">
            <a:extLst>
              <a:ext uri="{FF2B5EF4-FFF2-40B4-BE49-F238E27FC236}">
                <a16:creationId xmlns:a16="http://schemas.microsoft.com/office/drawing/2014/main" id="{1D3F74A1-4FE0-4C15-9CAD-7123F44EDC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0C5C79-740B-4E96-96A2-64AFF200409A}"/>
              </a:ext>
            </a:extLst>
          </p:cNvPr>
          <p:cNvSpPr>
            <a:spLocks noGrp="1"/>
          </p:cNvSpPr>
          <p:nvPr>
            <p:ph type="sldNum" sz="quarter" idx="12"/>
          </p:nvPr>
        </p:nvSpPr>
        <p:spPr/>
        <p:txBody>
          <a:bodyPr/>
          <a:lstStyle/>
          <a:p>
            <a:fld id="{58C9D9CF-9BB0-4DEA-AEBE-D68207DB54F2}" type="slidenum">
              <a:rPr lang="en-US" smtClean="0"/>
              <a:t>‹#›</a:t>
            </a:fld>
            <a:endParaRPr lang="en-US"/>
          </a:p>
        </p:txBody>
      </p:sp>
    </p:spTree>
    <p:extLst>
      <p:ext uri="{BB962C8B-B14F-4D97-AF65-F5344CB8AC3E}">
        <p14:creationId xmlns:p14="http://schemas.microsoft.com/office/powerpoint/2010/main" val="148651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DBF8-AECA-46CF-823D-1FC10A243F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46DAA1-85ED-4290-9532-0BB4D626BE90}"/>
              </a:ext>
            </a:extLst>
          </p:cNvPr>
          <p:cNvSpPr>
            <a:spLocks noGrp="1"/>
          </p:cNvSpPr>
          <p:nvPr>
            <p:ph type="dt" sz="half" idx="10"/>
          </p:nvPr>
        </p:nvSpPr>
        <p:spPr/>
        <p:txBody>
          <a:bodyPr/>
          <a:lstStyle/>
          <a:p>
            <a:fld id="{4B5F3E75-D2C4-4312-9844-90A8EA0F2B65}" type="datetimeFigureOut">
              <a:rPr lang="en-US" smtClean="0"/>
              <a:t>1/10/2018</a:t>
            </a:fld>
            <a:endParaRPr lang="en-US"/>
          </a:p>
        </p:txBody>
      </p:sp>
      <p:sp>
        <p:nvSpPr>
          <p:cNvPr id="4" name="Footer Placeholder 3">
            <a:extLst>
              <a:ext uri="{FF2B5EF4-FFF2-40B4-BE49-F238E27FC236}">
                <a16:creationId xmlns:a16="http://schemas.microsoft.com/office/drawing/2014/main" id="{C97BB066-72A6-4555-93C9-B52F9B73B1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FF3B9F-F5CA-4A15-82DD-D9811044DEAE}"/>
              </a:ext>
            </a:extLst>
          </p:cNvPr>
          <p:cNvSpPr>
            <a:spLocks noGrp="1"/>
          </p:cNvSpPr>
          <p:nvPr>
            <p:ph type="sldNum" sz="quarter" idx="12"/>
          </p:nvPr>
        </p:nvSpPr>
        <p:spPr/>
        <p:txBody>
          <a:bodyPr/>
          <a:lstStyle/>
          <a:p>
            <a:fld id="{58C9D9CF-9BB0-4DEA-AEBE-D68207DB54F2}" type="slidenum">
              <a:rPr lang="en-US" smtClean="0"/>
              <a:t>‹#›</a:t>
            </a:fld>
            <a:endParaRPr lang="en-US"/>
          </a:p>
        </p:txBody>
      </p:sp>
    </p:spTree>
    <p:extLst>
      <p:ext uri="{BB962C8B-B14F-4D97-AF65-F5344CB8AC3E}">
        <p14:creationId xmlns:p14="http://schemas.microsoft.com/office/powerpoint/2010/main" val="400241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5E0CBC-B585-4C5F-B7F3-343052AB83F5}"/>
              </a:ext>
            </a:extLst>
          </p:cNvPr>
          <p:cNvSpPr>
            <a:spLocks noGrp="1"/>
          </p:cNvSpPr>
          <p:nvPr>
            <p:ph type="dt" sz="half" idx="10"/>
          </p:nvPr>
        </p:nvSpPr>
        <p:spPr/>
        <p:txBody>
          <a:bodyPr/>
          <a:lstStyle/>
          <a:p>
            <a:fld id="{4B5F3E75-D2C4-4312-9844-90A8EA0F2B65}" type="datetimeFigureOut">
              <a:rPr lang="en-US" smtClean="0"/>
              <a:t>1/10/2018</a:t>
            </a:fld>
            <a:endParaRPr lang="en-US"/>
          </a:p>
        </p:txBody>
      </p:sp>
      <p:sp>
        <p:nvSpPr>
          <p:cNvPr id="3" name="Footer Placeholder 2">
            <a:extLst>
              <a:ext uri="{FF2B5EF4-FFF2-40B4-BE49-F238E27FC236}">
                <a16:creationId xmlns:a16="http://schemas.microsoft.com/office/drawing/2014/main" id="{41AA3DDC-41DC-4EC5-8D07-C452870536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3CFD8B-BD69-433F-85C5-5A399E5344C8}"/>
              </a:ext>
            </a:extLst>
          </p:cNvPr>
          <p:cNvSpPr>
            <a:spLocks noGrp="1"/>
          </p:cNvSpPr>
          <p:nvPr>
            <p:ph type="sldNum" sz="quarter" idx="12"/>
          </p:nvPr>
        </p:nvSpPr>
        <p:spPr/>
        <p:txBody>
          <a:bodyPr/>
          <a:lstStyle/>
          <a:p>
            <a:fld id="{58C9D9CF-9BB0-4DEA-AEBE-D68207DB54F2}" type="slidenum">
              <a:rPr lang="en-US" smtClean="0"/>
              <a:t>‹#›</a:t>
            </a:fld>
            <a:endParaRPr lang="en-US"/>
          </a:p>
        </p:txBody>
      </p:sp>
    </p:spTree>
    <p:extLst>
      <p:ext uri="{BB962C8B-B14F-4D97-AF65-F5344CB8AC3E}">
        <p14:creationId xmlns:p14="http://schemas.microsoft.com/office/powerpoint/2010/main" val="278087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ECB7-5DBF-4FA0-8E1A-A4545A4470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2244F2-6C03-4C3E-9425-FEF8E829C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2FBBE8-1C6E-4D33-AFF9-906A30711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8F0C76-EB33-4FA0-8600-287D39CAC899}"/>
              </a:ext>
            </a:extLst>
          </p:cNvPr>
          <p:cNvSpPr>
            <a:spLocks noGrp="1"/>
          </p:cNvSpPr>
          <p:nvPr>
            <p:ph type="dt" sz="half" idx="10"/>
          </p:nvPr>
        </p:nvSpPr>
        <p:spPr/>
        <p:txBody>
          <a:bodyPr/>
          <a:lstStyle/>
          <a:p>
            <a:fld id="{4B5F3E75-D2C4-4312-9844-90A8EA0F2B65}" type="datetimeFigureOut">
              <a:rPr lang="en-US" smtClean="0"/>
              <a:t>1/10/2018</a:t>
            </a:fld>
            <a:endParaRPr lang="en-US"/>
          </a:p>
        </p:txBody>
      </p:sp>
      <p:sp>
        <p:nvSpPr>
          <p:cNvPr id="6" name="Footer Placeholder 5">
            <a:extLst>
              <a:ext uri="{FF2B5EF4-FFF2-40B4-BE49-F238E27FC236}">
                <a16:creationId xmlns:a16="http://schemas.microsoft.com/office/drawing/2014/main" id="{827815BF-F670-4663-A46D-48F7CEC8F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5DD28F-A666-40BA-8AF9-2EC1803B91B0}"/>
              </a:ext>
            </a:extLst>
          </p:cNvPr>
          <p:cNvSpPr>
            <a:spLocks noGrp="1"/>
          </p:cNvSpPr>
          <p:nvPr>
            <p:ph type="sldNum" sz="quarter" idx="12"/>
          </p:nvPr>
        </p:nvSpPr>
        <p:spPr/>
        <p:txBody>
          <a:bodyPr/>
          <a:lstStyle/>
          <a:p>
            <a:fld id="{58C9D9CF-9BB0-4DEA-AEBE-D68207DB54F2}" type="slidenum">
              <a:rPr lang="en-US" smtClean="0"/>
              <a:t>‹#›</a:t>
            </a:fld>
            <a:endParaRPr lang="en-US"/>
          </a:p>
        </p:txBody>
      </p:sp>
    </p:spTree>
    <p:extLst>
      <p:ext uri="{BB962C8B-B14F-4D97-AF65-F5344CB8AC3E}">
        <p14:creationId xmlns:p14="http://schemas.microsoft.com/office/powerpoint/2010/main" val="354777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B13A-C0F1-4F58-8A6D-3716C30D8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0BA8B9-4ABA-48E6-8AB4-A3A3FDE19C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FE835A-869D-480C-AB32-92DD55587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00A7B0-6ED5-4DBF-9016-F5CBF83A4BAA}"/>
              </a:ext>
            </a:extLst>
          </p:cNvPr>
          <p:cNvSpPr>
            <a:spLocks noGrp="1"/>
          </p:cNvSpPr>
          <p:nvPr>
            <p:ph type="dt" sz="half" idx="10"/>
          </p:nvPr>
        </p:nvSpPr>
        <p:spPr/>
        <p:txBody>
          <a:bodyPr/>
          <a:lstStyle/>
          <a:p>
            <a:fld id="{4B5F3E75-D2C4-4312-9844-90A8EA0F2B65}" type="datetimeFigureOut">
              <a:rPr lang="en-US" smtClean="0"/>
              <a:t>1/10/2018</a:t>
            </a:fld>
            <a:endParaRPr lang="en-US"/>
          </a:p>
        </p:txBody>
      </p:sp>
      <p:sp>
        <p:nvSpPr>
          <p:cNvPr id="6" name="Footer Placeholder 5">
            <a:extLst>
              <a:ext uri="{FF2B5EF4-FFF2-40B4-BE49-F238E27FC236}">
                <a16:creationId xmlns:a16="http://schemas.microsoft.com/office/drawing/2014/main" id="{21D3C2A0-A12C-4ACF-9E3A-9A1DC6FD88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92F527-F65B-42C7-A8A5-939B841EE0B7}"/>
              </a:ext>
            </a:extLst>
          </p:cNvPr>
          <p:cNvSpPr>
            <a:spLocks noGrp="1"/>
          </p:cNvSpPr>
          <p:nvPr>
            <p:ph type="sldNum" sz="quarter" idx="12"/>
          </p:nvPr>
        </p:nvSpPr>
        <p:spPr/>
        <p:txBody>
          <a:bodyPr/>
          <a:lstStyle/>
          <a:p>
            <a:fld id="{58C9D9CF-9BB0-4DEA-AEBE-D68207DB54F2}" type="slidenum">
              <a:rPr lang="en-US" smtClean="0"/>
              <a:t>‹#›</a:t>
            </a:fld>
            <a:endParaRPr lang="en-US"/>
          </a:p>
        </p:txBody>
      </p:sp>
    </p:spTree>
    <p:extLst>
      <p:ext uri="{BB962C8B-B14F-4D97-AF65-F5344CB8AC3E}">
        <p14:creationId xmlns:p14="http://schemas.microsoft.com/office/powerpoint/2010/main" val="136387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A3324B-013A-4964-B31E-50CE10664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E9DD3D-4CE5-4755-8D9F-1F8FA260B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2E6B8-37DF-48CB-BC6D-1A853BB8BC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F3E75-D2C4-4312-9844-90A8EA0F2B65}" type="datetimeFigureOut">
              <a:rPr lang="en-US" smtClean="0"/>
              <a:t>1/10/2018</a:t>
            </a:fld>
            <a:endParaRPr lang="en-US"/>
          </a:p>
        </p:txBody>
      </p:sp>
      <p:sp>
        <p:nvSpPr>
          <p:cNvPr id="5" name="Footer Placeholder 4">
            <a:extLst>
              <a:ext uri="{FF2B5EF4-FFF2-40B4-BE49-F238E27FC236}">
                <a16:creationId xmlns:a16="http://schemas.microsoft.com/office/drawing/2014/main" id="{F7EB9FA2-7322-49BE-BEF3-3B01B0EC8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552453-0FB9-46D9-B85A-3B4589EFD3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9D9CF-9BB0-4DEA-AEBE-D68207DB54F2}" type="slidenum">
              <a:rPr lang="en-US" smtClean="0"/>
              <a:t>‹#›</a:t>
            </a:fld>
            <a:endParaRPr lang="en-US"/>
          </a:p>
        </p:txBody>
      </p:sp>
    </p:spTree>
    <p:extLst>
      <p:ext uri="{BB962C8B-B14F-4D97-AF65-F5344CB8AC3E}">
        <p14:creationId xmlns:p14="http://schemas.microsoft.com/office/powerpoint/2010/main" val="2734662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daniel@serwer.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daniel@serwer.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DC3170-880B-4E41-B759-6FD5BF578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5053" y="4251958"/>
            <a:ext cx="2338212" cy="2104391"/>
          </a:xfrm>
          <a:prstGeom prst="rect">
            <a:avLst/>
          </a:prstGeom>
        </p:spPr>
      </p:pic>
      <p:pic>
        <p:nvPicPr>
          <p:cNvPr id="5" name="Picture 4">
            <a:extLst>
              <a:ext uri="{FF2B5EF4-FFF2-40B4-BE49-F238E27FC236}">
                <a16:creationId xmlns:a16="http://schemas.microsoft.com/office/drawing/2014/main" id="{DE44779B-F95A-4F78-95F4-B3A8BA5A2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2755" y="321732"/>
            <a:ext cx="3127360" cy="3608493"/>
          </a:xfrm>
          <a:prstGeom prst="rect">
            <a:avLst/>
          </a:prstGeom>
        </p:spPr>
      </p:pic>
      <p:sp>
        <p:nvSpPr>
          <p:cNvPr id="12" name="Freeform 3">
            <a:extLst>
              <a:ext uri="{FF2B5EF4-FFF2-40B4-BE49-F238E27FC236}">
                <a16:creationId xmlns:a16="http://schemas.microsoft.com/office/drawing/2014/main" id="{F6429F11-64E2-4420-9B0C-F3F81BF0D1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4">
            <a:extLst>
              <a:ext uri="{FF2B5EF4-FFF2-40B4-BE49-F238E27FC236}">
                <a16:creationId xmlns:a16="http://schemas.microsoft.com/office/drawing/2014/main" id="{62785A07-F203-435E-8E76-BB97680C2F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9C726159-3E58-4479-A8A1-620175888379}"/>
              </a:ext>
            </a:extLst>
          </p:cNvPr>
          <p:cNvSpPr>
            <a:spLocks noGrp="1"/>
          </p:cNvSpPr>
          <p:nvPr>
            <p:ph type="ctrTitle"/>
          </p:nvPr>
        </p:nvSpPr>
        <p:spPr>
          <a:xfrm>
            <a:off x="804672" y="1843089"/>
            <a:ext cx="4948428" cy="2408870"/>
          </a:xfrm>
        </p:spPr>
        <p:txBody>
          <a:bodyPr anchor="t">
            <a:normAutofit/>
          </a:bodyPr>
          <a:lstStyle/>
          <a:p>
            <a:pPr algn="l"/>
            <a:r>
              <a:rPr lang="en-US" sz="5400" dirty="0">
                <a:solidFill>
                  <a:schemeClr val="bg1"/>
                </a:solidFill>
                <a:latin typeface="+mn-lt"/>
              </a:rPr>
              <a:t>What Has God Got To Do With It?</a:t>
            </a:r>
          </a:p>
        </p:txBody>
      </p:sp>
      <p:sp>
        <p:nvSpPr>
          <p:cNvPr id="3" name="Subtitle 2">
            <a:extLst>
              <a:ext uri="{FF2B5EF4-FFF2-40B4-BE49-F238E27FC236}">
                <a16:creationId xmlns:a16="http://schemas.microsoft.com/office/drawing/2014/main" id="{CD48D58D-5C99-47A7-AD7A-7ADA01ADD064}"/>
              </a:ext>
            </a:extLst>
          </p:cNvPr>
          <p:cNvSpPr>
            <a:spLocks noGrp="1"/>
          </p:cNvSpPr>
          <p:nvPr>
            <p:ph type="subTitle" idx="1"/>
          </p:nvPr>
        </p:nvSpPr>
        <p:spPr>
          <a:xfrm>
            <a:off x="804672" y="542926"/>
            <a:ext cx="4167376" cy="1114424"/>
          </a:xfrm>
        </p:spPr>
        <p:txBody>
          <a:bodyPr anchor="b">
            <a:normAutofit/>
          </a:bodyPr>
          <a:lstStyle/>
          <a:p>
            <a:pPr algn="l"/>
            <a:r>
              <a:rPr lang="en-US" sz="2000" dirty="0">
                <a:solidFill>
                  <a:schemeClr val="bg1"/>
                </a:solidFill>
              </a:rPr>
              <a:t>The Role of Religion in the Arab-Israeli Conflict</a:t>
            </a:r>
          </a:p>
        </p:txBody>
      </p:sp>
      <p:sp>
        <p:nvSpPr>
          <p:cNvPr id="4" name="Rectangle 3">
            <a:extLst>
              <a:ext uri="{FF2B5EF4-FFF2-40B4-BE49-F238E27FC236}">
                <a16:creationId xmlns:a16="http://schemas.microsoft.com/office/drawing/2014/main" id="{D8B28BE2-E898-4B4A-A979-F322BE6D3574}"/>
              </a:ext>
            </a:extLst>
          </p:cNvPr>
          <p:cNvSpPr/>
          <p:nvPr/>
        </p:nvSpPr>
        <p:spPr>
          <a:xfrm>
            <a:off x="804671" y="4251958"/>
            <a:ext cx="4181667" cy="1843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Daniel Serwer</a:t>
            </a:r>
          </a:p>
          <a:p>
            <a:pPr algn="ctr"/>
            <a:r>
              <a:rPr lang="en-US" sz="2800" dirty="0">
                <a:hlinkClick r:id="rId4"/>
              </a:rPr>
              <a:t>daniel@serwer.org</a:t>
            </a:r>
            <a:endParaRPr lang="en-US" sz="2800" dirty="0"/>
          </a:p>
          <a:p>
            <a:pPr algn="ctr"/>
            <a:r>
              <a:rPr lang="en-US" sz="2800" dirty="0">
                <a:solidFill>
                  <a:schemeClr val="tx1"/>
                </a:solidFill>
              </a:rPr>
              <a:t>www.peacefare.net</a:t>
            </a:r>
          </a:p>
          <a:p>
            <a:pPr algn="ctr"/>
            <a:endParaRPr lang="en-US" dirty="0"/>
          </a:p>
        </p:txBody>
      </p:sp>
    </p:spTree>
    <p:extLst>
      <p:ext uri="{BB962C8B-B14F-4D97-AF65-F5344CB8AC3E}">
        <p14:creationId xmlns:p14="http://schemas.microsoft.com/office/powerpoint/2010/main" val="3819010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7603-6FDB-45B2-B9CB-352A2D32214E}"/>
              </a:ext>
            </a:extLst>
          </p:cNvPr>
          <p:cNvSpPr>
            <a:spLocks noGrp="1"/>
          </p:cNvSpPr>
          <p:nvPr>
            <p:ph type="title"/>
          </p:nvPr>
        </p:nvSpPr>
        <p:spPr/>
        <p:txBody>
          <a:bodyPr/>
          <a:lstStyle/>
          <a:p>
            <a:r>
              <a:rPr lang="en-US" dirty="0"/>
              <a:t>Here is what some think the 2</a:t>
            </a:r>
            <a:r>
              <a:rPr lang="en-US" baseline="30000" dirty="0"/>
              <a:t>nd</a:t>
            </a:r>
            <a:r>
              <a:rPr lang="en-US" dirty="0"/>
              <a:t> Temple looked like: </a:t>
            </a:r>
          </a:p>
        </p:txBody>
      </p:sp>
      <p:pic>
        <p:nvPicPr>
          <p:cNvPr id="5" name="Content Placeholder 4">
            <a:extLst>
              <a:ext uri="{FF2B5EF4-FFF2-40B4-BE49-F238E27FC236}">
                <a16:creationId xmlns:a16="http://schemas.microsoft.com/office/drawing/2014/main" id="{4775F3DF-8E41-4F74-8975-588ACC30D9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2745" y="1825625"/>
            <a:ext cx="9526509" cy="4351338"/>
          </a:xfrm>
        </p:spPr>
      </p:pic>
    </p:spTree>
    <p:extLst>
      <p:ext uri="{BB962C8B-B14F-4D97-AF65-F5344CB8AC3E}">
        <p14:creationId xmlns:p14="http://schemas.microsoft.com/office/powerpoint/2010/main" val="319931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DAA8C-B1FA-4311-85CB-C894A84C6431}"/>
              </a:ext>
            </a:extLst>
          </p:cNvPr>
          <p:cNvSpPr>
            <a:spLocks noGrp="1"/>
          </p:cNvSpPr>
          <p:nvPr>
            <p:ph type="title"/>
          </p:nvPr>
        </p:nvSpPr>
        <p:spPr>
          <a:xfrm>
            <a:off x="838200" y="322263"/>
            <a:ext cx="10515600" cy="1325563"/>
          </a:xfrm>
        </p:spPr>
        <p:txBody>
          <a:bodyPr>
            <a:normAutofit fontScale="90000"/>
          </a:bodyPr>
          <a:lstStyle/>
          <a:p>
            <a:r>
              <a:rPr lang="en-US" dirty="0"/>
              <a:t>Muslims pray on the Haram al Sharif every day, but Jews (and other non-Muslims) are traditionally not allowed to pray on the Temple Mount:</a:t>
            </a:r>
          </a:p>
        </p:txBody>
      </p:sp>
      <p:pic>
        <p:nvPicPr>
          <p:cNvPr id="5" name="Content Placeholder 4">
            <a:extLst>
              <a:ext uri="{FF2B5EF4-FFF2-40B4-BE49-F238E27FC236}">
                <a16:creationId xmlns:a16="http://schemas.microsoft.com/office/drawing/2014/main" id="{C0DA9277-32BE-42C9-8D8A-F7C33A1E7F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8929" y="1825625"/>
            <a:ext cx="3114141" cy="4351338"/>
          </a:xfrm>
        </p:spPr>
      </p:pic>
    </p:spTree>
    <p:extLst>
      <p:ext uri="{BB962C8B-B14F-4D97-AF65-F5344CB8AC3E}">
        <p14:creationId xmlns:p14="http://schemas.microsoft.com/office/powerpoint/2010/main" val="355123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D6AB-F3E6-4FCC-89A2-56C42B87C5FF}"/>
              </a:ext>
            </a:extLst>
          </p:cNvPr>
          <p:cNvSpPr>
            <a:spLocks noGrp="1"/>
          </p:cNvSpPr>
          <p:nvPr>
            <p:ph type="title"/>
          </p:nvPr>
        </p:nvSpPr>
        <p:spPr/>
        <p:txBody>
          <a:bodyPr>
            <a:normAutofit/>
          </a:bodyPr>
          <a:lstStyle/>
          <a:p>
            <a:r>
              <a:rPr lang="en-US" dirty="0"/>
              <a:t>Instead Jews pray at the “wailing,” Western wall, a retaining wall of the 2</a:t>
            </a:r>
            <a:r>
              <a:rPr lang="en-US" baseline="30000" dirty="0"/>
              <a:t>nd</a:t>
            </a:r>
            <a:r>
              <a:rPr lang="en-US" dirty="0"/>
              <a:t> Temple</a:t>
            </a:r>
          </a:p>
        </p:txBody>
      </p:sp>
      <p:pic>
        <p:nvPicPr>
          <p:cNvPr id="5" name="Content Placeholder 4">
            <a:extLst>
              <a:ext uri="{FF2B5EF4-FFF2-40B4-BE49-F238E27FC236}">
                <a16:creationId xmlns:a16="http://schemas.microsoft.com/office/drawing/2014/main" id="{5584FB59-56EB-4FF0-9ADF-4F4E4EB798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37834"/>
            <a:ext cx="10515600" cy="3926919"/>
          </a:xfrm>
        </p:spPr>
      </p:pic>
    </p:spTree>
    <p:extLst>
      <p:ext uri="{BB962C8B-B14F-4D97-AF65-F5344CB8AC3E}">
        <p14:creationId xmlns:p14="http://schemas.microsoft.com/office/powerpoint/2010/main" val="14583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A222-6633-45BB-940F-5521D065D59E}"/>
              </a:ext>
            </a:extLst>
          </p:cNvPr>
          <p:cNvSpPr>
            <a:spLocks noGrp="1"/>
          </p:cNvSpPr>
          <p:nvPr>
            <p:ph type="title"/>
          </p:nvPr>
        </p:nvSpPr>
        <p:spPr/>
        <p:txBody>
          <a:bodyPr/>
          <a:lstStyle/>
          <a:p>
            <a:r>
              <a:rPr lang="en-US" dirty="0"/>
              <a:t>What does history tell us?</a:t>
            </a:r>
          </a:p>
        </p:txBody>
      </p:sp>
      <p:sp>
        <p:nvSpPr>
          <p:cNvPr id="3" name="Content Placeholder 2">
            <a:extLst>
              <a:ext uri="{FF2B5EF4-FFF2-40B4-BE49-F238E27FC236}">
                <a16:creationId xmlns:a16="http://schemas.microsoft.com/office/drawing/2014/main" id="{D44C5966-70D0-4D96-BB50-13E61775C77A}"/>
              </a:ext>
            </a:extLst>
          </p:cNvPr>
          <p:cNvSpPr>
            <a:spLocks noGrp="1"/>
          </p:cNvSpPr>
          <p:nvPr>
            <p:ph idx="1"/>
          </p:nvPr>
        </p:nvSpPr>
        <p:spPr/>
        <p:txBody>
          <a:bodyPr>
            <a:normAutofit fontScale="92500" lnSpcReduction="20000"/>
          </a:bodyPr>
          <a:lstStyle/>
          <a:p>
            <a:r>
              <a:rPr lang="en-US" dirty="0"/>
              <a:t>What we’ve got here are two religious traditions telling not so different stories about approximately the same place.</a:t>
            </a:r>
          </a:p>
          <a:p>
            <a:r>
              <a:rPr lang="en-US" dirty="0"/>
              <a:t>But the early history is more one of tolerance than conflict.</a:t>
            </a:r>
          </a:p>
          <a:p>
            <a:r>
              <a:rPr lang="en-US" dirty="0"/>
              <a:t>Muslims first conquered Jerusalem in 637, taking it from the Byzantine Christians after a siege. </a:t>
            </a:r>
          </a:p>
          <a:p>
            <a:r>
              <a:rPr lang="en-US" dirty="0"/>
              <a:t>The Muslims, unlike the Christians, allowed Jews to live and worship in the city. That’s the good news.</a:t>
            </a:r>
          </a:p>
          <a:p>
            <a:pPr lvl="0"/>
            <a:r>
              <a:rPr lang="en-US" dirty="0">
                <a:solidFill>
                  <a:prstClr val="black"/>
                </a:solidFill>
              </a:rPr>
              <a:t>Muslims, Jews, and Christians have sometimes fought over Jerusalem and sometimes shared it without too much difficulty for more than a thousand years.</a:t>
            </a:r>
          </a:p>
          <a:p>
            <a:pPr lvl="0"/>
            <a:r>
              <a:rPr lang="en-US" dirty="0">
                <a:solidFill>
                  <a:prstClr val="black"/>
                </a:solidFill>
              </a:rPr>
              <a:t>The bad news is that this long history has little to do with contemporary conflicts.</a:t>
            </a:r>
          </a:p>
          <a:p>
            <a:endParaRPr lang="en-US" dirty="0"/>
          </a:p>
          <a:p>
            <a:endParaRPr lang="en-US" dirty="0"/>
          </a:p>
        </p:txBody>
      </p:sp>
    </p:spTree>
    <p:extLst>
      <p:ext uri="{BB962C8B-B14F-4D97-AF65-F5344CB8AC3E}">
        <p14:creationId xmlns:p14="http://schemas.microsoft.com/office/powerpoint/2010/main" val="1049667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3C61-6B44-4902-BC16-12FA4FD7C8F9}"/>
              </a:ext>
            </a:extLst>
          </p:cNvPr>
          <p:cNvSpPr>
            <a:spLocks noGrp="1"/>
          </p:cNvSpPr>
          <p:nvPr>
            <p:ph type="title"/>
          </p:nvPr>
        </p:nvSpPr>
        <p:spPr/>
        <p:txBody>
          <a:bodyPr/>
          <a:lstStyle/>
          <a:p>
            <a:r>
              <a:rPr lang="en-US" dirty="0"/>
              <a:t>The real prelude to contemporary issues started in the 19</a:t>
            </a:r>
            <a:r>
              <a:rPr lang="en-US" baseline="30000" dirty="0"/>
              <a:t>th</a:t>
            </a:r>
            <a:r>
              <a:rPr lang="en-US" dirty="0"/>
              <a:t> century</a:t>
            </a:r>
          </a:p>
        </p:txBody>
      </p:sp>
      <p:sp>
        <p:nvSpPr>
          <p:cNvPr id="3" name="Content Placeholder 2">
            <a:extLst>
              <a:ext uri="{FF2B5EF4-FFF2-40B4-BE49-F238E27FC236}">
                <a16:creationId xmlns:a16="http://schemas.microsoft.com/office/drawing/2014/main" id="{C4BD692A-9C2C-44AD-800A-F5C04E324209}"/>
              </a:ext>
            </a:extLst>
          </p:cNvPr>
          <p:cNvSpPr>
            <a:spLocks noGrp="1"/>
          </p:cNvSpPr>
          <p:nvPr>
            <p:ph idx="1"/>
          </p:nvPr>
        </p:nvSpPr>
        <p:spPr/>
        <p:txBody>
          <a:bodyPr>
            <a:noAutofit/>
          </a:bodyPr>
          <a:lstStyle/>
          <a:p>
            <a:r>
              <a:rPr lang="en-US" sz="2300" dirty="0"/>
              <a:t>By 1850, Jerusalem’s population was 25,000! Today: 858k</a:t>
            </a:r>
          </a:p>
          <a:p>
            <a:r>
              <a:rPr lang="en-US" sz="2300" dirty="0"/>
              <a:t>Christians, Muslims, Armenians, and Jews lived near favorite shrines, mostly peacefully.</a:t>
            </a:r>
          </a:p>
          <a:p>
            <a:r>
              <a:rPr lang="en-US" sz="2300" dirty="0"/>
              <a:t>But by the late 19</a:t>
            </a:r>
            <a:r>
              <a:rPr lang="en-US" sz="2300" baseline="30000" dirty="0"/>
              <a:t>th</a:t>
            </a:r>
            <a:r>
              <a:rPr lang="en-US" sz="2300" dirty="0"/>
              <a:t> century, nationalism had infected both Jews and Arabs: Herzl published </a:t>
            </a:r>
            <a:r>
              <a:rPr lang="en-US" sz="2300" i="1" dirty="0"/>
              <a:t>Der </a:t>
            </a:r>
            <a:r>
              <a:rPr lang="en-US" sz="2300" i="1" dirty="0" err="1"/>
              <a:t>Judenstaat</a:t>
            </a:r>
            <a:r>
              <a:rPr lang="en-US" sz="2300" i="1" dirty="0"/>
              <a:t> </a:t>
            </a:r>
            <a:r>
              <a:rPr lang="en-US" sz="2300" dirty="0"/>
              <a:t>in 1896, and Arabs were protesting Ottoman rule. </a:t>
            </a:r>
          </a:p>
          <a:p>
            <a:r>
              <a:rPr lang="en-US" sz="2300" dirty="0"/>
              <a:t>The British entered Jerusalem in 1917, and promised “a national home for the Jewish people” in Palestine, where they were about 10% of the population.</a:t>
            </a:r>
          </a:p>
          <a:p>
            <a:r>
              <a:rPr lang="en-US" sz="2300" dirty="0">
                <a:solidFill>
                  <a:prstClr val="black"/>
                </a:solidFill>
              </a:rPr>
              <a:t>Arabs regard Balfour Declaration as inconsistent with promises made to them.</a:t>
            </a:r>
            <a:endParaRPr lang="en-US" sz="2300" dirty="0"/>
          </a:p>
          <a:p>
            <a:r>
              <a:rPr lang="en-US" sz="2300" dirty="0"/>
              <a:t>Modern conflict between Arabs and Jews, as well as between Arabs and British and Jews and British, dates from this colonial period. </a:t>
            </a:r>
          </a:p>
          <a:p>
            <a:r>
              <a:rPr lang="en-US" sz="2300" dirty="0"/>
              <a:t>This included anti-Jewish riots starting in the 1920s to protest growing immigration. </a:t>
            </a:r>
          </a:p>
        </p:txBody>
      </p:sp>
    </p:spTree>
    <p:extLst>
      <p:ext uri="{BB962C8B-B14F-4D97-AF65-F5344CB8AC3E}">
        <p14:creationId xmlns:p14="http://schemas.microsoft.com/office/powerpoint/2010/main" val="345669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01D0-1CD5-4F80-8ECD-594BD0E946EC}"/>
              </a:ext>
            </a:extLst>
          </p:cNvPr>
          <p:cNvSpPr>
            <a:spLocks noGrp="1"/>
          </p:cNvSpPr>
          <p:nvPr>
            <p:ph type="title"/>
          </p:nvPr>
        </p:nvSpPr>
        <p:spPr/>
        <p:txBody>
          <a:bodyPr/>
          <a:lstStyle/>
          <a:p>
            <a:r>
              <a:rPr lang="en-US" dirty="0"/>
              <a:t>Sharpened hostilities</a:t>
            </a:r>
          </a:p>
        </p:txBody>
      </p:sp>
      <p:sp>
        <p:nvSpPr>
          <p:cNvPr id="3" name="Content Placeholder 2">
            <a:extLst>
              <a:ext uri="{FF2B5EF4-FFF2-40B4-BE49-F238E27FC236}">
                <a16:creationId xmlns:a16="http://schemas.microsoft.com/office/drawing/2014/main" id="{0CE98C5F-901B-49D4-9346-7F14307D3F47}"/>
              </a:ext>
            </a:extLst>
          </p:cNvPr>
          <p:cNvSpPr>
            <a:spLocks noGrp="1"/>
          </p:cNvSpPr>
          <p:nvPr>
            <p:ph idx="1"/>
          </p:nvPr>
        </p:nvSpPr>
        <p:spPr/>
        <p:txBody>
          <a:bodyPr>
            <a:normAutofit fontScale="92500"/>
          </a:bodyPr>
          <a:lstStyle/>
          <a:p>
            <a:r>
              <a:rPr lang="en-US" dirty="0"/>
              <a:t>Jewish migration to Palestine increased dramatically in the 1930s as a result of conditions in Europe. </a:t>
            </a:r>
          </a:p>
          <a:p>
            <a:r>
              <a:rPr lang="en-US" dirty="0"/>
              <a:t>This led to the Arab revolt of 1936-39 and British limitations on Jewish immigration thereafter.</a:t>
            </a:r>
          </a:p>
          <a:p>
            <a:r>
              <a:rPr lang="en-US" dirty="0"/>
              <a:t>In World War II, the Mufti of Jerusalem was aligned with the Axis against the British while some Arabs and most of the Jews aligned with the Allies.</a:t>
            </a:r>
          </a:p>
          <a:p>
            <a:r>
              <a:rPr lang="en-US" dirty="0"/>
              <a:t>Post war, migration of Jews to Palestine continued despite British attempts to block it. </a:t>
            </a:r>
          </a:p>
          <a:p>
            <a:r>
              <a:rPr lang="en-US" dirty="0"/>
              <a:t>The General Assembly voted the partition of Palestine in 1947, to succeed the British colonial mandate: </a:t>
            </a:r>
          </a:p>
          <a:p>
            <a:pPr marL="0" indent="0">
              <a:buNone/>
            </a:pPr>
            <a:endParaRPr lang="en-US" dirty="0"/>
          </a:p>
          <a:p>
            <a:endParaRPr lang="en-US" dirty="0"/>
          </a:p>
        </p:txBody>
      </p:sp>
    </p:spTree>
    <p:extLst>
      <p:ext uri="{BB962C8B-B14F-4D97-AF65-F5344CB8AC3E}">
        <p14:creationId xmlns:p14="http://schemas.microsoft.com/office/powerpoint/2010/main" val="1422695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DAF3C5A-9072-46BC-90EB-73D09FFE65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1852" y="492573"/>
            <a:ext cx="2837484" cy="5880796"/>
          </a:xfrm>
          <a:prstGeom prst="rect">
            <a:avLst/>
          </a:prstGeom>
        </p:spPr>
      </p:pic>
      <p:sp>
        <p:nvSpPr>
          <p:cNvPr id="13" name="Rectangle 9">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221E99-7337-446F-A7BF-39D152440714}"/>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chemeClr val="bg1"/>
                </a:solidFill>
                <a:latin typeface="+mj-lt"/>
                <a:ea typeface="+mj-ea"/>
                <a:cs typeface="+mj-cs"/>
              </a:rPr>
              <a:t>The partition plan</a:t>
            </a:r>
          </a:p>
        </p:txBody>
      </p:sp>
    </p:spTree>
    <p:extLst>
      <p:ext uri="{BB962C8B-B14F-4D97-AF65-F5344CB8AC3E}">
        <p14:creationId xmlns:p14="http://schemas.microsoft.com/office/powerpoint/2010/main" val="123218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6D37-FFF7-4FF1-8EB9-EAE45036F609}"/>
              </a:ext>
            </a:extLst>
          </p:cNvPr>
          <p:cNvSpPr>
            <a:spLocks noGrp="1"/>
          </p:cNvSpPr>
          <p:nvPr>
            <p:ph type="title"/>
          </p:nvPr>
        </p:nvSpPr>
        <p:spPr/>
        <p:txBody>
          <a:bodyPr/>
          <a:lstStyle/>
          <a:p>
            <a:r>
              <a:rPr lang="en-US" dirty="0"/>
              <a:t>War ensues</a:t>
            </a:r>
          </a:p>
        </p:txBody>
      </p:sp>
      <p:sp>
        <p:nvSpPr>
          <p:cNvPr id="3" name="Content Placeholder 2">
            <a:extLst>
              <a:ext uri="{FF2B5EF4-FFF2-40B4-BE49-F238E27FC236}">
                <a16:creationId xmlns:a16="http://schemas.microsoft.com/office/drawing/2014/main" id="{C5B15B1E-3AB0-47DB-9712-A512EDF38A9C}"/>
              </a:ext>
            </a:extLst>
          </p:cNvPr>
          <p:cNvSpPr>
            <a:spLocks noGrp="1"/>
          </p:cNvSpPr>
          <p:nvPr>
            <p:ph idx="1"/>
          </p:nvPr>
        </p:nvSpPr>
        <p:spPr/>
        <p:txBody>
          <a:bodyPr/>
          <a:lstStyle/>
          <a:p>
            <a:r>
              <a:rPr lang="en-US" dirty="0"/>
              <a:t>Most Jews accepted the partition, though it is notable that Netanyahu’s father did not.</a:t>
            </a:r>
          </a:p>
          <a:p>
            <a:r>
              <a:rPr lang="en-US" dirty="0"/>
              <a:t>Most Arabs rejected it, and the Arab countries invaded.</a:t>
            </a:r>
          </a:p>
          <a:p>
            <a:r>
              <a:rPr lang="en-US" dirty="0"/>
              <a:t>Both Arabs and Jews at this point were predominantly secular. </a:t>
            </a:r>
          </a:p>
          <a:p>
            <a:r>
              <a:rPr lang="en-US" dirty="0"/>
              <a:t>Jewish Zionism was mostly Socialist.</a:t>
            </a:r>
          </a:p>
          <a:p>
            <a:r>
              <a:rPr lang="en-US" dirty="0"/>
              <a:t>Arab nationalism was mostly disassociated from Islam and Arab Palestinians were both Christian and Muslim.</a:t>
            </a:r>
          </a:p>
          <a:p>
            <a:r>
              <a:rPr lang="en-US" dirty="0"/>
              <a:t>The Jewish forces won the war, expanding significantly their borders: </a:t>
            </a:r>
          </a:p>
          <a:p>
            <a:endParaRPr lang="en-US" dirty="0"/>
          </a:p>
          <a:p>
            <a:endParaRPr lang="en-US" dirty="0"/>
          </a:p>
        </p:txBody>
      </p:sp>
    </p:spTree>
    <p:extLst>
      <p:ext uri="{BB962C8B-B14F-4D97-AF65-F5344CB8AC3E}">
        <p14:creationId xmlns:p14="http://schemas.microsoft.com/office/powerpoint/2010/main" val="387744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7">
            <a:extLst>
              <a:ext uri="{FF2B5EF4-FFF2-40B4-BE49-F238E27FC236}">
                <a16:creationId xmlns:a16="http://schemas.microsoft.com/office/drawing/2014/main" id="{B0C400C7-5B5C-4CCA-8C4D-7610E0707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985" y="2091608"/>
            <a:ext cx="4260814" cy="3493631"/>
          </a:xfrm>
          <a:prstGeom prst="rect">
            <a:avLst/>
          </a:prstGeom>
        </p:spPr>
      </p:pic>
      <p:sp>
        <p:nvSpPr>
          <p:cNvPr id="16" name="Freeform: Shape 15">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65C885-3856-466E-A3A3-37B93155AEA7}"/>
              </a:ext>
            </a:extLst>
          </p:cNvPr>
          <p:cNvSpPr>
            <a:spLocks noGrp="1"/>
          </p:cNvSpPr>
          <p:nvPr>
            <p:ph type="title"/>
          </p:nvPr>
        </p:nvSpPr>
        <p:spPr>
          <a:xfrm>
            <a:off x="838199" y="365125"/>
            <a:ext cx="5529943" cy="1325563"/>
          </a:xfrm>
        </p:spPr>
        <p:txBody>
          <a:bodyPr>
            <a:normAutofit/>
          </a:bodyPr>
          <a:lstStyle/>
          <a:p>
            <a:r>
              <a:rPr lang="en-US" dirty="0">
                <a:solidFill>
                  <a:schemeClr val="bg1"/>
                </a:solidFill>
              </a:rPr>
              <a:t>Israel’s changing borders</a:t>
            </a:r>
          </a:p>
        </p:txBody>
      </p:sp>
      <p:pic>
        <p:nvPicPr>
          <p:cNvPr id="17" name="Content Placeholder 16">
            <a:extLst>
              <a:ext uri="{FF2B5EF4-FFF2-40B4-BE49-F238E27FC236}">
                <a16:creationId xmlns:a16="http://schemas.microsoft.com/office/drawing/2014/main" id="{DE1122CE-BF8F-4DC4-9ACC-49EE8ED451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0082" y="1690688"/>
            <a:ext cx="2099596" cy="4351338"/>
          </a:xfrm>
        </p:spPr>
      </p:pic>
    </p:spTree>
    <p:extLst>
      <p:ext uri="{BB962C8B-B14F-4D97-AF65-F5344CB8AC3E}">
        <p14:creationId xmlns:p14="http://schemas.microsoft.com/office/powerpoint/2010/main" val="72451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712706-DF11-41D2-83B8-F1D18A9535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1245725"/>
            <a:ext cx="6553545" cy="4374491"/>
          </a:xfrm>
          <a:prstGeom prst="rect">
            <a:avLst/>
          </a:prstGeom>
        </p:spPr>
      </p:pic>
      <p:sp>
        <p:nvSpPr>
          <p:cNvPr id="10" name="Rectangle 9">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6F4B2A1-EEAA-4713-B7E8-E9FA148C663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chemeClr val="bg1"/>
                </a:solidFill>
                <a:latin typeface="+mj-lt"/>
                <a:ea typeface="+mj-ea"/>
                <a:cs typeface="+mj-cs"/>
              </a:rPr>
              <a:t>Or, in the Arab view: </a:t>
            </a:r>
          </a:p>
        </p:txBody>
      </p:sp>
    </p:spTree>
    <p:extLst>
      <p:ext uri="{BB962C8B-B14F-4D97-AF65-F5344CB8AC3E}">
        <p14:creationId xmlns:p14="http://schemas.microsoft.com/office/powerpoint/2010/main" val="409405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6B9F-69E7-4993-9AAC-7DBA6BE2C015}"/>
              </a:ext>
            </a:extLst>
          </p:cNvPr>
          <p:cNvSpPr>
            <a:spLocks noGrp="1"/>
          </p:cNvSpPr>
          <p:nvPr>
            <p:ph type="title"/>
          </p:nvPr>
        </p:nvSpPr>
        <p:spPr/>
        <p:txBody>
          <a:bodyPr/>
          <a:lstStyle/>
          <a:p>
            <a:r>
              <a:rPr lang="en-US" dirty="0"/>
              <a:t>The basics </a:t>
            </a:r>
          </a:p>
        </p:txBody>
      </p:sp>
      <p:sp>
        <p:nvSpPr>
          <p:cNvPr id="3" name="Content Placeholder 2">
            <a:extLst>
              <a:ext uri="{FF2B5EF4-FFF2-40B4-BE49-F238E27FC236}">
                <a16:creationId xmlns:a16="http://schemas.microsoft.com/office/drawing/2014/main" id="{524D3F4B-EBFC-463E-A79E-8187F9CD9716}"/>
              </a:ext>
            </a:extLst>
          </p:cNvPr>
          <p:cNvSpPr>
            <a:spLocks noGrp="1"/>
          </p:cNvSpPr>
          <p:nvPr>
            <p:ph idx="1"/>
          </p:nvPr>
        </p:nvSpPr>
        <p:spPr/>
        <p:txBody>
          <a:bodyPr>
            <a:normAutofit/>
          </a:bodyPr>
          <a:lstStyle/>
          <a:p>
            <a:r>
              <a:rPr lang="en-US" dirty="0"/>
              <a:t>The Torah—the five books of Moses—are fundamental for Jews: God tells Abraham to leave his home in Ur to go to the land of Canaan, which he promises to the descendants of Abraham, starting with his son Isaac and grandson Jacob, later named Israel.</a:t>
            </a:r>
          </a:p>
          <a:p>
            <a:r>
              <a:rPr lang="en-US" dirty="0"/>
              <a:t>The Quran is fundamental for Muslims: Ibrahim there is also a key patriarch told to leave Ur to build the </a:t>
            </a:r>
            <a:r>
              <a:rPr lang="en-US" dirty="0" err="1"/>
              <a:t>Ka’bah</a:t>
            </a:r>
            <a:r>
              <a:rPr lang="en-US" dirty="0"/>
              <a:t> in Mecca with his son Ishmael. </a:t>
            </a:r>
          </a:p>
          <a:p>
            <a:r>
              <a:rPr lang="en-US" dirty="0"/>
              <a:t>Both traditions agree that Abraham/Ibrahim is the originator of monotheism, but they trace their own origins to two different sons.</a:t>
            </a:r>
          </a:p>
        </p:txBody>
      </p:sp>
    </p:spTree>
    <p:extLst>
      <p:ext uri="{BB962C8B-B14F-4D97-AF65-F5344CB8AC3E}">
        <p14:creationId xmlns:p14="http://schemas.microsoft.com/office/powerpoint/2010/main" val="3016670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150A-B99D-4580-88AC-1E6AE601F830}"/>
              </a:ext>
            </a:extLst>
          </p:cNvPr>
          <p:cNvSpPr>
            <a:spLocks noGrp="1"/>
          </p:cNvSpPr>
          <p:nvPr>
            <p:ph type="title"/>
          </p:nvPr>
        </p:nvSpPr>
        <p:spPr/>
        <p:txBody>
          <a:bodyPr/>
          <a:lstStyle/>
          <a:p>
            <a:r>
              <a:rPr lang="en-US" dirty="0"/>
              <a:t>Religion is not so important to this history</a:t>
            </a:r>
          </a:p>
        </p:txBody>
      </p:sp>
      <p:sp>
        <p:nvSpPr>
          <p:cNvPr id="3" name="Content Placeholder 2">
            <a:extLst>
              <a:ext uri="{FF2B5EF4-FFF2-40B4-BE49-F238E27FC236}">
                <a16:creationId xmlns:a16="http://schemas.microsoft.com/office/drawing/2014/main" id="{5D6F264B-D377-4BFB-AF35-6074E3862055}"/>
              </a:ext>
            </a:extLst>
          </p:cNvPr>
          <p:cNvSpPr>
            <a:spLocks noGrp="1"/>
          </p:cNvSpPr>
          <p:nvPr>
            <p:ph idx="1"/>
          </p:nvPr>
        </p:nvSpPr>
        <p:spPr/>
        <p:txBody>
          <a:bodyPr>
            <a:normAutofit fontScale="92500" lnSpcReduction="20000"/>
          </a:bodyPr>
          <a:lstStyle/>
          <a:p>
            <a:r>
              <a:rPr lang="en-US" dirty="0"/>
              <a:t>The 1956 Suez war was about Egypt closing the straits of Tiran and the Suez Canal. </a:t>
            </a:r>
          </a:p>
          <a:p>
            <a:r>
              <a:rPr lang="en-US" dirty="0"/>
              <a:t>The 1967 Six Day war launched by Israel was also in part about the straits of Tiran.</a:t>
            </a:r>
          </a:p>
          <a:p>
            <a:r>
              <a:rPr lang="en-US" dirty="0"/>
              <a:t>It resulted in the capture by Israel of Gaza, all of the Sinai Peninsula, all of Jerusalem, the West Bank, and the Golan Heights.</a:t>
            </a:r>
          </a:p>
          <a:p>
            <a:r>
              <a:rPr lang="en-US" dirty="0"/>
              <a:t>The 1973 Yom Kippur war, launched by the Arabs, came close to disaster for Israel, but in the end it lost nothing.</a:t>
            </a:r>
          </a:p>
          <a:p>
            <a:r>
              <a:rPr lang="en-US" dirty="0"/>
              <a:t>The 1982 Lebanon war, in which Israel invaded its northern neighbor to attack the PLO, was secular on both sides, though the Israelis allied themselves with Lebanon’s Maronite Christians.</a:t>
            </a:r>
          </a:p>
          <a:p>
            <a:r>
              <a:rPr lang="en-US" dirty="0"/>
              <a:t>None of these wars were conceived or justified in explicitly religious terms by either side.</a:t>
            </a:r>
          </a:p>
          <a:p>
            <a:endParaRPr lang="en-US" dirty="0"/>
          </a:p>
        </p:txBody>
      </p:sp>
    </p:spTree>
    <p:extLst>
      <p:ext uri="{BB962C8B-B14F-4D97-AF65-F5344CB8AC3E}">
        <p14:creationId xmlns:p14="http://schemas.microsoft.com/office/powerpoint/2010/main" val="24356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68C5-0F0E-408D-BF73-047A5AB2EA07}"/>
              </a:ext>
            </a:extLst>
          </p:cNvPr>
          <p:cNvSpPr>
            <a:spLocks noGrp="1"/>
          </p:cNvSpPr>
          <p:nvPr>
            <p:ph type="title"/>
          </p:nvPr>
        </p:nvSpPr>
        <p:spPr/>
        <p:txBody>
          <a:bodyPr/>
          <a:lstStyle/>
          <a:p>
            <a:r>
              <a:rPr lang="en-US" dirty="0"/>
              <a:t>Nor was it so important in the Oslo period</a:t>
            </a:r>
          </a:p>
        </p:txBody>
      </p:sp>
      <p:sp>
        <p:nvSpPr>
          <p:cNvPr id="3" name="Content Placeholder 2">
            <a:extLst>
              <a:ext uri="{FF2B5EF4-FFF2-40B4-BE49-F238E27FC236}">
                <a16:creationId xmlns:a16="http://schemas.microsoft.com/office/drawing/2014/main" id="{C19F1082-2559-48A1-95F2-1DECB73E6E26}"/>
              </a:ext>
            </a:extLst>
          </p:cNvPr>
          <p:cNvSpPr>
            <a:spLocks noGrp="1"/>
          </p:cNvSpPr>
          <p:nvPr>
            <p:ph idx="1"/>
          </p:nvPr>
        </p:nvSpPr>
        <p:spPr/>
        <p:txBody>
          <a:bodyPr>
            <a:normAutofit fontScale="92500" lnSpcReduction="20000"/>
          </a:bodyPr>
          <a:lstStyle/>
          <a:p>
            <a:r>
              <a:rPr lang="en-US" dirty="0"/>
              <a:t>The Oslo process in the 1990s between Israel and the PLO was likewise mainly secular in character. </a:t>
            </a:r>
          </a:p>
          <a:p>
            <a:r>
              <a:rPr lang="en-US" dirty="0"/>
              <a:t>The result was limited self-government by the Palestinians in both Gaza and parts of the West Bank, intended as a 5-year temporary arrangement.  </a:t>
            </a:r>
          </a:p>
          <a:p>
            <a:r>
              <a:rPr lang="en-US" dirty="0"/>
              <a:t>The Oslo process also led after 2000 to explicit acknowledgement of a two-state solution as the goal. </a:t>
            </a:r>
          </a:p>
          <a:p>
            <a:r>
              <a:rPr lang="en-US" dirty="0"/>
              <a:t>Israel was to continue to be a homeland for the Jewish people, albeit with a large and growing Muslim minority. Palestine was avowedly a secular state, but one with important Muslim and Christian roots, even if the Christian population was declining. </a:t>
            </a:r>
          </a:p>
          <a:p>
            <a:r>
              <a:rPr lang="en-US" dirty="0"/>
              <a:t>The main source of religious friction in the Oslo process was, and still is, our favorite subject: Jerusalem, though there have also been frictions over the Cave of the Patriarchs in Hebron and Joseph’s Tomb in Nablus.</a:t>
            </a:r>
          </a:p>
          <a:p>
            <a:endParaRPr lang="en-US" dirty="0"/>
          </a:p>
          <a:p>
            <a:endParaRPr lang="en-US" dirty="0"/>
          </a:p>
        </p:txBody>
      </p:sp>
    </p:spTree>
    <p:extLst>
      <p:ext uri="{BB962C8B-B14F-4D97-AF65-F5344CB8AC3E}">
        <p14:creationId xmlns:p14="http://schemas.microsoft.com/office/powerpoint/2010/main" val="3162654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96E7-668C-4F80-B2F4-E68A7C3941A0}"/>
              </a:ext>
            </a:extLst>
          </p:cNvPr>
          <p:cNvSpPr>
            <a:spLocks noGrp="1"/>
          </p:cNvSpPr>
          <p:nvPr>
            <p:ph type="title"/>
          </p:nvPr>
        </p:nvSpPr>
        <p:spPr/>
        <p:txBody>
          <a:bodyPr/>
          <a:lstStyle/>
          <a:p>
            <a:r>
              <a:rPr lang="en-US" dirty="0"/>
              <a:t>Things are changing</a:t>
            </a:r>
          </a:p>
        </p:txBody>
      </p:sp>
      <p:sp>
        <p:nvSpPr>
          <p:cNvPr id="3" name="Content Placeholder 2">
            <a:extLst>
              <a:ext uri="{FF2B5EF4-FFF2-40B4-BE49-F238E27FC236}">
                <a16:creationId xmlns:a16="http://schemas.microsoft.com/office/drawing/2014/main" id="{8A94E110-C050-447A-B1F4-A8B1E9765AE2}"/>
              </a:ext>
            </a:extLst>
          </p:cNvPr>
          <p:cNvSpPr>
            <a:spLocks noGrp="1"/>
          </p:cNvSpPr>
          <p:nvPr>
            <p:ph idx="1"/>
          </p:nvPr>
        </p:nvSpPr>
        <p:spPr/>
        <p:txBody>
          <a:bodyPr>
            <a:normAutofit fontScale="92500" lnSpcReduction="10000"/>
          </a:bodyPr>
          <a:lstStyle/>
          <a:p>
            <a:r>
              <a:rPr lang="en-US" dirty="0"/>
              <a:t>Israel’s Jews, once predominantly secular and Socialist, are becoming more religious, due largely to demography but also to the rise of Messianic fervor after the 1967 war. </a:t>
            </a:r>
          </a:p>
          <a:p>
            <a:r>
              <a:rPr lang="en-US" dirty="0"/>
              <a:t>Israel’s fragmented politics provides openings to religious political parties, whose support was needed by the right to gain majorities in the Knesset.</a:t>
            </a:r>
          </a:p>
          <a:p>
            <a:r>
              <a:rPr lang="en-US" dirty="0"/>
              <a:t>The Palestinian population has become more Muslim (Christians &lt;1%) and more Islamist due to the failures of Arab nationalism in the region.</a:t>
            </a:r>
          </a:p>
          <a:p>
            <a:r>
              <a:rPr lang="en-US" dirty="0"/>
              <a:t>The 1979 Iranian revolution saw the creation of an explicitly Muslim, albeit Shiite, theocracy.</a:t>
            </a:r>
          </a:p>
          <a:p>
            <a:r>
              <a:rPr lang="en-US" dirty="0"/>
              <a:t>A Sunni Islamist group, Hamas, gained traction among Palestinians, while a Shiite Islamist group gained traction in Lebanon, both supported by Iran.</a:t>
            </a:r>
          </a:p>
          <a:p>
            <a:endParaRPr lang="en-US" dirty="0"/>
          </a:p>
          <a:p>
            <a:endParaRPr lang="en-US" dirty="0"/>
          </a:p>
          <a:p>
            <a:endParaRPr lang="en-US" dirty="0"/>
          </a:p>
        </p:txBody>
      </p:sp>
    </p:spTree>
    <p:extLst>
      <p:ext uri="{BB962C8B-B14F-4D97-AF65-F5344CB8AC3E}">
        <p14:creationId xmlns:p14="http://schemas.microsoft.com/office/powerpoint/2010/main" val="1807435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797E-9490-4DB2-B7A5-8D598D54AA0D}"/>
              </a:ext>
            </a:extLst>
          </p:cNvPr>
          <p:cNvSpPr>
            <a:spLocks noGrp="1"/>
          </p:cNvSpPr>
          <p:nvPr>
            <p:ph type="title"/>
          </p:nvPr>
        </p:nvSpPr>
        <p:spPr/>
        <p:txBody>
          <a:bodyPr/>
          <a:lstStyle/>
          <a:p>
            <a:r>
              <a:rPr lang="en-US" dirty="0"/>
              <a:t>So today the situation looks different</a:t>
            </a:r>
          </a:p>
        </p:txBody>
      </p:sp>
      <p:sp>
        <p:nvSpPr>
          <p:cNvPr id="3" name="Content Placeholder 2">
            <a:extLst>
              <a:ext uri="{FF2B5EF4-FFF2-40B4-BE49-F238E27FC236}">
                <a16:creationId xmlns:a16="http://schemas.microsoft.com/office/drawing/2014/main" id="{1D1DE6C5-AC33-496D-9AEE-0B9865D12DE9}"/>
              </a:ext>
            </a:extLst>
          </p:cNvPr>
          <p:cNvSpPr>
            <a:spLocks noGrp="1"/>
          </p:cNvSpPr>
          <p:nvPr>
            <p:ph idx="1"/>
          </p:nvPr>
        </p:nvSpPr>
        <p:spPr/>
        <p:txBody>
          <a:bodyPr>
            <a:normAutofit fontScale="92500"/>
          </a:bodyPr>
          <a:lstStyle/>
          <a:p>
            <a:r>
              <a:rPr lang="en-US" dirty="0"/>
              <a:t>Jews, frightened by the terrorism of the second Intifada (2000-5) and Iran’s rise, are insisting that the Palestinians not only recognize Israel as a state, which the PLO already did, but also recognize it explicitly as Jewish.</a:t>
            </a:r>
          </a:p>
          <a:p>
            <a:r>
              <a:rPr lang="en-US" dirty="0"/>
              <a:t>Muslims have spawned more radical Islamist groups, including not only Hamas and </a:t>
            </a:r>
            <a:r>
              <a:rPr lang="en-US" dirty="0" err="1"/>
              <a:t>Hizbollah</a:t>
            </a:r>
            <a:r>
              <a:rPr lang="en-US" dirty="0"/>
              <a:t> but also Al Qaeda and the Islamic State. </a:t>
            </a:r>
          </a:p>
          <a:p>
            <a:r>
              <a:rPr lang="en-US" dirty="0"/>
              <a:t>All these groups refuse to accept the existence of Israel, never mind its Jewish character.</a:t>
            </a:r>
          </a:p>
          <a:p>
            <a:r>
              <a:rPr lang="en-US" dirty="0"/>
              <a:t>They explicitly aim to destroy it and re-occupy Jerusalem in the name of Islam.</a:t>
            </a:r>
          </a:p>
          <a:p>
            <a:r>
              <a:rPr lang="en-US" dirty="0"/>
              <a:t>While Islam is not generally anti-Jewish, these extremist groups are. </a:t>
            </a:r>
          </a:p>
        </p:txBody>
      </p:sp>
    </p:spTree>
    <p:extLst>
      <p:ext uri="{BB962C8B-B14F-4D97-AF65-F5344CB8AC3E}">
        <p14:creationId xmlns:p14="http://schemas.microsoft.com/office/powerpoint/2010/main" val="2207315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4941-2ABC-4BB2-B4E5-FA738AB696EF}"/>
              </a:ext>
            </a:extLst>
          </p:cNvPr>
          <p:cNvSpPr>
            <a:spLocks noGrp="1"/>
          </p:cNvSpPr>
          <p:nvPr>
            <p:ph type="title"/>
          </p:nvPr>
        </p:nvSpPr>
        <p:spPr/>
        <p:txBody>
          <a:bodyPr/>
          <a:lstStyle/>
          <a:p>
            <a:r>
              <a:rPr lang="en-US" dirty="0"/>
              <a:t>Religious pressures are rising </a:t>
            </a:r>
          </a:p>
        </p:txBody>
      </p:sp>
      <p:sp>
        <p:nvSpPr>
          <p:cNvPr id="3" name="Content Placeholder 2">
            <a:extLst>
              <a:ext uri="{FF2B5EF4-FFF2-40B4-BE49-F238E27FC236}">
                <a16:creationId xmlns:a16="http://schemas.microsoft.com/office/drawing/2014/main" id="{155D4FDA-FC8F-46D6-BBBA-23AA86AD2926}"/>
              </a:ext>
            </a:extLst>
          </p:cNvPr>
          <p:cNvSpPr>
            <a:spLocks noGrp="1"/>
          </p:cNvSpPr>
          <p:nvPr>
            <p:ph idx="1"/>
          </p:nvPr>
        </p:nvSpPr>
        <p:spPr/>
        <p:txBody>
          <a:bodyPr/>
          <a:lstStyle/>
          <a:p>
            <a:r>
              <a:rPr lang="en-US" dirty="0"/>
              <a:t>Leaving aside the extremists, Jerusalem is the nub of religious contestation in the Jewish/Arab conflict.</a:t>
            </a:r>
          </a:p>
          <a:p>
            <a:r>
              <a:rPr lang="en-US" dirty="0"/>
              <a:t>While Yasser Arafat drew on Islamist rhetoric, the Palestinian Authority remains secular, even if Israel’s government is increasingly Jewish nationalist. </a:t>
            </a:r>
          </a:p>
          <a:p>
            <a:r>
              <a:rPr lang="en-US" dirty="0"/>
              <a:t>Both Israeli and Palestinian leaderships however feel pressure from religion. </a:t>
            </a:r>
          </a:p>
          <a:p>
            <a:r>
              <a:rPr lang="en-US" dirty="0"/>
              <a:t>Can they come to an agreement?</a:t>
            </a:r>
          </a:p>
          <a:p>
            <a:endParaRPr lang="en-US" dirty="0"/>
          </a:p>
          <a:p>
            <a:endParaRPr lang="en-US" dirty="0"/>
          </a:p>
        </p:txBody>
      </p:sp>
    </p:spTree>
    <p:extLst>
      <p:ext uri="{BB962C8B-B14F-4D97-AF65-F5344CB8AC3E}">
        <p14:creationId xmlns:p14="http://schemas.microsoft.com/office/powerpoint/2010/main" val="4245970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DA90-A228-41A7-862F-3CD2BC0B5B60}"/>
              </a:ext>
            </a:extLst>
          </p:cNvPr>
          <p:cNvSpPr>
            <a:spLocks noGrp="1"/>
          </p:cNvSpPr>
          <p:nvPr>
            <p:ph type="title"/>
          </p:nvPr>
        </p:nvSpPr>
        <p:spPr/>
        <p:txBody>
          <a:bodyPr/>
          <a:lstStyle/>
          <a:p>
            <a:r>
              <a:rPr lang="en-US" dirty="0"/>
              <a:t>Focus on Jerusalem, with a tip of my hat to Israeli scholar </a:t>
            </a:r>
            <a:r>
              <a:rPr lang="en-US" dirty="0" err="1"/>
              <a:t>Lior</a:t>
            </a:r>
            <a:r>
              <a:rPr lang="en-US" dirty="0"/>
              <a:t> </a:t>
            </a:r>
            <a:r>
              <a:rPr lang="en-US" dirty="0" err="1"/>
              <a:t>Lehrs</a:t>
            </a:r>
            <a:r>
              <a:rPr lang="en-US" dirty="0"/>
              <a:t>: </a:t>
            </a:r>
          </a:p>
        </p:txBody>
      </p:sp>
      <p:sp>
        <p:nvSpPr>
          <p:cNvPr id="3" name="Content Placeholder 2">
            <a:extLst>
              <a:ext uri="{FF2B5EF4-FFF2-40B4-BE49-F238E27FC236}">
                <a16:creationId xmlns:a16="http://schemas.microsoft.com/office/drawing/2014/main" id="{FB8CFDEE-A0A3-4F8D-B972-7D3D985CF5BC}"/>
              </a:ext>
            </a:extLst>
          </p:cNvPr>
          <p:cNvSpPr>
            <a:spLocks noGrp="1"/>
          </p:cNvSpPr>
          <p:nvPr>
            <p:ph idx="1"/>
          </p:nvPr>
        </p:nvSpPr>
        <p:spPr/>
        <p:txBody>
          <a:bodyPr>
            <a:normAutofit fontScale="92500" lnSpcReduction="20000"/>
          </a:bodyPr>
          <a:lstStyle/>
          <a:p>
            <a:r>
              <a:rPr lang="en-US" dirty="0"/>
              <a:t>The city has been entirely under Israeli jurisdiction since 1967, when Israel captured East Jerusalem from Jordan. </a:t>
            </a:r>
          </a:p>
          <a:p>
            <a:r>
              <a:rPr lang="en-US" dirty="0"/>
              <a:t>There are several issues in Jerusalem, not only one. </a:t>
            </a:r>
          </a:p>
          <a:p>
            <a:r>
              <a:rPr lang="en-US" dirty="0"/>
              <a:t>First is the question of who will have sovereignty over different neighborhoods. That strikes me as essentially a non-religious issue, though devout Muslims and Jews do occupy some of those neighborhoods.</a:t>
            </a:r>
          </a:p>
          <a:p>
            <a:r>
              <a:rPr lang="en-US" dirty="0"/>
              <a:t>The second is the border regime and cooperation between two city administrations, which is clearly a non-religious issue.</a:t>
            </a:r>
          </a:p>
          <a:p>
            <a:r>
              <a:rPr lang="en-US" dirty="0"/>
              <a:t>The third is the question of the Temple Mount/Haram al Sharif and other parts of the Old City and environs.</a:t>
            </a:r>
          </a:p>
          <a:p>
            <a:r>
              <a:rPr lang="en-US" dirty="0"/>
              <a:t>This is at least in part a religious issue, as it touches on both Jewish and Muslim beliefs and identity.</a:t>
            </a:r>
          </a:p>
        </p:txBody>
      </p:sp>
    </p:spTree>
    <p:extLst>
      <p:ext uri="{BB962C8B-B14F-4D97-AF65-F5344CB8AC3E}">
        <p14:creationId xmlns:p14="http://schemas.microsoft.com/office/powerpoint/2010/main" val="757413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0BDA-A466-4DC3-BBAB-AD856EE69942}"/>
              </a:ext>
            </a:extLst>
          </p:cNvPr>
          <p:cNvSpPr>
            <a:spLocks noGrp="1"/>
          </p:cNvSpPr>
          <p:nvPr>
            <p:ph type="title"/>
          </p:nvPr>
        </p:nvSpPr>
        <p:spPr/>
        <p:txBody>
          <a:bodyPr/>
          <a:lstStyle/>
          <a:p>
            <a:r>
              <a:rPr lang="en-US" dirty="0"/>
              <a:t>The Haram al Sharif (noble sanctuary)</a:t>
            </a:r>
          </a:p>
        </p:txBody>
      </p:sp>
      <p:sp>
        <p:nvSpPr>
          <p:cNvPr id="3" name="Content Placeholder 2">
            <a:extLst>
              <a:ext uri="{FF2B5EF4-FFF2-40B4-BE49-F238E27FC236}">
                <a16:creationId xmlns:a16="http://schemas.microsoft.com/office/drawing/2014/main" id="{75852D7C-9F89-42B3-A730-9D94757E9819}"/>
              </a:ext>
            </a:extLst>
          </p:cNvPr>
          <p:cNvSpPr>
            <a:spLocks noGrp="1"/>
          </p:cNvSpPr>
          <p:nvPr>
            <p:ph idx="1"/>
          </p:nvPr>
        </p:nvSpPr>
        <p:spPr/>
        <p:txBody>
          <a:bodyPr>
            <a:normAutofit/>
          </a:bodyPr>
          <a:lstStyle/>
          <a:p>
            <a:r>
              <a:rPr lang="en-US" dirty="0"/>
              <a:t>Muslims pray there virtually every day.</a:t>
            </a:r>
          </a:p>
          <a:p>
            <a:r>
              <a:rPr lang="en-US" dirty="0"/>
              <a:t>Access is controlled by the Israeli authorities, but the site and the mosques are managed by a </a:t>
            </a:r>
            <a:r>
              <a:rPr lang="en-US" i="1" dirty="0"/>
              <a:t>Waqf</a:t>
            </a:r>
            <a:r>
              <a:rPr lang="en-US" dirty="0"/>
              <a:t>, or religious endowment. </a:t>
            </a:r>
          </a:p>
          <a:p>
            <a:r>
              <a:rPr lang="en-US" dirty="0"/>
              <a:t>The Grand Mufti of Jerusalem is in charge of religious activities on the site. </a:t>
            </a:r>
          </a:p>
          <a:p>
            <a:r>
              <a:rPr lang="en-US" dirty="0"/>
              <a:t>This </a:t>
            </a:r>
            <a:r>
              <a:rPr lang="en-US" i="1" dirty="0"/>
              <a:t>status quo </a:t>
            </a:r>
            <a:r>
              <a:rPr lang="en-US" dirty="0"/>
              <a:t>is only occasionally problematic, as in September 2000 when Ariel Sharon visited (triggering the 2</a:t>
            </a:r>
            <a:r>
              <a:rPr lang="en-US" baseline="30000" dirty="0"/>
              <a:t>nd</a:t>
            </a:r>
            <a:r>
              <a:rPr lang="en-US" dirty="0"/>
              <a:t> </a:t>
            </a:r>
            <a:r>
              <a:rPr lang="en-US" i="1" dirty="0"/>
              <a:t>Intifada</a:t>
            </a:r>
            <a:r>
              <a:rPr lang="en-US" dirty="0"/>
              <a:t>) and last July when Israel installed metal detectors at the access points in response to a terrorist attack mounted from the Haram al Sharif. </a:t>
            </a:r>
            <a:endParaRPr lang="en-US" i="1" dirty="0"/>
          </a:p>
        </p:txBody>
      </p:sp>
    </p:spTree>
    <p:extLst>
      <p:ext uri="{BB962C8B-B14F-4D97-AF65-F5344CB8AC3E}">
        <p14:creationId xmlns:p14="http://schemas.microsoft.com/office/powerpoint/2010/main" val="494487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7416-1EDC-47F1-9CCE-7F57C5C9824D}"/>
              </a:ext>
            </a:extLst>
          </p:cNvPr>
          <p:cNvSpPr>
            <a:spLocks noGrp="1"/>
          </p:cNvSpPr>
          <p:nvPr>
            <p:ph type="title"/>
          </p:nvPr>
        </p:nvSpPr>
        <p:spPr/>
        <p:txBody>
          <a:bodyPr>
            <a:normAutofit/>
          </a:bodyPr>
          <a:lstStyle/>
          <a:p>
            <a:r>
              <a:rPr lang="en-US" dirty="0"/>
              <a:t>Jordan’s role</a:t>
            </a:r>
          </a:p>
        </p:txBody>
      </p:sp>
      <p:sp>
        <p:nvSpPr>
          <p:cNvPr id="3" name="Content Placeholder 2">
            <a:extLst>
              <a:ext uri="{FF2B5EF4-FFF2-40B4-BE49-F238E27FC236}">
                <a16:creationId xmlns:a16="http://schemas.microsoft.com/office/drawing/2014/main" id="{919A7A80-9934-4D64-9696-3ED3141A77BB}"/>
              </a:ext>
            </a:extLst>
          </p:cNvPr>
          <p:cNvSpPr>
            <a:spLocks noGrp="1"/>
          </p:cNvSpPr>
          <p:nvPr>
            <p:ph idx="1"/>
          </p:nvPr>
        </p:nvSpPr>
        <p:spPr/>
        <p:txBody>
          <a:bodyPr/>
          <a:lstStyle/>
          <a:p>
            <a:r>
              <a:rPr lang="en-US" dirty="0"/>
              <a:t>The Jerusalem </a:t>
            </a:r>
            <a:r>
              <a:rPr lang="en-US" i="1" dirty="0"/>
              <a:t>Waqf</a:t>
            </a:r>
            <a:r>
              <a:rPr lang="en-US" dirty="0"/>
              <a:t> is funded and controlled by Jordan, which has been promised a role in any future arrangements, in its 1994 peace treaty with Israel: </a:t>
            </a:r>
          </a:p>
          <a:p>
            <a:r>
              <a:rPr lang="en-US" dirty="0"/>
              <a:t>Article 9: “Israel respects the present special role of the Hashemite Kingdom of Jordan in Muslim Holy shrines in Jerusalem. When negotiations on the permanent status will take place, Israel will give high priority to the Jordanian historic role in these shrines.”</a:t>
            </a:r>
          </a:p>
          <a:p>
            <a:endParaRPr lang="en-US" dirty="0"/>
          </a:p>
          <a:p>
            <a:endParaRPr lang="en-US" dirty="0"/>
          </a:p>
          <a:p>
            <a:endParaRPr lang="en-US" dirty="0"/>
          </a:p>
        </p:txBody>
      </p:sp>
    </p:spTree>
    <p:extLst>
      <p:ext uri="{BB962C8B-B14F-4D97-AF65-F5344CB8AC3E}">
        <p14:creationId xmlns:p14="http://schemas.microsoft.com/office/powerpoint/2010/main" val="4155603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F27C-C792-4185-9E53-AE3114D72B00}"/>
              </a:ext>
            </a:extLst>
          </p:cNvPr>
          <p:cNvSpPr>
            <a:spLocks noGrp="1"/>
          </p:cNvSpPr>
          <p:nvPr>
            <p:ph type="title"/>
          </p:nvPr>
        </p:nvSpPr>
        <p:spPr/>
        <p:txBody>
          <a:bodyPr/>
          <a:lstStyle/>
          <a:p>
            <a:r>
              <a:rPr lang="en-US" dirty="0"/>
              <a:t>The Temple Mount</a:t>
            </a:r>
          </a:p>
        </p:txBody>
      </p:sp>
      <p:sp>
        <p:nvSpPr>
          <p:cNvPr id="3" name="Content Placeholder 2">
            <a:extLst>
              <a:ext uri="{FF2B5EF4-FFF2-40B4-BE49-F238E27FC236}">
                <a16:creationId xmlns:a16="http://schemas.microsoft.com/office/drawing/2014/main" id="{FA950584-85E3-4446-B3A5-3C728BFC44B7}"/>
              </a:ext>
            </a:extLst>
          </p:cNvPr>
          <p:cNvSpPr>
            <a:spLocks noGrp="1"/>
          </p:cNvSpPr>
          <p:nvPr>
            <p:ph idx="1"/>
          </p:nvPr>
        </p:nvSpPr>
        <p:spPr/>
        <p:txBody>
          <a:bodyPr>
            <a:normAutofit lnSpcReduction="10000"/>
          </a:bodyPr>
          <a:lstStyle/>
          <a:p>
            <a:pPr lvl="0"/>
            <a:r>
              <a:rPr lang="en-US" dirty="0">
                <a:solidFill>
                  <a:prstClr val="black"/>
                </a:solidFill>
              </a:rPr>
              <a:t>The Israeli government generally upholds the prohibition on Jewish worship on the Temple Mount, but secular Jews do visit there. </a:t>
            </a:r>
          </a:p>
          <a:p>
            <a:pPr lvl="0"/>
            <a:r>
              <a:rPr lang="en-US" dirty="0">
                <a:solidFill>
                  <a:prstClr val="black"/>
                </a:solidFill>
              </a:rPr>
              <a:t>I went up in 1999, when there was a widespread expectation of peace. It seemed like half the Israeli army was there too, unarmed.</a:t>
            </a:r>
          </a:p>
          <a:p>
            <a:pPr lvl="0"/>
            <a:r>
              <a:rPr lang="en-US" dirty="0">
                <a:solidFill>
                  <a:prstClr val="black"/>
                </a:solidFill>
              </a:rPr>
              <a:t>But that halcyon period is long gone. </a:t>
            </a:r>
          </a:p>
          <a:p>
            <a:pPr lvl="0"/>
            <a:r>
              <a:rPr lang="en-US" dirty="0">
                <a:solidFill>
                  <a:prstClr val="black"/>
                </a:solidFill>
              </a:rPr>
              <a:t>Any hint of Israeli intention to change the </a:t>
            </a:r>
            <a:r>
              <a:rPr lang="en-US" i="1" dirty="0">
                <a:solidFill>
                  <a:prstClr val="black"/>
                </a:solidFill>
              </a:rPr>
              <a:t>status quo</a:t>
            </a:r>
            <a:r>
              <a:rPr lang="en-US" dirty="0">
                <a:solidFill>
                  <a:prstClr val="black"/>
                </a:solidFill>
              </a:rPr>
              <a:t> on the Temple Mount brings vigorous protest from Muslims.</a:t>
            </a:r>
            <a:endParaRPr lang="en-US" i="1" dirty="0">
              <a:solidFill>
                <a:prstClr val="black"/>
              </a:solidFill>
            </a:endParaRPr>
          </a:p>
          <a:p>
            <a:r>
              <a:rPr lang="en-US" dirty="0">
                <a:solidFill>
                  <a:prstClr val="black"/>
                </a:solidFill>
              </a:rPr>
              <a:t>Increasingly, religious Jews also visit the site. Some want to pray there, and a few would like to destroy the Dome of the Rock and rebuild a 3</a:t>
            </a:r>
            <a:r>
              <a:rPr lang="en-US" baseline="30000" dirty="0">
                <a:solidFill>
                  <a:prstClr val="black"/>
                </a:solidFill>
              </a:rPr>
              <a:t>rd</a:t>
            </a:r>
            <a:r>
              <a:rPr lang="en-US" dirty="0">
                <a:solidFill>
                  <a:prstClr val="black"/>
                </a:solidFill>
              </a:rPr>
              <a:t> Temple. </a:t>
            </a:r>
          </a:p>
          <a:p>
            <a:endParaRPr lang="en-US" dirty="0"/>
          </a:p>
        </p:txBody>
      </p:sp>
    </p:spTree>
    <p:extLst>
      <p:ext uri="{BB962C8B-B14F-4D97-AF65-F5344CB8AC3E}">
        <p14:creationId xmlns:p14="http://schemas.microsoft.com/office/powerpoint/2010/main" val="153025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3D65F-E78D-4747-9FAA-7091931B3291}"/>
              </a:ext>
            </a:extLst>
          </p:cNvPr>
          <p:cNvSpPr>
            <a:spLocks noGrp="1"/>
          </p:cNvSpPr>
          <p:nvPr>
            <p:ph type="title"/>
          </p:nvPr>
        </p:nvSpPr>
        <p:spPr/>
        <p:txBody>
          <a:bodyPr/>
          <a:lstStyle/>
          <a:p>
            <a:r>
              <a:rPr lang="en-US" dirty="0"/>
              <a:t>The rest of the Old City and related areas</a:t>
            </a:r>
          </a:p>
        </p:txBody>
      </p:sp>
      <p:sp>
        <p:nvSpPr>
          <p:cNvPr id="3" name="Content Placeholder 2">
            <a:extLst>
              <a:ext uri="{FF2B5EF4-FFF2-40B4-BE49-F238E27FC236}">
                <a16:creationId xmlns:a16="http://schemas.microsoft.com/office/drawing/2014/main" id="{9937D925-474C-4206-851F-E387B7C04969}"/>
              </a:ext>
            </a:extLst>
          </p:cNvPr>
          <p:cNvSpPr>
            <a:spLocks noGrp="1"/>
          </p:cNvSpPr>
          <p:nvPr>
            <p:ph idx="1"/>
          </p:nvPr>
        </p:nvSpPr>
        <p:spPr/>
        <p:txBody>
          <a:bodyPr/>
          <a:lstStyle/>
          <a:p>
            <a:r>
              <a:rPr lang="en-US" dirty="0"/>
              <a:t>Two choices: divided sovereignty or a special international regime.</a:t>
            </a:r>
          </a:p>
          <a:p>
            <a:r>
              <a:rPr lang="en-US" dirty="0"/>
              <a:t>Israelis favor a special international regime, without dividing sovereignty.</a:t>
            </a:r>
          </a:p>
          <a:p>
            <a:r>
              <a:rPr lang="en-US" dirty="0"/>
              <a:t>Palestinians favor divided sovereignty, with the option thereafter of negotiating a special regime. </a:t>
            </a:r>
          </a:p>
          <a:p>
            <a:r>
              <a:rPr lang="en-US" dirty="0"/>
              <a:t>The Kotel, where Jews pray, would be under Israeli sovereignty, but the Palestinians have not conceded sovereignty over its entire length.</a:t>
            </a:r>
          </a:p>
          <a:p>
            <a:r>
              <a:rPr lang="en-US" dirty="0"/>
              <a:t>The Haram al Sharif would continue to be administered by the Muslim community, but the Israelis want it under their sovereignty.</a:t>
            </a:r>
          </a:p>
          <a:p>
            <a:pPr marL="0" indent="0">
              <a:buNone/>
            </a:pPr>
            <a:endParaRPr lang="en-US" dirty="0"/>
          </a:p>
        </p:txBody>
      </p:sp>
    </p:spTree>
    <p:extLst>
      <p:ext uri="{BB962C8B-B14F-4D97-AF65-F5344CB8AC3E}">
        <p14:creationId xmlns:p14="http://schemas.microsoft.com/office/powerpoint/2010/main" val="347846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08FBE-4D9C-4F02-8CD2-FD03C2FDBA29}"/>
              </a:ext>
            </a:extLst>
          </p:cNvPr>
          <p:cNvSpPr>
            <a:spLocks noGrp="1"/>
          </p:cNvSpPr>
          <p:nvPr>
            <p:ph type="title"/>
          </p:nvPr>
        </p:nvSpPr>
        <p:spPr/>
        <p:txBody>
          <a:bodyPr/>
          <a:lstStyle/>
          <a:p>
            <a:r>
              <a:rPr lang="en-US" dirty="0"/>
              <a:t>Jews and the land (</a:t>
            </a:r>
            <a:r>
              <a:rPr lang="en-US" dirty="0" err="1"/>
              <a:t>Haaretz</a:t>
            </a:r>
            <a:r>
              <a:rPr lang="en-US" dirty="0"/>
              <a:t>)</a:t>
            </a:r>
          </a:p>
        </p:txBody>
      </p:sp>
      <p:sp>
        <p:nvSpPr>
          <p:cNvPr id="3" name="Content Placeholder 2">
            <a:extLst>
              <a:ext uri="{FF2B5EF4-FFF2-40B4-BE49-F238E27FC236}">
                <a16:creationId xmlns:a16="http://schemas.microsoft.com/office/drawing/2014/main" id="{F8ACFD21-23F9-4794-88AB-70E99A23BE4C}"/>
              </a:ext>
            </a:extLst>
          </p:cNvPr>
          <p:cNvSpPr>
            <a:spLocks noGrp="1"/>
          </p:cNvSpPr>
          <p:nvPr>
            <p:ph idx="1"/>
          </p:nvPr>
        </p:nvSpPr>
        <p:spPr/>
        <p:txBody>
          <a:bodyPr/>
          <a:lstStyle/>
          <a:p>
            <a:r>
              <a:rPr lang="en-US" dirty="0"/>
              <a:t>Jews have long regarded the land of Israel as their ancestral home, one to which some seek to return. </a:t>
            </a:r>
          </a:p>
          <a:p>
            <a:r>
              <a:rPr lang="en-US" dirty="0"/>
              <a:t>The return to Canaan after exile in Egypt is the central narrative of the Torah, one for which there is virtually no archeological evidence but lots of belief that it really occurred.</a:t>
            </a:r>
          </a:p>
          <a:p>
            <a:r>
              <a:rPr lang="en-US" dirty="0"/>
              <a:t>The Jews were chased from the Holy Land in 587 B.C. by the Babylonian King Nebuchadnezzar. </a:t>
            </a:r>
          </a:p>
          <a:p>
            <a:r>
              <a:rPr lang="en-US" dirty="0"/>
              <a:t>And again in 70 A.D. by the Roman Emperor Titus. </a:t>
            </a:r>
          </a:p>
        </p:txBody>
      </p:sp>
    </p:spTree>
    <p:extLst>
      <p:ext uri="{BB962C8B-B14F-4D97-AF65-F5344CB8AC3E}">
        <p14:creationId xmlns:p14="http://schemas.microsoft.com/office/powerpoint/2010/main" val="241132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01E9-A546-4E36-A0DE-9820B5CEDF1A}"/>
              </a:ext>
            </a:extLst>
          </p:cNvPr>
          <p:cNvSpPr>
            <a:spLocks noGrp="1"/>
          </p:cNvSpPr>
          <p:nvPr>
            <p:ph type="title"/>
          </p:nvPr>
        </p:nvSpPr>
        <p:spPr/>
        <p:txBody>
          <a:bodyPr/>
          <a:lstStyle/>
          <a:p>
            <a:r>
              <a:rPr lang="en-US" dirty="0"/>
              <a:t>Obstacles to agreement: </a:t>
            </a:r>
          </a:p>
        </p:txBody>
      </p:sp>
      <p:sp>
        <p:nvSpPr>
          <p:cNvPr id="3" name="Content Placeholder 2">
            <a:extLst>
              <a:ext uri="{FF2B5EF4-FFF2-40B4-BE49-F238E27FC236}">
                <a16:creationId xmlns:a16="http://schemas.microsoft.com/office/drawing/2014/main" id="{F4C7470D-C8E5-444D-B4A9-8E3ACBF11A81}"/>
              </a:ext>
            </a:extLst>
          </p:cNvPr>
          <p:cNvSpPr>
            <a:spLocks noGrp="1"/>
          </p:cNvSpPr>
          <p:nvPr>
            <p:ph idx="1"/>
          </p:nvPr>
        </p:nvSpPr>
        <p:spPr/>
        <p:txBody>
          <a:bodyPr/>
          <a:lstStyle/>
          <a:p>
            <a:r>
              <a:rPr lang="en-US" dirty="0"/>
              <a:t>Public opinion over sacred sites is difficult to win: two-level game.</a:t>
            </a:r>
          </a:p>
          <a:p>
            <a:r>
              <a:rPr lang="en-US" dirty="0"/>
              <a:t>Lack of preparation for negotiation on an issue as sensitive as Jerusalem.</a:t>
            </a:r>
          </a:p>
          <a:p>
            <a:r>
              <a:rPr lang="en-US" dirty="0"/>
              <a:t>Postponement to the end-game reduces the possibility of tradeoffs.</a:t>
            </a:r>
          </a:p>
          <a:p>
            <a:r>
              <a:rPr lang="en-US" dirty="0"/>
              <a:t>Other stakeholders beyond Israel and Palestine: Muslim, Jewish, and Christian.</a:t>
            </a:r>
          </a:p>
          <a:p>
            <a:r>
              <a:rPr lang="en-US" dirty="0"/>
              <a:t>Differing interpretations of history and religion.</a:t>
            </a:r>
          </a:p>
        </p:txBody>
      </p:sp>
    </p:spTree>
    <p:extLst>
      <p:ext uri="{BB962C8B-B14F-4D97-AF65-F5344CB8AC3E}">
        <p14:creationId xmlns:p14="http://schemas.microsoft.com/office/powerpoint/2010/main" val="2297165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91EAB-C977-4314-81DB-5C778F17AE44}"/>
              </a:ext>
            </a:extLst>
          </p:cNvPr>
          <p:cNvSpPr>
            <a:spLocks noGrp="1"/>
          </p:cNvSpPr>
          <p:nvPr>
            <p:ph type="title"/>
          </p:nvPr>
        </p:nvSpPr>
        <p:spPr/>
        <p:txBody>
          <a:bodyPr/>
          <a:lstStyle/>
          <a:p>
            <a:r>
              <a:rPr lang="en-US" dirty="0"/>
              <a:t>Politics, not policy, is the problem</a:t>
            </a:r>
          </a:p>
        </p:txBody>
      </p:sp>
      <p:sp>
        <p:nvSpPr>
          <p:cNvPr id="3" name="Content Placeholder 2">
            <a:extLst>
              <a:ext uri="{FF2B5EF4-FFF2-40B4-BE49-F238E27FC236}">
                <a16:creationId xmlns:a16="http://schemas.microsoft.com/office/drawing/2014/main" id="{CB3DC152-8E51-4539-86B6-F9ABF6E48A16}"/>
              </a:ext>
            </a:extLst>
          </p:cNvPr>
          <p:cNvSpPr>
            <a:spLocks noGrp="1"/>
          </p:cNvSpPr>
          <p:nvPr>
            <p:ph idx="1"/>
          </p:nvPr>
        </p:nvSpPr>
        <p:spPr/>
        <p:txBody>
          <a:bodyPr>
            <a:normAutofit fontScale="92500" lnSpcReduction="20000"/>
          </a:bodyPr>
          <a:lstStyle/>
          <a:p>
            <a:r>
              <a:rPr lang="en-US" dirty="0"/>
              <a:t>Not inherently so bad: the policy differences have narrowed significantly since Oslo</a:t>
            </a:r>
          </a:p>
          <a:p>
            <a:r>
              <a:rPr lang="en-US" dirty="0"/>
              <a:t>But political conditions among Jews and Arabs have worsened</a:t>
            </a:r>
          </a:p>
          <a:p>
            <a:r>
              <a:rPr lang="en-US" dirty="0"/>
              <a:t>The Netanyahu government depends on uncompromising religious parties, a situation the prime minister prefers, weakened by corruption scandals</a:t>
            </a:r>
          </a:p>
          <a:p>
            <a:r>
              <a:rPr lang="en-US" dirty="0"/>
              <a:t>The Palestinians are split between the West Bank under Fatah control and Gaza under Hamas—reconciliation ongoing, but not complete, Mahmoud Abbas weakening</a:t>
            </a:r>
          </a:p>
          <a:p>
            <a:r>
              <a:rPr lang="en-US" dirty="0"/>
              <a:t>The Americans are ineffectual and unreliable: Trump decision precipitated a Knesset decision to require 2/3 majority to change the city boundaries</a:t>
            </a:r>
          </a:p>
          <a:p>
            <a:r>
              <a:rPr lang="en-US" dirty="0"/>
              <a:t>Priority has moved to ISIS , Al Qaeda, and Iran, with Sunni states aligning with Israel and less interested in the Palestinians</a:t>
            </a:r>
          </a:p>
        </p:txBody>
      </p:sp>
    </p:spTree>
    <p:extLst>
      <p:ext uri="{BB962C8B-B14F-4D97-AF65-F5344CB8AC3E}">
        <p14:creationId xmlns:p14="http://schemas.microsoft.com/office/powerpoint/2010/main" val="3173161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F21B-CC50-466F-877B-FC6E3FA88A3C}"/>
              </a:ext>
            </a:extLst>
          </p:cNvPr>
          <p:cNvSpPr>
            <a:spLocks noGrp="1"/>
          </p:cNvSpPr>
          <p:nvPr>
            <p:ph type="title"/>
          </p:nvPr>
        </p:nvSpPr>
        <p:spPr/>
        <p:txBody>
          <a:bodyPr/>
          <a:lstStyle/>
          <a:p>
            <a:r>
              <a:rPr lang="en-US" dirty="0"/>
              <a:t>Bottom lines</a:t>
            </a:r>
          </a:p>
        </p:txBody>
      </p:sp>
      <p:sp>
        <p:nvSpPr>
          <p:cNvPr id="3" name="Content Placeholder 2">
            <a:extLst>
              <a:ext uri="{FF2B5EF4-FFF2-40B4-BE49-F238E27FC236}">
                <a16:creationId xmlns:a16="http://schemas.microsoft.com/office/drawing/2014/main" id="{6FC82946-98AD-4EEE-9C51-4302CF97D245}"/>
              </a:ext>
            </a:extLst>
          </p:cNvPr>
          <p:cNvSpPr>
            <a:spLocks noGrp="1"/>
          </p:cNvSpPr>
          <p:nvPr>
            <p:ph idx="1"/>
          </p:nvPr>
        </p:nvSpPr>
        <p:spPr/>
        <p:txBody>
          <a:bodyPr>
            <a:normAutofit/>
          </a:bodyPr>
          <a:lstStyle/>
          <a:p>
            <a:r>
              <a:rPr lang="en-US" dirty="0"/>
              <a:t>This conflict is not about religion or even history.</a:t>
            </a:r>
          </a:p>
          <a:p>
            <a:r>
              <a:rPr lang="en-US" dirty="0"/>
              <a:t>It is about identity, formed on the basis of selective narratives.</a:t>
            </a:r>
          </a:p>
          <a:p>
            <a:r>
              <a:rPr lang="en-US" dirty="0"/>
              <a:t>A narrative that emphasizes tolerance and mutual respect is also possible: Ishmael and Isaac both attended Abraham’s funeral. </a:t>
            </a:r>
          </a:p>
          <a:p>
            <a:r>
              <a:rPr lang="en-US" dirty="0"/>
              <a:t>But it is also possible to view this as a struggle for control over territory between incompatible and mutually hostile communities. </a:t>
            </a:r>
          </a:p>
          <a:p>
            <a:r>
              <a:rPr lang="en-US" dirty="0"/>
              <a:t>There is a choice, one that results from the internal politics of each community and the influence the international community can wield.</a:t>
            </a:r>
          </a:p>
          <a:p>
            <a:r>
              <a:rPr lang="en-US" dirty="0"/>
              <a:t>What would you choose?</a:t>
            </a:r>
          </a:p>
          <a:p>
            <a:endParaRPr lang="en-US" dirty="0"/>
          </a:p>
        </p:txBody>
      </p:sp>
    </p:spTree>
    <p:extLst>
      <p:ext uri="{BB962C8B-B14F-4D97-AF65-F5344CB8AC3E}">
        <p14:creationId xmlns:p14="http://schemas.microsoft.com/office/powerpoint/2010/main" val="1410901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DC3170-880B-4E41-B759-6FD5BF578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5053" y="4251958"/>
            <a:ext cx="2338212" cy="2104391"/>
          </a:xfrm>
          <a:prstGeom prst="rect">
            <a:avLst/>
          </a:prstGeom>
        </p:spPr>
      </p:pic>
      <p:pic>
        <p:nvPicPr>
          <p:cNvPr id="5" name="Picture 4">
            <a:extLst>
              <a:ext uri="{FF2B5EF4-FFF2-40B4-BE49-F238E27FC236}">
                <a16:creationId xmlns:a16="http://schemas.microsoft.com/office/drawing/2014/main" id="{DE44779B-F95A-4F78-95F4-B3A8BA5A2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2755" y="321732"/>
            <a:ext cx="3127360" cy="3608493"/>
          </a:xfrm>
          <a:prstGeom prst="rect">
            <a:avLst/>
          </a:prstGeom>
        </p:spPr>
      </p:pic>
      <p:sp>
        <p:nvSpPr>
          <p:cNvPr id="12" name="Freeform 3">
            <a:extLst>
              <a:ext uri="{FF2B5EF4-FFF2-40B4-BE49-F238E27FC236}">
                <a16:creationId xmlns:a16="http://schemas.microsoft.com/office/drawing/2014/main" id="{F6429F11-64E2-4420-9B0C-F3F81BF0D1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4" name="Freeform 4">
            <a:extLst>
              <a:ext uri="{FF2B5EF4-FFF2-40B4-BE49-F238E27FC236}">
                <a16:creationId xmlns:a16="http://schemas.microsoft.com/office/drawing/2014/main" id="{62785A07-F203-435E-8E76-BB97680C2F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726159-3E58-4479-A8A1-620175888379}"/>
              </a:ext>
            </a:extLst>
          </p:cNvPr>
          <p:cNvSpPr>
            <a:spLocks noGrp="1"/>
          </p:cNvSpPr>
          <p:nvPr>
            <p:ph type="ctrTitle"/>
          </p:nvPr>
        </p:nvSpPr>
        <p:spPr>
          <a:xfrm>
            <a:off x="804672" y="1843089"/>
            <a:ext cx="4948428" cy="2408870"/>
          </a:xfrm>
        </p:spPr>
        <p:txBody>
          <a:bodyPr anchor="t">
            <a:normAutofit/>
          </a:bodyPr>
          <a:lstStyle/>
          <a:p>
            <a:pPr algn="l"/>
            <a:r>
              <a:rPr lang="en-US" sz="5400" dirty="0">
                <a:solidFill>
                  <a:schemeClr val="bg1"/>
                </a:solidFill>
                <a:latin typeface="+mn-lt"/>
              </a:rPr>
              <a:t>What Has God Got To Do With It?</a:t>
            </a:r>
          </a:p>
        </p:txBody>
      </p:sp>
      <p:sp>
        <p:nvSpPr>
          <p:cNvPr id="3" name="Subtitle 2">
            <a:extLst>
              <a:ext uri="{FF2B5EF4-FFF2-40B4-BE49-F238E27FC236}">
                <a16:creationId xmlns:a16="http://schemas.microsoft.com/office/drawing/2014/main" id="{CD48D58D-5C99-47A7-AD7A-7ADA01ADD064}"/>
              </a:ext>
            </a:extLst>
          </p:cNvPr>
          <p:cNvSpPr>
            <a:spLocks noGrp="1"/>
          </p:cNvSpPr>
          <p:nvPr>
            <p:ph type="subTitle" idx="1"/>
          </p:nvPr>
        </p:nvSpPr>
        <p:spPr>
          <a:xfrm>
            <a:off x="804672" y="542926"/>
            <a:ext cx="4167376" cy="1114424"/>
          </a:xfrm>
        </p:spPr>
        <p:txBody>
          <a:bodyPr anchor="b">
            <a:normAutofit/>
          </a:bodyPr>
          <a:lstStyle/>
          <a:p>
            <a:pPr algn="l"/>
            <a:r>
              <a:rPr lang="en-US" sz="2000" dirty="0">
                <a:solidFill>
                  <a:schemeClr val="bg1"/>
                </a:solidFill>
              </a:rPr>
              <a:t>The Role of Religion in the Arab-Israeli Conflict</a:t>
            </a:r>
          </a:p>
        </p:txBody>
      </p:sp>
      <p:sp>
        <p:nvSpPr>
          <p:cNvPr id="4" name="Rectangle 3">
            <a:extLst>
              <a:ext uri="{FF2B5EF4-FFF2-40B4-BE49-F238E27FC236}">
                <a16:creationId xmlns:a16="http://schemas.microsoft.com/office/drawing/2014/main" id="{D8B28BE2-E898-4B4A-A979-F322BE6D3574}"/>
              </a:ext>
            </a:extLst>
          </p:cNvPr>
          <p:cNvSpPr/>
          <p:nvPr/>
        </p:nvSpPr>
        <p:spPr>
          <a:xfrm>
            <a:off x="804671" y="4251958"/>
            <a:ext cx="4181667" cy="1843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Daniel Serwer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daniel@serwer.org</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www.peacefare.net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175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990E-AEE0-4EFE-A264-9324C39F58AC}"/>
              </a:ext>
            </a:extLst>
          </p:cNvPr>
          <p:cNvSpPr>
            <a:spLocks noGrp="1"/>
          </p:cNvSpPr>
          <p:nvPr>
            <p:ph type="title"/>
          </p:nvPr>
        </p:nvSpPr>
        <p:spPr/>
        <p:txBody>
          <a:bodyPr/>
          <a:lstStyle/>
          <a:p>
            <a:r>
              <a:rPr lang="en-US" dirty="0"/>
              <a:t>Fast forward: tolerance and intolerance</a:t>
            </a:r>
          </a:p>
        </p:txBody>
      </p:sp>
      <p:sp>
        <p:nvSpPr>
          <p:cNvPr id="3" name="Content Placeholder 2">
            <a:extLst>
              <a:ext uri="{FF2B5EF4-FFF2-40B4-BE49-F238E27FC236}">
                <a16:creationId xmlns:a16="http://schemas.microsoft.com/office/drawing/2014/main" id="{B4C76C11-0492-4EFF-90E3-0538B8D56379}"/>
              </a:ext>
            </a:extLst>
          </p:cNvPr>
          <p:cNvSpPr>
            <a:spLocks noGrp="1"/>
          </p:cNvSpPr>
          <p:nvPr>
            <p:ph idx="1"/>
          </p:nvPr>
        </p:nvSpPr>
        <p:spPr/>
        <p:txBody>
          <a:bodyPr>
            <a:normAutofit fontScale="92500" lnSpcReduction="20000"/>
          </a:bodyPr>
          <a:lstStyle/>
          <a:p>
            <a:r>
              <a:rPr lang="en-US" dirty="0"/>
              <a:t>Christians retook Jerusalem 1099, expelled the Jews and Christianized the mosques, and keep it until 1187.</a:t>
            </a:r>
          </a:p>
          <a:p>
            <a:r>
              <a:rPr lang="en-US" dirty="0"/>
              <a:t>Then Saladin gained it by negotiation, de-Christianized it, but allowed the Jews to re-enter.</a:t>
            </a:r>
          </a:p>
          <a:p>
            <a:r>
              <a:rPr lang="en-US" dirty="0"/>
              <a:t>It was destroyed by one of his successors in 1219 and 1220, to prevent it falling into Christian hands.</a:t>
            </a:r>
          </a:p>
          <a:p>
            <a:r>
              <a:rPr lang="en-US" dirty="0"/>
              <a:t>The city was retaken by the Holy Roman Empire in 1229 until 1244, when it was again sacked by Muslims.</a:t>
            </a:r>
          </a:p>
          <a:p>
            <a:r>
              <a:rPr lang="en-US" dirty="0"/>
              <a:t>The Mamluks were in control of the city by 1250 and welcomed the Jews back, once again.</a:t>
            </a:r>
          </a:p>
          <a:p>
            <a:r>
              <a:rPr lang="en-US" dirty="0"/>
              <a:t>The Ottomans took over Jerusalem in 1517 and welcomed Muslims, Christians and Jews under Suleiman the Magnificent</a:t>
            </a:r>
          </a:p>
          <a:p>
            <a:endParaRPr lang="en-US" dirty="0"/>
          </a:p>
          <a:p>
            <a:endParaRPr lang="en-US" dirty="0"/>
          </a:p>
        </p:txBody>
      </p:sp>
    </p:spTree>
    <p:extLst>
      <p:ext uri="{BB962C8B-B14F-4D97-AF65-F5344CB8AC3E}">
        <p14:creationId xmlns:p14="http://schemas.microsoft.com/office/powerpoint/2010/main" val="171789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8A2A-55C8-42D5-8FF9-D7C5D8FB5973}"/>
              </a:ext>
            </a:extLst>
          </p:cNvPr>
          <p:cNvSpPr>
            <a:spLocks noGrp="1"/>
          </p:cNvSpPr>
          <p:nvPr>
            <p:ph type="title"/>
          </p:nvPr>
        </p:nvSpPr>
        <p:spPr/>
        <p:txBody>
          <a:bodyPr>
            <a:normAutofit fontScale="90000"/>
          </a:bodyPr>
          <a:lstStyle/>
          <a:p>
            <a:r>
              <a:rPr lang="en-US" dirty="0"/>
              <a:t>Here are the Romans looting the candelabra from the second Temple (Arch of Titus, Rome): </a:t>
            </a:r>
          </a:p>
        </p:txBody>
      </p:sp>
      <p:pic>
        <p:nvPicPr>
          <p:cNvPr id="5" name="Content Placeholder 4">
            <a:extLst>
              <a:ext uri="{FF2B5EF4-FFF2-40B4-BE49-F238E27FC236}">
                <a16:creationId xmlns:a16="http://schemas.microsoft.com/office/drawing/2014/main" id="{328E552C-1014-4D98-A4EF-8834F76F7A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3455" y="1825625"/>
            <a:ext cx="7805090" cy="4351338"/>
          </a:xfrm>
        </p:spPr>
      </p:pic>
    </p:spTree>
    <p:extLst>
      <p:ext uri="{BB962C8B-B14F-4D97-AF65-F5344CB8AC3E}">
        <p14:creationId xmlns:p14="http://schemas.microsoft.com/office/powerpoint/2010/main" val="27648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222C-5398-439A-BE1C-53419329A0BE}"/>
              </a:ext>
            </a:extLst>
          </p:cNvPr>
          <p:cNvSpPr>
            <a:spLocks noGrp="1"/>
          </p:cNvSpPr>
          <p:nvPr>
            <p:ph type="title"/>
          </p:nvPr>
        </p:nvSpPr>
        <p:spPr/>
        <p:txBody>
          <a:bodyPr/>
          <a:lstStyle/>
          <a:p>
            <a:r>
              <a:rPr lang="en-US" dirty="0"/>
              <a:t>In Islam, Jerusalem is 3</a:t>
            </a:r>
            <a:r>
              <a:rPr lang="en-US" baseline="30000" dirty="0"/>
              <a:t>rd</a:t>
            </a:r>
            <a:r>
              <a:rPr lang="en-US" dirty="0"/>
              <a:t>, but still important</a:t>
            </a:r>
          </a:p>
        </p:txBody>
      </p:sp>
      <p:sp>
        <p:nvSpPr>
          <p:cNvPr id="3" name="Content Placeholder 2">
            <a:extLst>
              <a:ext uri="{FF2B5EF4-FFF2-40B4-BE49-F238E27FC236}">
                <a16:creationId xmlns:a16="http://schemas.microsoft.com/office/drawing/2014/main" id="{1EA584D0-F75D-4CAA-AAC5-1E66971D1DC2}"/>
              </a:ext>
            </a:extLst>
          </p:cNvPr>
          <p:cNvSpPr>
            <a:spLocks noGrp="1"/>
          </p:cNvSpPr>
          <p:nvPr>
            <p:ph idx="1"/>
          </p:nvPr>
        </p:nvSpPr>
        <p:spPr/>
        <p:txBody>
          <a:bodyPr/>
          <a:lstStyle/>
          <a:p>
            <a:r>
              <a:rPr lang="en-US" dirty="0"/>
              <a:t>Mecca, where Mohammed was born, and Medina, where he established his rule, come before Jerusalem as holy sites.</a:t>
            </a:r>
          </a:p>
          <a:p>
            <a:r>
              <a:rPr lang="en-US" dirty="0"/>
              <a:t>But according to the Quran, Mohammed on his Night Journey is transported to “the farthest mosque” (</a:t>
            </a:r>
            <a:r>
              <a:rPr lang="en-US" i="1" dirty="0"/>
              <a:t>al Aqsa</a:t>
            </a:r>
            <a:r>
              <a:rPr lang="en-US" dirty="0"/>
              <a:t>) on his steed Buraq and ascends from there to heaven.</a:t>
            </a:r>
          </a:p>
          <a:p>
            <a:r>
              <a:rPr lang="en-US" dirty="0"/>
              <a:t>Al Aqsa mosque and the Dome of the Rock were built on the </a:t>
            </a:r>
            <a:r>
              <a:rPr lang="en-US" i="1" dirty="0"/>
              <a:t>Haram al Sharif</a:t>
            </a:r>
            <a:r>
              <a:rPr lang="en-US" dirty="0"/>
              <a:t> (the Noble Sanctuary), known to Jews as the Temple Mount.</a:t>
            </a:r>
          </a:p>
          <a:p>
            <a:endParaRPr lang="en-US" dirty="0"/>
          </a:p>
        </p:txBody>
      </p:sp>
    </p:spTree>
    <p:extLst>
      <p:ext uri="{BB962C8B-B14F-4D97-AF65-F5344CB8AC3E}">
        <p14:creationId xmlns:p14="http://schemas.microsoft.com/office/powerpoint/2010/main" val="165629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69CB-6CBF-4944-818A-BD3BF3FB93D7}"/>
              </a:ext>
            </a:extLst>
          </p:cNvPr>
          <p:cNvSpPr>
            <a:spLocks noGrp="1"/>
          </p:cNvSpPr>
          <p:nvPr>
            <p:ph type="title"/>
          </p:nvPr>
        </p:nvSpPr>
        <p:spPr/>
        <p:txBody>
          <a:bodyPr/>
          <a:lstStyle/>
          <a:p>
            <a:r>
              <a:rPr lang="en-US" dirty="0"/>
              <a:t>The Haram al Sharif/Temple Mount</a:t>
            </a:r>
          </a:p>
        </p:txBody>
      </p:sp>
      <p:pic>
        <p:nvPicPr>
          <p:cNvPr id="5" name="Content Placeholder 4">
            <a:extLst>
              <a:ext uri="{FF2B5EF4-FFF2-40B4-BE49-F238E27FC236}">
                <a16:creationId xmlns:a16="http://schemas.microsoft.com/office/drawing/2014/main" id="{47558C17-1994-4965-96AD-9CABDD3944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069" y="1825625"/>
            <a:ext cx="7749862" cy="4351338"/>
          </a:xfrm>
        </p:spPr>
      </p:pic>
    </p:spTree>
    <p:extLst>
      <p:ext uri="{BB962C8B-B14F-4D97-AF65-F5344CB8AC3E}">
        <p14:creationId xmlns:p14="http://schemas.microsoft.com/office/powerpoint/2010/main" val="348954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2F5-C21F-4AA3-BC21-28E9D4532279}"/>
              </a:ext>
            </a:extLst>
          </p:cNvPr>
          <p:cNvSpPr>
            <a:spLocks noGrp="1"/>
          </p:cNvSpPr>
          <p:nvPr>
            <p:ph type="title"/>
          </p:nvPr>
        </p:nvSpPr>
        <p:spPr/>
        <p:txBody>
          <a:bodyPr/>
          <a:lstStyle/>
          <a:p>
            <a:r>
              <a:rPr lang="en-US" dirty="0"/>
              <a:t>Al Aqsa (the Farthest Mosque): 705, but rebuilt several times since due to earthquakes</a:t>
            </a:r>
          </a:p>
        </p:txBody>
      </p:sp>
      <p:pic>
        <p:nvPicPr>
          <p:cNvPr id="5" name="Content Placeholder 4">
            <a:extLst>
              <a:ext uri="{FF2B5EF4-FFF2-40B4-BE49-F238E27FC236}">
                <a16:creationId xmlns:a16="http://schemas.microsoft.com/office/drawing/2014/main" id="{CBC00E86-9248-423D-BB4F-3A33F091C0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8244" y="1825625"/>
            <a:ext cx="8095512" cy="4351338"/>
          </a:xfrm>
        </p:spPr>
      </p:pic>
    </p:spTree>
    <p:extLst>
      <p:ext uri="{BB962C8B-B14F-4D97-AF65-F5344CB8AC3E}">
        <p14:creationId xmlns:p14="http://schemas.microsoft.com/office/powerpoint/2010/main" val="337252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BDC3-236D-4894-B3C5-253B8446281F}"/>
              </a:ext>
            </a:extLst>
          </p:cNvPr>
          <p:cNvSpPr>
            <a:spLocks noGrp="1"/>
          </p:cNvSpPr>
          <p:nvPr>
            <p:ph type="title"/>
          </p:nvPr>
        </p:nvSpPr>
        <p:spPr/>
        <p:txBody>
          <a:bodyPr>
            <a:normAutofit fontScale="90000"/>
          </a:bodyPr>
          <a:lstStyle/>
          <a:p>
            <a:r>
              <a:rPr lang="en-US" dirty="0"/>
              <a:t>Here is the Dome of the Rock: first completed 691, but in its current form since the 12</a:t>
            </a:r>
            <a:r>
              <a:rPr lang="en-US" baseline="30000" dirty="0"/>
              <a:t>th</a:t>
            </a:r>
            <a:r>
              <a:rPr lang="en-US" dirty="0"/>
              <a:t> century (the gold-plated roof is 20</a:t>
            </a:r>
            <a:r>
              <a:rPr lang="en-US" baseline="30000" dirty="0"/>
              <a:t>th</a:t>
            </a:r>
            <a:r>
              <a:rPr lang="en-US" dirty="0"/>
              <a:t> century): </a:t>
            </a:r>
          </a:p>
        </p:txBody>
      </p:sp>
      <p:pic>
        <p:nvPicPr>
          <p:cNvPr id="5" name="Content Placeholder 4">
            <a:extLst>
              <a:ext uri="{FF2B5EF4-FFF2-40B4-BE49-F238E27FC236}">
                <a16:creationId xmlns:a16="http://schemas.microsoft.com/office/drawing/2014/main" id="{607B5259-887B-42E0-A27C-42CC21FBE1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0819" y="2297113"/>
            <a:ext cx="6013185" cy="4351338"/>
          </a:xfrm>
        </p:spPr>
      </p:pic>
    </p:spTree>
    <p:extLst>
      <p:ext uri="{BB962C8B-B14F-4D97-AF65-F5344CB8AC3E}">
        <p14:creationId xmlns:p14="http://schemas.microsoft.com/office/powerpoint/2010/main" val="181935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D6E48-8093-431E-9DC5-231DAF2E829E}"/>
              </a:ext>
            </a:extLst>
          </p:cNvPr>
          <p:cNvSpPr>
            <a:spLocks noGrp="1"/>
          </p:cNvSpPr>
          <p:nvPr>
            <p:ph type="title"/>
          </p:nvPr>
        </p:nvSpPr>
        <p:spPr/>
        <p:txBody>
          <a:bodyPr/>
          <a:lstStyle/>
          <a:p>
            <a:r>
              <a:rPr lang="en-US" dirty="0"/>
              <a:t>So what is the rock? </a:t>
            </a:r>
          </a:p>
        </p:txBody>
      </p:sp>
      <p:sp>
        <p:nvSpPr>
          <p:cNvPr id="3" name="Content Placeholder 2">
            <a:extLst>
              <a:ext uri="{FF2B5EF4-FFF2-40B4-BE49-F238E27FC236}">
                <a16:creationId xmlns:a16="http://schemas.microsoft.com/office/drawing/2014/main" id="{A8BF9011-B49F-4879-B1EE-7FCF1602C300}"/>
              </a:ext>
            </a:extLst>
          </p:cNvPr>
          <p:cNvSpPr>
            <a:spLocks noGrp="1"/>
          </p:cNvSpPr>
          <p:nvPr>
            <p:ph idx="1"/>
          </p:nvPr>
        </p:nvSpPr>
        <p:spPr/>
        <p:txBody>
          <a:bodyPr/>
          <a:lstStyle/>
          <a:p>
            <a:r>
              <a:rPr lang="en-US" dirty="0"/>
              <a:t>Muslims and Jews both believe it is Mount Moriah, where God called on Ibrahim/Abraham to sacrifice his son and then relented.</a:t>
            </a:r>
          </a:p>
          <a:p>
            <a:r>
              <a:rPr lang="en-US" dirty="0"/>
              <a:t>Jews believe the sacrifice was to be of Isaac, his younger son by Sarah, Muslims believe it was Ishmael, his elder son by Hagar.</a:t>
            </a:r>
          </a:p>
          <a:p>
            <a:r>
              <a:rPr lang="en-US" dirty="0"/>
              <a:t>For Jews, the Temple Mount is sacred not only because it includes Mount Moriah but it is also where the First and Second Temples stood.</a:t>
            </a:r>
          </a:p>
          <a:p>
            <a:r>
              <a:rPr lang="en-US" dirty="0"/>
              <a:t>Both were destroyed on Tisha </a:t>
            </a:r>
            <a:r>
              <a:rPr lang="en-US" dirty="0" err="1"/>
              <a:t>B’av</a:t>
            </a:r>
            <a:r>
              <a:rPr lang="en-US" dirty="0"/>
              <a:t>, (the ninth of Av) which is also the date of other Jewish disasters.</a:t>
            </a:r>
          </a:p>
        </p:txBody>
      </p:sp>
    </p:spTree>
    <p:extLst>
      <p:ext uri="{BB962C8B-B14F-4D97-AF65-F5344CB8AC3E}">
        <p14:creationId xmlns:p14="http://schemas.microsoft.com/office/powerpoint/2010/main" val="81775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7299</TotalTime>
  <Words>2594</Words>
  <Application>Microsoft Office PowerPoint</Application>
  <PresentationFormat>Widescreen</PresentationFormat>
  <Paragraphs>152</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What Has God Got To Do With It?</vt:lpstr>
      <vt:lpstr>The basics </vt:lpstr>
      <vt:lpstr>Jews and the land (Haaretz)</vt:lpstr>
      <vt:lpstr>Here are the Romans looting the candelabra from the second Temple (Arch of Titus, Rome): </vt:lpstr>
      <vt:lpstr>In Islam, Jerusalem is 3rd, but still important</vt:lpstr>
      <vt:lpstr>The Haram al Sharif/Temple Mount</vt:lpstr>
      <vt:lpstr>Al Aqsa (the Farthest Mosque): 705, but rebuilt several times since due to earthquakes</vt:lpstr>
      <vt:lpstr>Here is the Dome of the Rock: first completed 691, but in its current form since the 12th century (the gold-plated roof is 20th century): </vt:lpstr>
      <vt:lpstr>So what is the rock? </vt:lpstr>
      <vt:lpstr>Here is what some think the 2nd Temple looked like: </vt:lpstr>
      <vt:lpstr>Muslims pray on the Haram al Sharif every day, but Jews (and other non-Muslims) are traditionally not allowed to pray on the Temple Mount:</vt:lpstr>
      <vt:lpstr>Instead Jews pray at the “wailing,” Western wall, a retaining wall of the 2nd Temple</vt:lpstr>
      <vt:lpstr>What does history tell us?</vt:lpstr>
      <vt:lpstr>The real prelude to contemporary issues started in the 19th century</vt:lpstr>
      <vt:lpstr>Sharpened hostilities</vt:lpstr>
      <vt:lpstr>The partition plan</vt:lpstr>
      <vt:lpstr>War ensues</vt:lpstr>
      <vt:lpstr>Israel’s changing borders</vt:lpstr>
      <vt:lpstr>Or, in the Arab view: </vt:lpstr>
      <vt:lpstr>Religion is not so important to this history</vt:lpstr>
      <vt:lpstr>Nor was it so important in the Oslo period</vt:lpstr>
      <vt:lpstr>Things are changing</vt:lpstr>
      <vt:lpstr>So today the situation looks different</vt:lpstr>
      <vt:lpstr>Religious pressures are rising </vt:lpstr>
      <vt:lpstr>Focus on Jerusalem, with a tip of my hat to Israeli scholar Lior Lehrs: </vt:lpstr>
      <vt:lpstr>The Haram al Sharif (noble sanctuary)</vt:lpstr>
      <vt:lpstr>Jordan’s role</vt:lpstr>
      <vt:lpstr>The Temple Mount</vt:lpstr>
      <vt:lpstr>The rest of the Old City and related areas</vt:lpstr>
      <vt:lpstr>Obstacles to agreement: </vt:lpstr>
      <vt:lpstr>Politics, not policy, is the problem</vt:lpstr>
      <vt:lpstr>Bottom lines</vt:lpstr>
      <vt:lpstr>What Has God Got To Do With It?</vt:lpstr>
      <vt:lpstr>Fast forward: tolerance and intolerance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God Got To Do With It?</dc:title>
  <dc:creator>Daniel Serwer</dc:creator>
  <cp:lastModifiedBy>Daniel Serwer</cp:lastModifiedBy>
  <cp:revision>80</cp:revision>
  <dcterms:created xsi:type="dcterms:W3CDTF">2017-10-21T22:24:57Z</dcterms:created>
  <dcterms:modified xsi:type="dcterms:W3CDTF">2018-01-10T15:56:08Z</dcterms:modified>
</cp:coreProperties>
</file>