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68" r:id="rId6"/>
    <p:sldId id="258" r:id="rId7"/>
    <p:sldId id="269" r:id="rId8"/>
    <p:sldId id="265" r:id="rId9"/>
    <p:sldId id="270" r:id="rId10"/>
    <p:sldId id="262" r:id="rId11"/>
    <p:sldId id="259" r:id="rId12"/>
    <p:sldId id="261" r:id="rId13"/>
  </p:sldIdLst>
  <p:sldSz cx="9144000" cy="5143500" type="screen16x9"/>
  <p:notesSz cx="6858000" cy="9144000"/>
  <p:embeddedFontLst>
    <p:embeddedFont>
      <p:font typeface="Roboto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66FD45-0B07-4E90-B9D1-0C3F84629724}" type="doc">
      <dgm:prSet loTypeId="urn:microsoft.com/office/officeart/2005/8/layout/radial6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36F759-F61F-417B-A976-34DA3098C654}">
      <dgm:prSet phldrT="[Text]"/>
      <dgm:spPr/>
      <dgm:t>
        <a:bodyPr/>
        <a:lstStyle/>
        <a:p>
          <a:r>
            <a:rPr lang="en-US" dirty="0"/>
            <a:t>Exclusion </a:t>
          </a:r>
        </a:p>
      </dgm:t>
    </dgm:pt>
    <dgm:pt modelId="{0C8C521B-9878-49CD-ADB0-C90E11DB5AD6}" type="parTrans" cxnId="{033A686E-0441-478E-9398-D15BA630A026}">
      <dgm:prSet/>
      <dgm:spPr/>
      <dgm:t>
        <a:bodyPr/>
        <a:lstStyle/>
        <a:p>
          <a:endParaRPr lang="en-US"/>
        </a:p>
      </dgm:t>
    </dgm:pt>
    <dgm:pt modelId="{556665DE-9967-4702-8289-84C82CA10519}" type="sibTrans" cxnId="{033A686E-0441-478E-9398-D15BA630A026}">
      <dgm:prSet/>
      <dgm:spPr/>
      <dgm:t>
        <a:bodyPr/>
        <a:lstStyle/>
        <a:p>
          <a:endParaRPr lang="en-US"/>
        </a:p>
      </dgm:t>
    </dgm:pt>
    <dgm:pt modelId="{111F4503-433C-4B70-BAAD-B1CB3F04B09B}">
      <dgm:prSet phldrT="[Text]" custT="1"/>
      <dgm:spPr/>
      <dgm:t>
        <a:bodyPr/>
        <a:lstStyle/>
        <a:p>
          <a:r>
            <a:rPr lang="en-US" sz="2000" dirty="0"/>
            <a:t>Security</a:t>
          </a:r>
          <a:r>
            <a:rPr lang="en-US" sz="1100" dirty="0"/>
            <a:t> </a:t>
          </a:r>
        </a:p>
      </dgm:t>
    </dgm:pt>
    <dgm:pt modelId="{D5BAF3A0-7141-4575-B9D5-0498FF0808E7}" type="parTrans" cxnId="{8FCE3990-E519-42AC-8FBC-31B7AF2E7030}">
      <dgm:prSet/>
      <dgm:spPr/>
      <dgm:t>
        <a:bodyPr/>
        <a:lstStyle/>
        <a:p>
          <a:endParaRPr lang="en-US"/>
        </a:p>
      </dgm:t>
    </dgm:pt>
    <dgm:pt modelId="{EBDC3BC9-8779-4C9F-927A-6DD5180BC8E1}" type="sibTrans" cxnId="{8FCE3990-E519-42AC-8FBC-31B7AF2E7030}">
      <dgm:prSet/>
      <dgm:spPr/>
      <dgm:t>
        <a:bodyPr/>
        <a:lstStyle/>
        <a:p>
          <a:endParaRPr lang="en-US"/>
        </a:p>
      </dgm:t>
    </dgm:pt>
    <dgm:pt modelId="{9DE089D5-91E9-4063-ACB0-38DF08C649A6}">
      <dgm:prSet phldrT="[Text]" custT="1"/>
      <dgm:spPr/>
      <dgm:t>
        <a:bodyPr/>
        <a:lstStyle/>
        <a:p>
          <a:r>
            <a:rPr lang="en-US" sz="2400" dirty="0"/>
            <a:t>Land</a:t>
          </a:r>
          <a:r>
            <a:rPr lang="en-US" sz="1100" dirty="0"/>
            <a:t> </a:t>
          </a:r>
        </a:p>
      </dgm:t>
    </dgm:pt>
    <dgm:pt modelId="{670A439E-EA44-4084-A84C-519ECEC6DCEB}" type="parTrans" cxnId="{8770A060-D1D1-4EBB-84A7-2F1789880209}">
      <dgm:prSet/>
      <dgm:spPr/>
      <dgm:t>
        <a:bodyPr/>
        <a:lstStyle/>
        <a:p>
          <a:endParaRPr lang="en-US"/>
        </a:p>
      </dgm:t>
    </dgm:pt>
    <dgm:pt modelId="{E6EEC091-1D83-4DF0-9B54-B79AD2460FF3}" type="sibTrans" cxnId="{8770A060-D1D1-4EBB-84A7-2F1789880209}">
      <dgm:prSet/>
      <dgm:spPr/>
      <dgm:t>
        <a:bodyPr/>
        <a:lstStyle/>
        <a:p>
          <a:endParaRPr lang="en-US"/>
        </a:p>
      </dgm:t>
    </dgm:pt>
    <dgm:pt modelId="{324F04C5-30A1-4E9D-BBED-B4BA2D08754C}">
      <dgm:prSet phldrT="[Text]" custT="1"/>
      <dgm:spPr/>
      <dgm:t>
        <a:bodyPr/>
        <a:lstStyle/>
        <a:p>
          <a:r>
            <a:rPr lang="en-US" sz="2000" dirty="0"/>
            <a:t>Political</a:t>
          </a:r>
        </a:p>
      </dgm:t>
    </dgm:pt>
    <dgm:pt modelId="{1D43002D-28B7-4449-BE4D-92808111C208}" type="parTrans" cxnId="{75AA3C2B-FDF9-42F0-BA68-B30536FB9BD3}">
      <dgm:prSet/>
      <dgm:spPr/>
      <dgm:t>
        <a:bodyPr/>
        <a:lstStyle/>
        <a:p>
          <a:endParaRPr lang="en-US"/>
        </a:p>
      </dgm:t>
    </dgm:pt>
    <dgm:pt modelId="{EEEA717A-B8CB-4C5A-8B3A-B83791266F57}" type="sibTrans" cxnId="{75AA3C2B-FDF9-42F0-BA68-B30536FB9BD3}">
      <dgm:prSet/>
      <dgm:spPr/>
      <dgm:t>
        <a:bodyPr/>
        <a:lstStyle/>
        <a:p>
          <a:endParaRPr lang="en-US"/>
        </a:p>
      </dgm:t>
    </dgm:pt>
    <dgm:pt modelId="{5EA838CF-F584-47C9-813F-11163F5121B1}">
      <dgm:prSet phldrT="[Text]" custT="1"/>
      <dgm:spPr/>
      <dgm:t>
        <a:bodyPr/>
        <a:lstStyle/>
        <a:p>
          <a:r>
            <a:rPr lang="en-US" sz="2000" dirty="0"/>
            <a:t>Services</a:t>
          </a:r>
          <a:endParaRPr lang="en-US" sz="1100" dirty="0"/>
        </a:p>
      </dgm:t>
    </dgm:pt>
    <dgm:pt modelId="{DF54EEEC-2412-4A93-9A70-1EC36E0C3615}" type="parTrans" cxnId="{A5355E33-37BB-4F1F-B6A9-76BF7F87C941}">
      <dgm:prSet/>
      <dgm:spPr/>
      <dgm:t>
        <a:bodyPr/>
        <a:lstStyle/>
        <a:p>
          <a:endParaRPr lang="en-US"/>
        </a:p>
      </dgm:t>
    </dgm:pt>
    <dgm:pt modelId="{0A1357DB-B505-467B-B0DC-45370DDCE0DB}" type="sibTrans" cxnId="{A5355E33-37BB-4F1F-B6A9-76BF7F87C941}">
      <dgm:prSet/>
      <dgm:spPr/>
      <dgm:t>
        <a:bodyPr/>
        <a:lstStyle/>
        <a:p>
          <a:endParaRPr lang="en-US"/>
        </a:p>
      </dgm:t>
    </dgm:pt>
    <dgm:pt modelId="{564E0DC5-D597-4F39-B87D-FDA0046B23E8}" type="pres">
      <dgm:prSet presAssocID="{8A66FD45-0B07-4E90-B9D1-0C3F8462972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5DC2F88-123F-4337-9FF9-0FDFE917C5C3}" type="pres">
      <dgm:prSet presAssocID="{1E36F759-F61F-417B-A976-34DA3098C654}" presName="centerShape" presStyleLbl="node0" presStyleIdx="0" presStyleCnt="1"/>
      <dgm:spPr/>
    </dgm:pt>
    <dgm:pt modelId="{A27CA354-6662-42CB-91DF-25CC20B3A177}" type="pres">
      <dgm:prSet presAssocID="{111F4503-433C-4B70-BAAD-B1CB3F04B09B}" presName="node" presStyleLbl="node1" presStyleIdx="0" presStyleCnt="4" custScaleX="127901">
        <dgm:presLayoutVars>
          <dgm:bulletEnabled val="1"/>
        </dgm:presLayoutVars>
      </dgm:prSet>
      <dgm:spPr/>
    </dgm:pt>
    <dgm:pt modelId="{658F81C2-0B82-4F43-8F74-DA9467213380}" type="pres">
      <dgm:prSet presAssocID="{111F4503-433C-4B70-BAAD-B1CB3F04B09B}" presName="dummy" presStyleCnt="0"/>
      <dgm:spPr/>
    </dgm:pt>
    <dgm:pt modelId="{EEB055E4-74FC-4AFA-8E77-0FDAFD60A6C0}" type="pres">
      <dgm:prSet presAssocID="{EBDC3BC9-8779-4C9F-927A-6DD5180BC8E1}" presName="sibTrans" presStyleLbl="sibTrans2D1" presStyleIdx="0" presStyleCnt="4"/>
      <dgm:spPr/>
    </dgm:pt>
    <dgm:pt modelId="{036EC27C-85A8-4F63-B1EC-DDAE45C63C4C}" type="pres">
      <dgm:prSet presAssocID="{9DE089D5-91E9-4063-ACB0-38DF08C649A6}" presName="node" presStyleLbl="node1" presStyleIdx="1" presStyleCnt="4">
        <dgm:presLayoutVars>
          <dgm:bulletEnabled val="1"/>
        </dgm:presLayoutVars>
      </dgm:prSet>
      <dgm:spPr/>
    </dgm:pt>
    <dgm:pt modelId="{58814FDB-573C-4C1C-B572-C496CDEA07CB}" type="pres">
      <dgm:prSet presAssocID="{9DE089D5-91E9-4063-ACB0-38DF08C649A6}" presName="dummy" presStyleCnt="0"/>
      <dgm:spPr/>
    </dgm:pt>
    <dgm:pt modelId="{5E0ABDDE-955E-49A8-A568-A37672374C0D}" type="pres">
      <dgm:prSet presAssocID="{E6EEC091-1D83-4DF0-9B54-B79AD2460FF3}" presName="sibTrans" presStyleLbl="sibTrans2D1" presStyleIdx="1" presStyleCnt="4"/>
      <dgm:spPr/>
    </dgm:pt>
    <dgm:pt modelId="{8D80A4A9-5470-4AE3-8C8F-CC8F0687CE41}" type="pres">
      <dgm:prSet presAssocID="{324F04C5-30A1-4E9D-BBED-B4BA2D08754C}" presName="node" presStyleLbl="node1" presStyleIdx="2" presStyleCnt="4" custScaleX="133283">
        <dgm:presLayoutVars>
          <dgm:bulletEnabled val="1"/>
        </dgm:presLayoutVars>
      </dgm:prSet>
      <dgm:spPr/>
    </dgm:pt>
    <dgm:pt modelId="{E16354BA-3DED-4D41-8277-809D1A585D1E}" type="pres">
      <dgm:prSet presAssocID="{324F04C5-30A1-4E9D-BBED-B4BA2D08754C}" presName="dummy" presStyleCnt="0"/>
      <dgm:spPr/>
    </dgm:pt>
    <dgm:pt modelId="{25A38752-90B6-4E1C-BFA5-886AEA6CB4B7}" type="pres">
      <dgm:prSet presAssocID="{EEEA717A-B8CB-4C5A-8B3A-B83791266F57}" presName="sibTrans" presStyleLbl="sibTrans2D1" presStyleIdx="2" presStyleCnt="4"/>
      <dgm:spPr/>
    </dgm:pt>
    <dgm:pt modelId="{545C6131-6633-49A2-AE7B-A80D176D28A1}" type="pres">
      <dgm:prSet presAssocID="{5EA838CF-F584-47C9-813F-11163F5121B1}" presName="node" presStyleLbl="node1" presStyleIdx="3" presStyleCnt="4" custScaleX="125155">
        <dgm:presLayoutVars>
          <dgm:bulletEnabled val="1"/>
        </dgm:presLayoutVars>
      </dgm:prSet>
      <dgm:spPr/>
    </dgm:pt>
    <dgm:pt modelId="{2F7B652B-BF81-4A22-9B3E-8DAD54A2A49D}" type="pres">
      <dgm:prSet presAssocID="{5EA838CF-F584-47C9-813F-11163F5121B1}" presName="dummy" presStyleCnt="0"/>
      <dgm:spPr/>
    </dgm:pt>
    <dgm:pt modelId="{F2C371A5-CF58-4102-B6AD-EB2C504A27B8}" type="pres">
      <dgm:prSet presAssocID="{0A1357DB-B505-467B-B0DC-45370DDCE0DB}" presName="sibTrans" presStyleLbl="sibTrans2D1" presStyleIdx="3" presStyleCnt="4"/>
      <dgm:spPr/>
    </dgm:pt>
  </dgm:ptLst>
  <dgm:cxnLst>
    <dgm:cxn modelId="{3FF43414-FC16-4B65-AD68-2B5875095A17}" type="presOf" srcId="{EBDC3BC9-8779-4C9F-927A-6DD5180BC8E1}" destId="{EEB055E4-74FC-4AFA-8E77-0FDAFD60A6C0}" srcOrd="0" destOrd="0" presId="urn:microsoft.com/office/officeart/2005/8/layout/radial6"/>
    <dgm:cxn modelId="{75AA3C2B-FDF9-42F0-BA68-B30536FB9BD3}" srcId="{1E36F759-F61F-417B-A976-34DA3098C654}" destId="{324F04C5-30A1-4E9D-BBED-B4BA2D08754C}" srcOrd="2" destOrd="0" parTransId="{1D43002D-28B7-4449-BE4D-92808111C208}" sibTransId="{EEEA717A-B8CB-4C5A-8B3A-B83791266F57}"/>
    <dgm:cxn modelId="{A5355E33-37BB-4F1F-B6A9-76BF7F87C941}" srcId="{1E36F759-F61F-417B-A976-34DA3098C654}" destId="{5EA838CF-F584-47C9-813F-11163F5121B1}" srcOrd="3" destOrd="0" parTransId="{DF54EEEC-2412-4A93-9A70-1EC36E0C3615}" sibTransId="{0A1357DB-B505-467B-B0DC-45370DDCE0DB}"/>
    <dgm:cxn modelId="{3B01513D-12BF-419D-BFF8-2865C428D49B}" type="presOf" srcId="{9DE089D5-91E9-4063-ACB0-38DF08C649A6}" destId="{036EC27C-85A8-4F63-B1EC-DDAE45C63C4C}" srcOrd="0" destOrd="0" presId="urn:microsoft.com/office/officeart/2005/8/layout/radial6"/>
    <dgm:cxn modelId="{8770A060-D1D1-4EBB-84A7-2F1789880209}" srcId="{1E36F759-F61F-417B-A976-34DA3098C654}" destId="{9DE089D5-91E9-4063-ACB0-38DF08C649A6}" srcOrd="1" destOrd="0" parTransId="{670A439E-EA44-4084-A84C-519ECEC6DCEB}" sibTransId="{E6EEC091-1D83-4DF0-9B54-B79AD2460FF3}"/>
    <dgm:cxn modelId="{6C7EDA45-811F-47B6-89DD-205109D02725}" type="presOf" srcId="{8A66FD45-0B07-4E90-B9D1-0C3F84629724}" destId="{564E0DC5-D597-4F39-B87D-FDA0046B23E8}" srcOrd="0" destOrd="0" presId="urn:microsoft.com/office/officeart/2005/8/layout/radial6"/>
    <dgm:cxn modelId="{033A686E-0441-478E-9398-D15BA630A026}" srcId="{8A66FD45-0B07-4E90-B9D1-0C3F84629724}" destId="{1E36F759-F61F-417B-A976-34DA3098C654}" srcOrd="0" destOrd="0" parTransId="{0C8C521B-9878-49CD-ADB0-C90E11DB5AD6}" sibTransId="{556665DE-9967-4702-8289-84C82CA10519}"/>
    <dgm:cxn modelId="{C708A883-0864-4C2C-9DAE-2071892BB971}" type="presOf" srcId="{1E36F759-F61F-417B-A976-34DA3098C654}" destId="{55DC2F88-123F-4337-9FF9-0FDFE917C5C3}" srcOrd="0" destOrd="0" presId="urn:microsoft.com/office/officeart/2005/8/layout/radial6"/>
    <dgm:cxn modelId="{8FCE3990-E519-42AC-8FBC-31B7AF2E7030}" srcId="{1E36F759-F61F-417B-A976-34DA3098C654}" destId="{111F4503-433C-4B70-BAAD-B1CB3F04B09B}" srcOrd="0" destOrd="0" parTransId="{D5BAF3A0-7141-4575-B9D5-0498FF0808E7}" sibTransId="{EBDC3BC9-8779-4C9F-927A-6DD5180BC8E1}"/>
    <dgm:cxn modelId="{F9ABEE97-B1AC-41F7-862C-8A68213156B1}" type="presOf" srcId="{5EA838CF-F584-47C9-813F-11163F5121B1}" destId="{545C6131-6633-49A2-AE7B-A80D176D28A1}" srcOrd="0" destOrd="0" presId="urn:microsoft.com/office/officeart/2005/8/layout/radial6"/>
    <dgm:cxn modelId="{0393CCC7-989A-4D93-B38D-D324CB898B8E}" type="presOf" srcId="{EEEA717A-B8CB-4C5A-8B3A-B83791266F57}" destId="{25A38752-90B6-4E1C-BFA5-886AEA6CB4B7}" srcOrd="0" destOrd="0" presId="urn:microsoft.com/office/officeart/2005/8/layout/radial6"/>
    <dgm:cxn modelId="{4A333FCA-F0D4-41B3-8DE7-B1BF6DB5B87D}" type="presOf" srcId="{E6EEC091-1D83-4DF0-9B54-B79AD2460FF3}" destId="{5E0ABDDE-955E-49A8-A568-A37672374C0D}" srcOrd="0" destOrd="0" presId="urn:microsoft.com/office/officeart/2005/8/layout/radial6"/>
    <dgm:cxn modelId="{05E9EDCA-242F-4E6B-8C08-ED43B3EE5424}" type="presOf" srcId="{324F04C5-30A1-4E9D-BBED-B4BA2D08754C}" destId="{8D80A4A9-5470-4AE3-8C8F-CC8F0687CE41}" srcOrd="0" destOrd="0" presId="urn:microsoft.com/office/officeart/2005/8/layout/radial6"/>
    <dgm:cxn modelId="{060B67EE-FC4B-4E76-924A-4712EF55F375}" type="presOf" srcId="{111F4503-433C-4B70-BAAD-B1CB3F04B09B}" destId="{A27CA354-6662-42CB-91DF-25CC20B3A177}" srcOrd="0" destOrd="0" presId="urn:microsoft.com/office/officeart/2005/8/layout/radial6"/>
    <dgm:cxn modelId="{6B41D1FD-F46F-461B-A716-F291EE233C07}" type="presOf" srcId="{0A1357DB-B505-467B-B0DC-45370DDCE0DB}" destId="{F2C371A5-CF58-4102-B6AD-EB2C504A27B8}" srcOrd="0" destOrd="0" presId="urn:microsoft.com/office/officeart/2005/8/layout/radial6"/>
    <dgm:cxn modelId="{661D0B52-7394-49DA-9E46-172A5C5E7555}" type="presParOf" srcId="{564E0DC5-D597-4F39-B87D-FDA0046B23E8}" destId="{55DC2F88-123F-4337-9FF9-0FDFE917C5C3}" srcOrd="0" destOrd="0" presId="urn:microsoft.com/office/officeart/2005/8/layout/radial6"/>
    <dgm:cxn modelId="{46CAEDCD-E9FE-4C3D-9A71-FE06D8301CEF}" type="presParOf" srcId="{564E0DC5-D597-4F39-B87D-FDA0046B23E8}" destId="{A27CA354-6662-42CB-91DF-25CC20B3A177}" srcOrd="1" destOrd="0" presId="urn:microsoft.com/office/officeart/2005/8/layout/radial6"/>
    <dgm:cxn modelId="{00121D98-D730-49E9-B26C-1BBD30255BC3}" type="presParOf" srcId="{564E0DC5-D597-4F39-B87D-FDA0046B23E8}" destId="{658F81C2-0B82-4F43-8F74-DA9467213380}" srcOrd="2" destOrd="0" presId="urn:microsoft.com/office/officeart/2005/8/layout/radial6"/>
    <dgm:cxn modelId="{850A7BC8-AA1D-4E72-9444-C928970AA1CD}" type="presParOf" srcId="{564E0DC5-D597-4F39-B87D-FDA0046B23E8}" destId="{EEB055E4-74FC-4AFA-8E77-0FDAFD60A6C0}" srcOrd="3" destOrd="0" presId="urn:microsoft.com/office/officeart/2005/8/layout/radial6"/>
    <dgm:cxn modelId="{F021EDC4-79C7-4743-BA1D-9A38EE602699}" type="presParOf" srcId="{564E0DC5-D597-4F39-B87D-FDA0046B23E8}" destId="{036EC27C-85A8-4F63-B1EC-DDAE45C63C4C}" srcOrd="4" destOrd="0" presId="urn:microsoft.com/office/officeart/2005/8/layout/radial6"/>
    <dgm:cxn modelId="{ED039863-9E2C-459A-A5C5-B14FD58B25EF}" type="presParOf" srcId="{564E0DC5-D597-4F39-B87D-FDA0046B23E8}" destId="{58814FDB-573C-4C1C-B572-C496CDEA07CB}" srcOrd="5" destOrd="0" presId="urn:microsoft.com/office/officeart/2005/8/layout/radial6"/>
    <dgm:cxn modelId="{EB1F8ECE-0CFA-40C7-91BD-FE25B0AE9308}" type="presParOf" srcId="{564E0DC5-D597-4F39-B87D-FDA0046B23E8}" destId="{5E0ABDDE-955E-49A8-A568-A37672374C0D}" srcOrd="6" destOrd="0" presId="urn:microsoft.com/office/officeart/2005/8/layout/radial6"/>
    <dgm:cxn modelId="{79F9E860-7372-4235-A823-D95E98DA1CDD}" type="presParOf" srcId="{564E0DC5-D597-4F39-B87D-FDA0046B23E8}" destId="{8D80A4A9-5470-4AE3-8C8F-CC8F0687CE41}" srcOrd="7" destOrd="0" presId="urn:microsoft.com/office/officeart/2005/8/layout/radial6"/>
    <dgm:cxn modelId="{E25C0DE7-7FD5-4944-972E-CA8A4C140DC2}" type="presParOf" srcId="{564E0DC5-D597-4F39-B87D-FDA0046B23E8}" destId="{E16354BA-3DED-4D41-8277-809D1A585D1E}" srcOrd="8" destOrd="0" presId="urn:microsoft.com/office/officeart/2005/8/layout/radial6"/>
    <dgm:cxn modelId="{1166782F-DCA3-485F-A5E3-BBDD48006A19}" type="presParOf" srcId="{564E0DC5-D597-4F39-B87D-FDA0046B23E8}" destId="{25A38752-90B6-4E1C-BFA5-886AEA6CB4B7}" srcOrd="9" destOrd="0" presId="urn:microsoft.com/office/officeart/2005/8/layout/radial6"/>
    <dgm:cxn modelId="{AA3EF892-D23B-4FEB-AD5C-1D8391048F3B}" type="presParOf" srcId="{564E0DC5-D597-4F39-B87D-FDA0046B23E8}" destId="{545C6131-6633-49A2-AE7B-A80D176D28A1}" srcOrd="10" destOrd="0" presId="urn:microsoft.com/office/officeart/2005/8/layout/radial6"/>
    <dgm:cxn modelId="{1DF924BD-6981-4E3E-B6F3-FCAA87376AB6}" type="presParOf" srcId="{564E0DC5-D597-4F39-B87D-FDA0046B23E8}" destId="{2F7B652B-BF81-4A22-9B3E-8DAD54A2A49D}" srcOrd="11" destOrd="0" presId="urn:microsoft.com/office/officeart/2005/8/layout/radial6"/>
    <dgm:cxn modelId="{3EFB4697-A4EC-4EBB-9DA8-BD4FF46978EC}" type="presParOf" srcId="{564E0DC5-D597-4F39-B87D-FDA0046B23E8}" destId="{F2C371A5-CF58-4102-B6AD-EB2C504A27B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371A5-CF58-4102-B6AD-EB2C504A27B8}">
      <dsp:nvSpPr>
        <dsp:cNvPr id="0" name=""/>
        <dsp:cNvSpPr/>
      </dsp:nvSpPr>
      <dsp:spPr>
        <a:xfrm>
          <a:off x="2202380" y="544029"/>
          <a:ext cx="3629084" cy="3629084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2">
            <a:hueOff val="6495201"/>
            <a:satOff val="11660"/>
            <a:lumOff val="-68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38752-90B6-4E1C-BFA5-886AEA6CB4B7}">
      <dsp:nvSpPr>
        <dsp:cNvPr id="0" name=""/>
        <dsp:cNvSpPr/>
      </dsp:nvSpPr>
      <dsp:spPr>
        <a:xfrm>
          <a:off x="2202380" y="544029"/>
          <a:ext cx="3629084" cy="3629084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2">
            <a:hueOff val="4330134"/>
            <a:satOff val="7773"/>
            <a:lumOff val="-45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ABDDE-955E-49A8-A568-A37672374C0D}">
      <dsp:nvSpPr>
        <dsp:cNvPr id="0" name=""/>
        <dsp:cNvSpPr/>
      </dsp:nvSpPr>
      <dsp:spPr>
        <a:xfrm>
          <a:off x="2202380" y="544029"/>
          <a:ext cx="3629084" cy="3629084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2">
            <a:hueOff val="2165067"/>
            <a:satOff val="3887"/>
            <a:lumOff val="-22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055E4-74FC-4AFA-8E77-0FDAFD60A6C0}">
      <dsp:nvSpPr>
        <dsp:cNvPr id="0" name=""/>
        <dsp:cNvSpPr/>
      </dsp:nvSpPr>
      <dsp:spPr>
        <a:xfrm>
          <a:off x="2202380" y="544029"/>
          <a:ext cx="3629084" cy="3629084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C2F88-123F-4337-9FF9-0FDFE917C5C3}">
      <dsp:nvSpPr>
        <dsp:cNvPr id="0" name=""/>
        <dsp:cNvSpPr/>
      </dsp:nvSpPr>
      <dsp:spPr>
        <a:xfrm>
          <a:off x="3181271" y="1522920"/>
          <a:ext cx="1671302" cy="16713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Exclusion </a:t>
          </a:r>
        </a:p>
      </dsp:txBody>
      <dsp:txXfrm>
        <a:off x="3426028" y="1767677"/>
        <a:ext cx="1181788" cy="1181788"/>
      </dsp:txXfrm>
    </dsp:sp>
    <dsp:sp modelId="{A27CA354-6662-42CB-91DF-25CC20B3A177}">
      <dsp:nvSpPr>
        <dsp:cNvPr id="0" name=""/>
        <dsp:cNvSpPr/>
      </dsp:nvSpPr>
      <dsp:spPr>
        <a:xfrm>
          <a:off x="3268758" y="1190"/>
          <a:ext cx="1496328" cy="116991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Security</a:t>
          </a:r>
          <a:r>
            <a:rPr lang="en-US" sz="1100" kern="1200" dirty="0"/>
            <a:t> </a:t>
          </a:r>
        </a:p>
      </dsp:txBody>
      <dsp:txXfrm>
        <a:off x="3487890" y="172519"/>
        <a:ext cx="1058064" cy="827253"/>
      </dsp:txXfrm>
    </dsp:sp>
    <dsp:sp modelId="{036EC27C-85A8-4F63-B1EC-DDAE45C63C4C}">
      <dsp:nvSpPr>
        <dsp:cNvPr id="0" name=""/>
        <dsp:cNvSpPr/>
      </dsp:nvSpPr>
      <dsp:spPr>
        <a:xfrm>
          <a:off x="5204392" y="1773615"/>
          <a:ext cx="1169911" cy="1169911"/>
        </a:xfrm>
        <a:prstGeom prst="ellipse">
          <a:avLst/>
        </a:prstGeom>
        <a:solidFill>
          <a:schemeClr val="accent2">
            <a:hueOff val="2165067"/>
            <a:satOff val="388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Land</a:t>
          </a:r>
          <a:r>
            <a:rPr lang="en-US" sz="1100" kern="1200" dirty="0"/>
            <a:t> </a:t>
          </a:r>
        </a:p>
      </dsp:txBody>
      <dsp:txXfrm>
        <a:off x="5375721" y="1944944"/>
        <a:ext cx="827253" cy="827253"/>
      </dsp:txXfrm>
    </dsp:sp>
    <dsp:sp modelId="{8D80A4A9-5470-4AE3-8C8F-CC8F0687CE41}">
      <dsp:nvSpPr>
        <dsp:cNvPr id="0" name=""/>
        <dsp:cNvSpPr/>
      </dsp:nvSpPr>
      <dsp:spPr>
        <a:xfrm>
          <a:off x="3237276" y="3546040"/>
          <a:ext cx="1559293" cy="1169911"/>
        </a:xfrm>
        <a:prstGeom prst="ellipse">
          <a:avLst/>
        </a:prstGeom>
        <a:solidFill>
          <a:schemeClr val="accent2">
            <a:hueOff val="4330134"/>
            <a:satOff val="7773"/>
            <a:lumOff val="-45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Political</a:t>
          </a:r>
        </a:p>
      </dsp:txBody>
      <dsp:txXfrm>
        <a:off x="3465629" y="3717369"/>
        <a:ext cx="1102587" cy="827253"/>
      </dsp:txXfrm>
    </dsp:sp>
    <dsp:sp modelId="{545C6131-6633-49A2-AE7B-A80D176D28A1}">
      <dsp:nvSpPr>
        <dsp:cNvPr id="0" name=""/>
        <dsp:cNvSpPr/>
      </dsp:nvSpPr>
      <dsp:spPr>
        <a:xfrm>
          <a:off x="1512395" y="1773615"/>
          <a:ext cx="1464203" cy="1169911"/>
        </a:xfrm>
        <a:prstGeom prst="ellipse">
          <a:avLst/>
        </a:prstGeom>
        <a:solidFill>
          <a:schemeClr val="accent2">
            <a:hueOff val="6495201"/>
            <a:satOff val="11660"/>
            <a:lumOff val="-68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Services</a:t>
          </a:r>
          <a:endParaRPr lang="en-US" sz="1100" kern="1200" dirty="0"/>
        </a:p>
      </dsp:txBody>
      <dsp:txXfrm>
        <a:off x="1726823" y="1944944"/>
        <a:ext cx="1035347" cy="827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2984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812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5899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4184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8311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9462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989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BB96F-F3AF-4B89-AE19-F5ED0F415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3B679-3DBE-4B13-BC69-4305869EF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BE4E3-2FC2-4BFF-A000-D4996E4BD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F8E52-200D-4223-B77A-AA118A06258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6FF96-E668-4280-BCDE-B1EBBE34B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DDDA8-4C26-4176-A270-DE928D2C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545B-03CD-41CF-88E7-2410816F3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9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68580" y="335280"/>
            <a:ext cx="8980170" cy="404241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3600" dirty="0"/>
              <a:t>				</a:t>
            </a: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						</a:t>
            </a: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“Pathways for Peace”</a:t>
            </a:r>
            <a:r>
              <a:rPr lang="en" sz="3600" dirty="0"/>
              <a:t>: </a:t>
            </a:r>
            <a:br>
              <a:rPr lang="en" sz="3600" dirty="0"/>
            </a:br>
            <a:r>
              <a:rPr lang="en-US" sz="3600" dirty="0"/>
              <a:t>Key Substantive Findings</a:t>
            </a:r>
            <a:br>
              <a:rPr lang="en-US" sz="3600" dirty="0"/>
            </a:br>
            <a:r>
              <a:rPr lang="en-US" sz="3600" dirty="0"/>
              <a:t> and Future Research</a:t>
            </a:r>
            <a:br>
              <a:rPr lang="en-US" sz="3600" dirty="0"/>
            </a:br>
            <a:br>
              <a:rPr lang="en-US" sz="3600" dirty="0"/>
            </a:br>
            <a:r>
              <a:rPr lang="en-US" sz="2000" dirty="0"/>
              <a:t>Charles T. Call</a:t>
            </a:r>
            <a:br>
              <a:rPr lang="en-US" sz="2000" dirty="0"/>
            </a:br>
            <a:r>
              <a:rPr lang="en-US" sz="2000" dirty="0"/>
              <a:t>Senior External Advisor for the Report</a:t>
            </a:r>
            <a:br>
              <a:rPr lang="en-US" sz="2000" dirty="0"/>
            </a:br>
            <a:r>
              <a:rPr lang="en-US" sz="2000" dirty="0"/>
              <a:t>Associate Professor of International Peace and Conflict Resolution</a:t>
            </a:r>
            <a:br>
              <a:rPr lang="en-US" sz="2000" dirty="0"/>
            </a:br>
            <a:r>
              <a:rPr lang="en-US" sz="2000" dirty="0"/>
              <a:t>School of International Service</a:t>
            </a:r>
            <a:br>
              <a:rPr lang="en-US" sz="2000" dirty="0"/>
            </a:br>
            <a:r>
              <a:rPr lang="en-US" sz="2000" dirty="0"/>
              <a:t>American University</a:t>
            </a:r>
            <a:endParaRPr lang="en" sz="2000" dirty="0"/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603188" y="3329940"/>
            <a:ext cx="8222100" cy="131427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/>
            <a:r>
              <a:rPr lang="en" sz="4800" dirty="0"/>
              <a:t> </a:t>
            </a: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460950" y="213275"/>
            <a:ext cx="9008400" cy="2556235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600" dirty="0"/>
              <a:t>Pathways for Peace</a:t>
            </a:r>
            <a:r>
              <a:rPr lang="en" sz="3600" dirty="0"/>
              <a:t>: </a:t>
            </a:r>
            <a:br>
              <a:rPr lang="en" sz="3600" dirty="0"/>
            </a:br>
            <a:r>
              <a:rPr lang="en-US" sz="3600" dirty="0"/>
              <a:t>Inclusive Approaches to </a:t>
            </a:r>
            <a:br>
              <a:rPr lang="en-US" sz="3600" dirty="0"/>
            </a:br>
            <a:r>
              <a:rPr lang="en-US" sz="3600" dirty="0"/>
              <a:t>Preventing Violent Conflict</a:t>
            </a:r>
            <a:endParaRPr lang="en" sz="3600" dirty="0"/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603188" y="3173712"/>
            <a:ext cx="8222100" cy="432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/>
            <a:r>
              <a:rPr lang="en-US" sz="4800" dirty="0"/>
              <a:t>Elements of a </a:t>
            </a:r>
          </a:p>
          <a:p>
            <a:pPr lvl="0" algn="r"/>
            <a:r>
              <a:rPr lang="en-US" sz="4800" dirty="0"/>
              <a:t>Research Agenda</a:t>
            </a:r>
            <a:endParaRPr lang="en" sz="4800" dirty="0"/>
          </a:p>
        </p:txBody>
      </p:sp>
      <p:cxnSp>
        <p:nvCxnSpPr>
          <p:cNvPr id="87" name="Shape 87"/>
          <p:cNvCxnSpPr/>
          <p:nvPr/>
        </p:nvCxnSpPr>
        <p:spPr>
          <a:xfrm>
            <a:off x="764625" y="2959025"/>
            <a:ext cx="6461400" cy="780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20813875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460950" y="388620"/>
            <a:ext cx="8222100" cy="62484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US" sz="2800" b="1" dirty="0"/>
              <a:t>Some Research Questions</a:t>
            </a:r>
          </a:p>
          <a:p>
            <a:pPr lvl="0" rtl="0">
              <a:spcBef>
                <a:spcPts val="0"/>
              </a:spcBef>
              <a:buNone/>
            </a:pPr>
            <a:endParaRPr sz="2800" dirty="0"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460950" y="1173480"/>
            <a:ext cx="8222100" cy="364392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>
              <a:buAutoNum type="arabicParenR"/>
            </a:pPr>
            <a:r>
              <a:rPr lang="en-US" sz="2000" dirty="0"/>
              <a:t>What are the specific dynamics of exclusion? How do diverse forms of exclusion intersect in affecting violence? </a:t>
            </a:r>
          </a:p>
          <a:p>
            <a:pPr marL="457200" lvl="0" indent="-457200">
              <a:buAutoNum type="arabicParenR"/>
            </a:pPr>
            <a:endParaRPr lang="en-US" sz="2000" dirty="0"/>
          </a:p>
          <a:p>
            <a:pPr marL="457200" lvl="0" indent="-457200">
              <a:buAutoNum type="arabicParenR"/>
            </a:pPr>
            <a:r>
              <a:rPr lang="en-US" sz="2000" dirty="0"/>
              <a:t>What are the various impacts of MDBs and development agencies in Middle-Income Countries?</a:t>
            </a:r>
          </a:p>
          <a:p>
            <a:pPr marL="457200" lvl="0" indent="-457200">
              <a:buAutoNum type="arabicParenR"/>
            </a:pPr>
            <a:endParaRPr lang="en-US" sz="2000" dirty="0"/>
          </a:p>
          <a:p>
            <a:pPr marL="457200" lvl="0" indent="-457200">
              <a:buAutoNum type="arabicParenR"/>
            </a:pPr>
            <a:r>
              <a:rPr lang="en-US" sz="2000" dirty="0"/>
              <a:t>We need more qualitative research on political settlements/social contract and economic policies and distribution.</a:t>
            </a:r>
          </a:p>
          <a:p>
            <a:pPr marL="457200" lvl="0" indent="-457200">
              <a:buAutoNum type="arabicParenR"/>
            </a:pPr>
            <a:endParaRPr lang="en-US" sz="2000" dirty="0"/>
          </a:p>
          <a:p>
            <a:pPr marL="457200" lvl="0" indent="-457200">
              <a:buAutoNum type="arabicParenR"/>
            </a:pPr>
            <a:r>
              <a:rPr lang="en-US" sz="2000" dirty="0"/>
              <a:t>And we need more qualitative research on national-international interaction in cases of prevention.</a:t>
            </a:r>
          </a:p>
          <a:p>
            <a:pPr marL="457200" lvl="0" indent="-457200">
              <a:buAutoNum type="arabicPlain" startAt="4"/>
            </a:pPr>
            <a:endParaRPr lang="en-US" sz="2000" dirty="0"/>
          </a:p>
          <a:p>
            <a:pPr lvl="0"/>
            <a:endParaRPr lang="en-US" sz="2000" dirty="0"/>
          </a:p>
          <a:p>
            <a:pPr marL="457200" lvl="0" indent="-457200">
              <a:buAutoNum type="arabicParenR"/>
            </a:pPr>
            <a:endParaRPr lang="en-US" sz="2000" dirty="0"/>
          </a:p>
          <a:p>
            <a:pPr lvl="0" rtl="0">
              <a:spcBef>
                <a:spcPts val="0"/>
              </a:spcBef>
              <a:buNone/>
            </a:pP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243258254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460950" y="388620"/>
            <a:ext cx="8222100" cy="62484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US" sz="2800" b="1" dirty="0"/>
              <a:t>Some Research Questions (continued)</a:t>
            </a:r>
          </a:p>
          <a:p>
            <a:pPr lvl="0" rtl="0">
              <a:spcBef>
                <a:spcPts val="0"/>
              </a:spcBef>
              <a:buNone/>
            </a:pPr>
            <a:endParaRPr sz="2800" dirty="0"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460950" y="1173480"/>
            <a:ext cx="8222100" cy="364392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sz="2000" dirty="0"/>
              <a:t>5) We lack sound evaluations of diplomatic and development interventions, how they interact, and how much impact they have.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6) How and when are grievances mobilized into violence (triggers)?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7) How can knowledge about preventing municipal/urban violence be drawn upon more effectively to prevent mass political violence?</a:t>
            </a:r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marL="457200" lvl="0" indent="-457200">
              <a:buAutoNum type="arabicParenR"/>
            </a:pPr>
            <a:endParaRPr lang="en-US" sz="2000" dirty="0"/>
          </a:p>
          <a:p>
            <a:pPr lvl="0" rtl="0">
              <a:spcBef>
                <a:spcPts val="0"/>
              </a:spcBef>
              <a:buNone/>
            </a:pP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109005131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460950" y="1093470"/>
            <a:ext cx="8222100" cy="37738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1)  The trends of violent conflict have worsened since 2010.</a:t>
            </a:r>
          </a:p>
          <a:p>
            <a:r>
              <a:rPr lang="en-US" sz="20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rtl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3" name="Shape 97">
            <a:extLst>
              <a:ext uri="{FF2B5EF4-FFF2-40B4-BE49-F238E27FC236}">
                <a16:creationId xmlns:a16="http://schemas.microsoft.com/office/drawing/2014/main" id="{6FA01478-17F2-4179-AD08-5CFE6E7BA378}"/>
              </a:ext>
            </a:extLst>
          </p:cNvPr>
          <p:cNvSpPr txBox="1">
            <a:spLocks/>
          </p:cNvSpPr>
          <p:nvPr/>
        </p:nvSpPr>
        <p:spPr>
          <a:xfrm>
            <a:off x="460950" y="388620"/>
            <a:ext cx="8222100" cy="704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r"/>
            <a:r>
              <a:rPr lang="en-US" sz="2800" b="1" dirty="0"/>
              <a:t>Key Substantive Findings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460950" y="1093470"/>
            <a:ext cx="8222100" cy="37738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2) Income inequality (vertical) as a causal factor for violent conflict has inconclusive empirical support. Instead horizontal inequalities have strong support.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/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rtl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3" name="Shape 97">
            <a:extLst>
              <a:ext uri="{FF2B5EF4-FFF2-40B4-BE49-F238E27FC236}">
                <a16:creationId xmlns:a16="http://schemas.microsoft.com/office/drawing/2014/main" id="{6FA01478-17F2-4179-AD08-5CFE6E7BA378}"/>
              </a:ext>
            </a:extLst>
          </p:cNvPr>
          <p:cNvSpPr txBox="1">
            <a:spLocks/>
          </p:cNvSpPr>
          <p:nvPr/>
        </p:nvSpPr>
        <p:spPr>
          <a:xfrm>
            <a:off x="460950" y="388620"/>
            <a:ext cx="8222100" cy="704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r"/>
            <a:r>
              <a:rPr lang="en-US" sz="2800" b="1" dirty="0"/>
              <a:t>Key Substantive Findings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473907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460950" y="1093470"/>
            <a:ext cx="8222100" cy="37738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3) Actors and their agency and narratives are key -- it isn’t just about institutions.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rtl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3" name="Shape 97">
            <a:extLst>
              <a:ext uri="{FF2B5EF4-FFF2-40B4-BE49-F238E27FC236}">
                <a16:creationId xmlns:a16="http://schemas.microsoft.com/office/drawing/2014/main" id="{6FA01478-17F2-4179-AD08-5CFE6E7BA378}"/>
              </a:ext>
            </a:extLst>
          </p:cNvPr>
          <p:cNvSpPr txBox="1">
            <a:spLocks/>
          </p:cNvSpPr>
          <p:nvPr/>
        </p:nvSpPr>
        <p:spPr>
          <a:xfrm>
            <a:off x="460950" y="388620"/>
            <a:ext cx="8222100" cy="704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Roboto"/>
              <a:buNone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r"/>
            <a:r>
              <a:rPr lang="en-US" sz="2800" b="1" dirty="0"/>
              <a:t>Key Substantive Findings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3831024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F4A1-56F8-4CD8-82BB-EC6F366BB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648126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51FEF40C-124C-41DE-8657-7CC9ECCEF8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28" y="181669"/>
            <a:ext cx="8447602" cy="4923227"/>
          </a:xfrm>
        </p:spPr>
      </p:pic>
    </p:spTree>
    <p:extLst>
      <p:ext uri="{BB962C8B-B14F-4D97-AF65-F5344CB8AC3E}">
        <p14:creationId xmlns:p14="http://schemas.microsoft.com/office/powerpoint/2010/main" val="249874502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460950" y="388620"/>
            <a:ext cx="8222100" cy="62484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US" sz="2800" b="1" dirty="0"/>
              <a:t>Key Substantive Findings</a:t>
            </a:r>
          </a:p>
          <a:p>
            <a:pPr lvl="0" rtl="0">
              <a:spcBef>
                <a:spcPts val="0"/>
              </a:spcBef>
              <a:buNone/>
            </a:pPr>
            <a:endParaRPr sz="2800" dirty="0"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460950" y="1173480"/>
            <a:ext cx="8222100" cy="364392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en-US" sz="2000" dirty="0"/>
          </a:p>
          <a:p>
            <a:r>
              <a:rPr lang="en-US" sz="2000" dirty="0"/>
              <a:t>4) States are the key actors in violence prevention, but need approaches above and below the state.</a:t>
            </a:r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 rtl="0">
              <a:spcBef>
                <a:spcPts val="0"/>
              </a:spcBef>
              <a:buNone/>
            </a:pPr>
            <a:endParaRPr sz="1800" dirty="0"/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460950" y="388620"/>
            <a:ext cx="8222100" cy="62484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US" sz="2800" b="1" dirty="0"/>
              <a:t>Key Substantive Findings</a:t>
            </a:r>
          </a:p>
          <a:p>
            <a:pPr lvl="0" rtl="0">
              <a:spcBef>
                <a:spcPts val="0"/>
              </a:spcBef>
              <a:buNone/>
            </a:pPr>
            <a:endParaRPr sz="2800" dirty="0"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460950" y="1173480"/>
            <a:ext cx="8222100" cy="364392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5) Conflict forms of exclusion cluster around key arenas – land, political power, justice, security, access to services.</a:t>
            </a:r>
          </a:p>
          <a:p>
            <a:pPr lvl="0"/>
            <a:r>
              <a:rPr lang="en-US" sz="2000" dirty="0"/>
              <a:t> </a:t>
            </a:r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 rtl="0">
              <a:spcBef>
                <a:spcPts val="0"/>
              </a:spcBef>
              <a:buNone/>
            </a:pP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3998447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4B1DD-1EFA-4764-84DB-E081A57C2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295842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1F182D1A-20DF-449E-98F9-CD54BE40FA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950118"/>
              </p:ext>
            </p:extLst>
          </p:nvPr>
        </p:nvGraphicFramePr>
        <p:xfrm>
          <a:off x="628650" y="188687"/>
          <a:ext cx="7886700" cy="4717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2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460950" y="388620"/>
            <a:ext cx="8222100" cy="62484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US" sz="2800" b="1" dirty="0"/>
              <a:t>Key Substantive Findings</a:t>
            </a:r>
          </a:p>
          <a:p>
            <a:pPr lvl="0" rtl="0">
              <a:spcBef>
                <a:spcPts val="0"/>
              </a:spcBef>
              <a:buNone/>
            </a:pPr>
            <a:endParaRPr sz="2800" dirty="0"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460950" y="1173480"/>
            <a:ext cx="8222100" cy="364392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 </a:t>
            </a:r>
          </a:p>
          <a:p>
            <a:pPr lvl="0"/>
            <a:r>
              <a:rPr lang="en-US" sz="2000" dirty="0"/>
              <a:t>6) The costs of conflict response are prohibitive, and prevention is a sensible investment.</a:t>
            </a:r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lvl="0" rtl="0">
              <a:spcBef>
                <a:spcPts val="0"/>
              </a:spcBef>
              <a:buNone/>
            </a:pP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82918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265</Words>
  <Application>Microsoft Office PowerPoint</Application>
  <PresentationFormat>On-screen Show (16:9)</PresentationFormat>
  <Paragraphs>84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Roboto</vt:lpstr>
      <vt:lpstr>geometric</vt:lpstr>
      <vt:lpstr>                 “Pathways for Peace”:  Key Substantive Findings  and Future Research  Charles T. Call Senior External Advisor for the Report Associate Professor of International Peace and Conflict Resolution School of International Service American University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 </vt:lpstr>
      <vt:lpstr>PowerPoint Presentation</vt:lpstr>
      <vt:lpstr>Pathways for Peace:  Inclusive Approaches to  Preventing Violent Conflict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Roland Paris:  “The Limits of Wilsonianism” and “Institutionalization before Liberalization”</dc:title>
  <dc:creator>Chuck</dc:creator>
  <cp:lastModifiedBy>Daniel Serwer</cp:lastModifiedBy>
  <cp:revision>28</cp:revision>
  <dcterms:modified xsi:type="dcterms:W3CDTF">2018-03-07T22:03:01Z</dcterms:modified>
</cp:coreProperties>
</file>