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7" r:id="rId8"/>
    <p:sldId id="263" r:id="rId9"/>
    <p:sldId id="273" r:id="rId10"/>
    <p:sldId id="274" r:id="rId11"/>
    <p:sldId id="275" r:id="rId12"/>
    <p:sldId id="276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57B0AC-A6F6-4F54-B91A-DFF25FCFDBFA}">
          <p14:sldIdLst>
            <p14:sldId id="256"/>
            <p14:sldId id="268"/>
            <p14:sldId id="269"/>
            <p14:sldId id="270"/>
            <p14:sldId id="271"/>
            <p14:sldId id="272"/>
            <p14:sldId id="277"/>
            <p14:sldId id="263"/>
            <p14:sldId id="273"/>
            <p14:sldId id="274"/>
            <p14:sldId id="275"/>
            <p14:sldId id="276"/>
          </p14:sldIdLst>
        </p14:section>
        <p14:section name="Untitled Section" id="{F2DF97A1-28C9-4337-9502-17CDAA0FB8BA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0" autoAdjust="0"/>
    <p:restoredTop sz="94660"/>
  </p:normalViewPr>
  <p:slideViewPr>
    <p:cSldViewPr snapToGrid="0">
      <p:cViewPr varScale="1">
        <p:scale>
          <a:sx n="44" d="100"/>
          <a:sy n="44" d="100"/>
        </p:scale>
        <p:origin x="44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B71EA-3E3F-4A93-8226-71856BC7C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35E94-AA00-4A48-9663-53CC188C7E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2810B-8437-4ADF-AEB1-B9E31F727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0D1E-5D93-4F65-BC92-909A1B6007A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FCADC-05D3-4917-8F81-C1693DCA1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87C39-8E23-4D87-9810-2E72927B6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7B74-ACAF-4E3D-8416-D85D27E0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79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71C55-135E-4ADE-9601-05FE43271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9358C9-F0F2-4F7D-9B39-7DA275A5B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05CF1-3A74-4FC5-843F-878B5904D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0D1E-5D93-4F65-BC92-909A1B6007A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CFBE7-6BCD-4762-B9B2-0C3F98C76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74660-6711-4143-BA69-2B840B9F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7B74-ACAF-4E3D-8416-D85D27E0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2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1E9A40-0EAB-4E4B-A41C-AB561C5EDF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E40362-DA18-463C-BDCF-5A7335192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027DD-8B4E-4D7C-B931-5B8206290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0D1E-5D93-4F65-BC92-909A1B6007A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705D0-F31E-4B76-9A25-633534983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6FF37-45F0-4F21-9BEA-A82420894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7B74-ACAF-4E3D-8416-D85D27E0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31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EBB3F-B4EA-4216-8692-A5C8AB4BC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12A44-BC2D-4D27-856B-6027E28EE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9D8B2-E7A9-4ECD-88BA-0033B9FA3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0D1E-5D93-4F65-BC92-909A1B6007A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CE052-0801-4CD4-A88A-84E353C9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9F814-B02B-40EE-A671-E39A5DE1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7B74-ACAF-4E3D-8416-D85D27E0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97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86BE7-0C1D-443E-84BE-ACCF5A5B9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4B455-3ACD-4974-9A29-53753E36E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FC5A2-8F6A-42F2-9692-7753EB47D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0D1E-5D93-4F65-BC92-909A1B6007A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0D063-2FD6-4DE2-AAF3-1E540D0E7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B5F0C-A42A-4D9A-8E66-F0324ECE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7B74-ACAF-4E3D-8416-D85D27E0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5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FEB9E-0FA2-4156-9654-C7144E1A5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47D75-3EB8-4D97-814E-ED8CC3007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2C62F-8960-4935-8381-87541E3C9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63601-B48D-4360-9153-667203F52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0D1E-5D93-4F65-BC92-909A1B6007A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C92EB-704A-44FA-BF9B-0AE3ED80C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12F74-D232-444D-82E9-C58A93A85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7B74-ACAF-4E3D-8416-D85D27E0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1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D5510-3DCF-43BC-90F0-7E4E9074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4C94F-32FC-43E8-B49E-E431D0692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28DD0-A25B-4B03-8E81-658FEB37A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CDD9E4-73CA-4E4A-ACDD-30642DD30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DEB0CE-8D2C-479B-AD97-B494D6FB7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E9949C-BB15-457C-89FB-5DA6F072D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0D1E-5D93-4F65-BC92-909A1B6007A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E66699-5A47-43C4-825F-9AC9F1723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D1E657-54E6-4055-9CD4-1AAEB4E91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7B74-ACAF-4E3D-8416-D85D27E0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4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372B-C5EE-436C-9F78-F434BEBB3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59E7ED-29C0-46DC-B859-39F79DBE7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0D1E-5D93-4F65-BC92-909A1B6007A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320832-6FCB-4AA7-A72C-36608561A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1822C-934A-43AA-AEB9-DA4BF1DF2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7B74-ACAF-4E3D-8416-D85D27E0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2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A05BCA-2415-438B-848D-192C7A942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0D1E-5D93-4F65-BC92-909A1B6007A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570739-8C5A-429B-B527-5F2DCBFD1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033CA-5222-424D-9B24-FC095E962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7B74-ACAF-4E3D-8416-D85D27E0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2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F4A7D-0342-457A-9647-D130CA195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F2F9C-C263-4154-BC63-63C2E5DFF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D0EECF-ED4B-46BA-949B-1D8B353C8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126B3-0E63-41C3-81C9-CE214BCA2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0D1E-5D93-4F65-BC92-909A1B6007A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8D29B-DBAF-4A54-BA0C-9A57BFA7B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538BA4-DFF9-4D3C-AD0F-8B750D50E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7B74-ACAF-4E3D-8416-D85D27E0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9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65A7F-75F8-4BC3-9F13-C9FE5B6A5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FDD78C-49D0-4B69-8605-928FF401EF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E8BEC3-DDFC-4F87-9E79-0324867B7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5A4E7-481A-4AD6-9FF6-A0E4B36B0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0D1E-5D93-4F65-BC92-909A1B6007A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CA739-CB19-432D-9997-A7D3B11E7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5AB40-BA90-4BCF-8E61-44746F170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7B74-ACAF-4E3D-8416-D85D27E0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1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96121B-713E-4B73-9CCD-E00DCF659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0E0F2-BCB2-4D56-9354-E9E0957B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B2FC7-300E-49A1-A217-BA6F0F31D8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50D1E-5D93-4F65-BC92-909A1B6007A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9C24B-B9EB-4060-86DA-44F0FF1FC5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ECAB8-D6D8-427F-90BD-ACB1426BA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57B74-ACAF-4E3D-8416-D85D27E0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3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@serwer.org" TargetMode="External"/><Relationship Id="rId2" Type="http://schemas.openxmlformats.org/officeDocument/2006/relationships/hyperlink" Target="http://www.peacefare.net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@serwer.org" TargetMode="External"/><Relationship Id="rId2" Type="http://schemas.openxmlformats.org/officeDocument/2006/relationships/hyperlink" Target="http://www.peacefare.net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29DE7B6-DC7C-4BA1-B406-EDDA0C0A3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-2"/>
            <a:ext cx="7537704" cy="6858002"/>
          </a:xfrm>
          <a:prstGeom prst="rect">
            <a:avLst/>
          </a:prstGeom>
          <a:solidFill>
            <a:srgbClr val="4959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82B9A7-9B27-4E32-B9C3-194EA7589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9620" y="1306071"/>
            <a:ext cx="5478379" cy="2663407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b="1" dirty="0">
                <a:solidFill>
                  <a:srgbClr val="FFFFFF"/>
                </a:solidFill>
              </a:rPr>
              <a:t>From War to Peace in the Balkans, Middle East, and Ukraine</a:t>
            </a:r>
            <a:br>
              <a:rPr lang="en-US" sz="5400" b="1" dirty="0">
                <a:solidFill>
                  <a:srgbClr val="FFFFFF"/>
                </a:solidFill>
              </a:rPr>
            </a:b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985D-CD8B-4FC5-90BE-8DF850B04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9620" y="4106004"/>
            <a:ext cx="5478380" cy="186088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https://</a:t>
            </a:r>
            <a:r>
              <a:rPr lang="en-US" sz="4520" dirty="0">
                <a:solidFill>
                  <a:srgbClr val="FFFFFF"/>
                </a:solidFill>
              </a:rPr>
              <a:t>link</a:t>
            </a:r>
            <a:r>
              <a:rPr lang="en-US" sz="4000" dirty="0">
                <a:solidFill>
                  <a:srgbClr val="FFFFFF"/>
                </a:solidFill>
              </a:rPr>
              <a:t>.springer.com/content/pdf/10.1007/978-3-030-02173-3.pdf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29486-3DCE-4459-B6AE-7863A7D40495}"/>
              </a:ext>
            </a:extLst>
          </p:cNvPr>
          <p:cNvSpPr/>
          <p:nvPr/>
        </p:nvSpPr>
        <p:spPr>
          <a:xfrm>
            <a:off x="519487" y="4358641"/>
            <a:ext cx="3657600" cy="2103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hlinkClick r:id="rId2"/>
              </a:rPr>
              <a:t>www.peacefare.net</a:t>
            </a:r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hlinkClick r:id="rId3"/>
              </a:rPr>
              <a:t>daniel@serwer.org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88EC49D2-D56A-4539-B57F-881713977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39" y="214342"/>
            <a:ext cx="2520696" cy="375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57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1EA32-E8F0-4093-ABB9-5C11D1CB5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It’s the region, like it or not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DB714-DDAF-4141-975F-FAC24B201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While often discounted, it is hard to picture restoration of stability in the Middle East without some sort of regional compact. </a:t>
            </a:r>
          </a:p>
          <a:p>
            <a:r>
              <a:rPr lang="en-US" dirty="0"/>
              <a:t>America’s current effort to polarize the region between Arabs and Iran is not in my view in the interests of either. </a:t>
            </a:r>
          </a:p>
          <a:p>
            <a:r>
              <a:rPr lang="en-US" dirty="0"/>
              <a:t>MEI’s Middle East Dialogue has enunciated principles that might serve as a foundation, the first of which is respect for territorial integrity.  </a:t>
            </a:r>
          </a:p>
          <a:p>
            <a:r>
              <a:rPr lang="en-US" dirty="0"/>
              <a:t>Others suggest respect for individual rights, inclusion, and diversity.</a:t>
            </a:r>
          </a:p>
          <a:p>
            <a:r>
              <a:rPr lang="en-US" dirty="0"/>
              <a:t>I might have liked this “Baghdad Declaration” to refer also to decentralization, which has proven vital to Balkan peace agreements.</a:t>
            </a:r>
          </a:p>
          <a:p>
            <a:r>
              <a:rPr lang="en-US" dirty="0"/>
              <a:t>The Middle East is the only major region of the world with no over-arching security structure. It needs one.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35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7CEF3-F059-4ED9-B3A3-88C0EB044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Where to start?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87628-7D5E-466A-BEAA-9FFFEF45A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Colleagues in the Middle East Dialogue have suggested the place to start is with threat perceptions.</a:t>
            </a:r>
          </a:p>
          <a:p>
            <a:r>
              <a:rPr lang="en-US" dirty="0"/>
              <a:t>They differ: Iran views its presence in Lebanon and Syria as countering threats, but Arab Sunni states see it as a threat to them.</a:t>
            </a:r>
          </a:p>
          <a:p>
            <a:r>
              <a:rPr lang="en-US" dirty="0"/>
              <a:t>Another place to start is where interests overlap: Saudi Arabia and Iran both seem to be concluding that Iraq’s stability serves their interests.</a:t>
            </a:r>
          </a:p>
          <a:p>
            <a:r>
              <a:rPr lang="en-US" dirty="0"/>
              <a:t>A third place to start is where common interests are obvious, as with global warming, the youth bulge, and water shortages. </a:t>
            </a:r>
          </a:p>
          <a:p>
            <a:r>
              <a:rPr lang="en-US" dirty="0"/>
              <a:t>A fourth place to start is with indigenous conflict management mechanisms, including both tribal practices common throughout the Middle East and the practices surrounding religious pilgrimages.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94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5BCC0-16B6-4B76-A7AE-C61EEA000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Despair is not a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82E8E-DBC2-4E7F-94F8-3650081D6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US has been trying to reduce its presence in the Middle East for at least a decade.</a:t>
            </a:r>
          </a:p>
          <a:p>
            <a:r>
              <a:rPr lang="en-US" dirty="0"/>
              <a:t>It has failed, because doing so leaves vacuums that have been filled by malevolent forces.</a:t>
            </a:r>
          </a:p>
          <a:p>
            <a:r>
              <a:rPr lang="en-US" dirty="0"/>
              <a:t>What it will take to withdraw is better diplomacy, not more drones or cruise missiles.</a:t>
            </a:r>
          </a:p>
          <a:p>
            <a:r>
              <a:rPr lang="en-US" dirty="0"/>
              <a:t>We need to refocus on regional stability, which requires better leadership, more attention to conflict prevention, neighborhood engagement, and decentralization. </a:t>
            </a:r>
          </a:p>
          <a:p>
            <a:r>
              <a:rPr lang="en-US" dirty="0"/>
              <a:t>It does not require redrawing borders to accommodate ethnic differences.</a:t>
            </a:r>
          </a:p>
          <a:p>
            <a:r>
              <a:rPr lang="en-US" dirty="0"/>
              <a:t>Those are primary lessons from the Balkans that should be applied in the Middle east.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8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29DE7B6-DC7C-4BA1-B406-EDDA0C0A3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-2"/>
            <a:ext cx="7537704" cy="6858002"/>
          </a:xfrm>
          <a:prstGeom prst="rect">
            <a:avLst/>
          </a:prstGeom>
          <a:solidFill>
            <a:srgbClr val="4959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82B9A7-9B27-4E32-B9C3-194EA7589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9620" y="1306071"/>
            <a:ext cx="5478379" cy="2663407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b="1" dirty="0">
                <a:solidFill>
                  <a:srgbClr val="FFFFFF"/>
                </a:solidFill>
              </a:rPr>
              <a:t>From War to Peace in the Balkans, Middle East, and Ukraine</a:t>
            </a:r>
            <a:br>
              <a:rPr lang="en-US" sz="5400" b="1" dirty="0">
                <a:solidFill>
                  <a:srgbClr val="FFFFFF"/>
                </a:solidFill>
              </a:rPr>
            </a:b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985D-CD8B-4FC5-90BE-8DF850B04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9620" y="4106004"/>
            <a:ext cx="5478380" cy="186088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https://</a:t>
            </a:r>
            <a:r>
              <a:rPr lang="en-US" sz="4520" dirty="0">
                <a:solidFill>
                  <a:srgbClr val="FFFFFF"/>
                </a:solidFill>
              </a:rPr>
              <a:t>link</a:t>
            </a:r>
            <a:r>
              <a:rPr lang="en-US" sz="4000" dirty="0">
                <a:solidFill>
                  <a:srgbClr val="FFFFFF"/>
                </a:solidFill>
              </a:rPr>
              <a:t>.springer.com/content/pdf/10.1007/978-3-030-02173-3.pdf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29486-3DCE-4459-B6AE-7863A7D40495}"/>
              </a:ext>
            </a:extLst>
          </p:cNvPr>
          <p:cNvSpPr/>
          <p:nvPr/>
        </p:nvSpPr>
        <p:spPr>
          <a:xfrm>
            <a:off x="519487" y="4358641"/>
            <a:ext cx="3657600" cy="2103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www.peacefare.net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daniel@serwer.org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6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88EC49D2-D56A-4539-B57F-881713977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39" y="214342"/>
            <a:ext cx="2520696" cy="375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81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1E664-C313-4CE1-A117-BFFB9019C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This trio isn’t far fetched: </a:t>
            </a:r>
          </a:p>
        </p:txBody>
      </p:sp>
      <p:pic>
        <p:nvPicPr>
          <p:cNvPr id="4" name="image5.png">
            <a:extLst>
              <a:ext uri="{FF2B5EF4-FFF2-40B4-BE49-F238E27FC236}">
                <a16:creationId xmlns:a16="http://schemas.microsoft.com/office/drawing/2014/main" id="{F0F164F7-97DF-4064-82A3-B35A6BA13D8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 l="5489" t="-11146" r="-9069" b="796"/>
          <a:stretch>
            <a:fillRect/>
          </a:stretch>
        </p:blipFill>
        <p:spPr>
          <a:xfrm>
            <a:off x="2613638" y="551497"/>
            <a:ext cx="7892796" cy="630650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61689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11109-1997-4F61-8057-062A15DE1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relationship is not just geographical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05A92-4CFC-4A25-B3DF-D929A6E1A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Middle East and Balkans share a history in the Ottoman Empire, which was patriarchal and exploitative but did not make the efforts Western Europe indulged in to homogenize populations.</a:t>
            </a:r>
          </a:p>
          <a:p>
            <a:r>
              <a:rPr lang="en-US" dirty="0"/>
              <a:t>The result is a similar hodge-podge of non nation-states: </a:t>
            </a:r>
          </a:p>
          <a:p>
            <a:r>
              <a:rPr lang="en-US" dirty="0"/>
              <a:t>In the Balkans, Muslims, Serbs, Croats, and Albanians, not to mention Macedonians, Vlachs, Turks, </a:t>
            </a:r>
            <a:r>
              <a:rPr lang="en-US" dirty="0" err="1"/>
              <a:t>Ashkalli</a:t>
            </a:r>
            <a:r>
              <a:rPr lang="en-US" dirty="0"/>
              <a:t>, Jews and others. </a:t>
            </a:r>
          </a:p>
          <a:p>
            <a:r>
              <a:rPr lang="en-US" dirty="0"/>
              <a:t>In the Middle East, Sunni, Shia, Kurds, and Christians of many denominations, not to mention Jews, Mandaeans, Yezidis, </a:t>
            </a:r>
            <a:r>
              <a:rPr lang="en-US" dirty="0" err="1"/>
              <a:t>Shabak</a:t>
            </a:r>
            <a:r>
              <a:rPr lang="en-US" dirty="0"/>
              <a:t>, and others.</a:t>
            </a:r>
          </a:p>
          <a:p>
            <a:r>
              <a:rPr lang="en-US" dirty="0"/>
              <a:t>The Russians and Soviets failed to extirpate Ukrainian identity, which coexists and competes with Russian ethnic identity, especially in Crimea.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04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C3D7-4F59-4E84-858E-038FC0DD1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This history has political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BBF53-A821-4599-B471-90770677F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concept of group rights, which exists in both the Balkans and the Middle East, is in part an Ottoman legacy.</a:t>
            </a:r>
          </a:p>
          <a:p>
            <a:r>
              <a:rPr lang="en-US" dirty="0"/>
              <a:t>This assigns to some sectarian or ethnic groups veto power over key issues and some measure of self-governance.</a:t>
            </a:r>
          </a:p>
          <a:p>
            <a:r>
              <a:rPr lang="en-US" dirty="0"/>
              <a:t>The most important group right is the right to form the state and to claim privileges in it that others do not share. </a:t>
            </a:r>
          </a:p>
          <a:p>
            <a:r>
              <a:rPr lang="en-US" dirty="0"/>
              <a:t>We see that claim asserted by Jews in Israel, Turks in Turkey, Arabs in Syria, and Kurds in Kurdistan.</a:t>
            </a:r>
          </a:p>
          <a:p>
            <a:r>
              <a:rPr lang="en-US" dirty="0"/>
              <a:t>The problem of course is that the borders of states do not correspond to the distribution of populations.  </a:t>
            </a:r>
          </a:p>
        </p:txBody>
      </p:sp>
    </p:spTree>
    <p:extLst>
      <p:ext uri="{BB962C8B-B14F-4D97-AF65-F5344CB8AC3E}">
        <p14:creationId xmlns:p14="http://schemas.microsoft.com/office/powerpoint/2010/main" val="2004503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F8692-B4A4-45CB-8F82-7471A74F2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Who is included?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C54D9-87D6-4ECE-A109-C1D8BBDED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rights are </a:t>
            </a:r>
            <a:r>
              <a:rPr lang="en-US" i="1" dirty="0"/>
              <a:t>not </a:t>
            </a:r>
            <a:r>
              <a:rPr lang="en-US" dirty="0"/>
              <a:t>attached to the group but to individuals, there are fewer problems, </a:t>
            </a:r>
            <a:r>
              <a:rPr lang="en-US" i="1" dirty="0"/>
              <a:t>provided minorities receive equal protection</a:t>
            </a:r>
            <a:r>
              <a:rPr lang="en-US" dirty="0"/>
              <a:t>.</a:t>
            </a:r>
          </a:p>
          <a:p>
            <a:r>
              <a:rPr lang="en-US" dirty="0"/>
              <a:t>But that proviso is hard to fulfill in the Balkans and the Middle East, where autocratic claims to do so are rarely fulfilled, liberal democracies and independent judiciaries are nonexistent.</a:t>
            </a:r>
          </a:p>
          <a:p>
            <a:r>
              <a:rPr lang="en-US" dirty="0"/>
              <a:t>Shia in Iraq did not believe Saddam Hussein’s promises of equal treatment any more than Sunnis in Syria believe Assad’s or Arabs believe the analogous promises in Israel or Iran. </a:t>
            </a:r>
          </a:p>
          <a:p>
            <a:r>
              <a:rPr lang="en-US" dirty="0"/>
              <a:t>Even in relatively tolerant Iraqi and Syrian Kurdistan, not all minorities are convinced of equal treatment.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062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892C5-FE11-46D5-BB65-0490005C7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consequences of exclusion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8E73F-028B-4B7D-9015-8E94B5D8F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Exclusion in weak states can result rebellion or challenges to borders, or both: that’s what we saw with the insurgency of the Islamic State, which sought to erase the border between Iraq and Syria.</a:t>
            </a:r>
          </a:p>
          <a:p>
            <a:r>
              <a:rPr lang="en-US" dirty="0"/>
              <a:t>States that exclude part of their population from political power, economic benefits, or social privilege tend to fail, as Acemoglu and Robinson have shown.</a:t>
            </a:r>
          </a:p>
          <a:p>
            <a:r>
              <a:rPr lang="en-US" dirty="0"/>
              <a:t>A good deal of what we’ve seen in the Middle East in recent years fits this pattern: certainly Assad’s Syria, Saddam’s and Maliki’s Iraq, Saleh and </a:t>
            </a:r>
            <a:r>
              <a:rPr lang="en-US" dirty="0" err="1"/>
              <a:t>Hadi’s</a:t>
            </a:r>
            <a:r>
              <a:rPr lang="en-US" dirty="0"/>
              <a:t> Yemen, Qaddafi’s Libya.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930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33AE7-0EFE-4438-BD4D-D135475B5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Teleology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89EB3-1003-4796-AF0B-7BAFD9807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need to know where you are going in order to get there. </a:t>
            </a:r>
          </a:p>
          <a:p>
            <a:r>
              <a:rPr lang="en-US" dirty="0"/>
              <a:t>The Balkans region has a preferred direction—Europe and NATO—and some examples to follow: Slovenia, Croatia, Bulgaria, Romania.</a:t>
            </a:r>
          </a:p>
          <a:p>
            <a:r>
              <a:rPr lang="en-US" dirty="0"/>
              <a:t>The Middle East has only the Tunisian example, which is too fragile and far from the center of gravity and too small to drag anyone else in its wake.</a:t>
            </a:r>
          </a:p>
          <a:p>
            <a:r>
              <a:rPr lang="en-US" dirty="0"/>
              <a:t>The GCC crisis complicates conflicts throughout the Middle East, because Qataris, Saudis and Emiratis prefer war on someone else’s territory.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38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7657A-829D-4719-95A2-A474A7D22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Other 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F9B7E-EAB0-4D10-97C2-7FE3921E1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•	Inclusive leadership is key to starting, preventing, and ending wars: Milosevic and Tudjman in the Balkans set a pattern also seen in Syria, Yemen, Libya </a:t>
            </a:r>
          </a:p>
          <a:p>
            <a:pPr marL="0" indent="0">
              <a:buNone/>
            </a:pPr>
            <a:r>
              <a:rPr lang="en-US" dirty="0"/>
              <a:t>•	Early prevention can work, with adequate resources: UN and GCC in Yemen, UN and Arab League in Syria but resources inadequate</a:t>
            </a:r>
          </a:p>
          <a:p>
            <a:pPr marL="0" indent="0">
              <a:buNone/>
            </a:pPr>
            <a:r>
              <a:rPr lang="en-US" dirty="0"/>
              <a:t>•	Ethnic partition will not: Iraqi Kurdistan: no agreement on border</a:t>
            </a:r>
          </a:p>
          <a:p>
            <a:pPr marL="0" indent="0">
              <a:buNone/>
            </a:pPr>
            <a:r>
              <a:rPr lang="en-US" dirty="0"/>
              <a:t>•	International contributions can be vital: US never cared about Syria, but Russia, Turkey, and Iran did; nor Libya, but UAE did</a:t>
            </a:r>
          </a:p>
          <a:p>
            <a:pPr marL="0" indent="0">
              <a:buNone/>
            </a:pPr>
            <a:r>
              <a:rPr lang="en-US" dirty="0"/>
              <a:t>•	Neighborhood counts: Syria/Iraq/Iran, Yemen/KSA, Libya/Egypt</a:t>
            </a:r>
          </a:p>
          <a:p>
            <a:pPr marL="0" indent="0">
              <a:buNone/>
            </a:pPr>
            <a:r>
              <a:rPr lang="en-US" dirty="0"/>
              <a:t>•	Power sharing and decentralization can help: Libya, Iraq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771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37393-FA23-4F75-B210-92A08FA9D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Prospects are not good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9A2D8-9B53-4CC6-8172-A2156BFED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8113"/>
            <a:ext cx="10515600" cy="40288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Peace agreements in the Balkans were all between two sides: Bosnian Federation, Dayton, </a:t>
            </a:r>
            <a:r>
              <a:rPr lang="en-US" dirty="0" err="1"/>
              <a:t>Ahtisaari</a:t>
            </a:r>
            <a:r>
              <a:rPr lang="en-US" dirty="0"/>
              <a:t>, </a:t>
            </a:r>
            <a:r>
              <a:rPr lang="en-US" dirty="0" err="1"/>
              <a:t>Ohrid</a:t>
            </a:r>
            <a:r>
              <a:rPr lang="en-US" dirty="0"/>
              <a:t>, </a:t>
            </a:r>
            <a:r>
              <a:rPr lang="en-US" dirty="0" err="1"/>
              <a:t>Prespa</a:t>
            </a:r>
            <a:r>
              <a:rPr lang="en-US" dirty="0"/>
              <a:t>. </a:t>
            </a:r>
          </a:p>
          <a:p>
            <a:r>
              <a:rPr lang="en-US" dirty="0"/>
              <a:t>Where they were not, as in Bosnia, we reduced them to bipolarity. </a:t>
            </a:r>
          </a:p>
          <a:p>
            <a:r>
              <a:rPr lang="en-US" dirty="0"/>
              <a:t>Ukraine is bipolar: only political will blocks the Minsk 2 agreement. </a:t>
            </a:r>
          </a:p>
          <a:p>
            <a:r>
              <a:rPr lang="en-US" dirty="0"/>
              <a:t>Middle Eastern conflicts are often multi-polar. </a:t>
            </a:r>
          </a:p>
          <a:p>
            <a:r>
              <a:rPr lang="en-US" dirty="0"/>
              <a:t>In Syria, it is hard to even count the “sides”: Assad, supported by Russia and Iran, Islamic State, HTS/</a:t>
            </a:r>
            <a:r>
              <a:rPr lang="en-US" dirty="0" err="1"/>
              <a:t>AlQaeda</a:t>
            </a:r>
            <a:r>
              <a:rPr lang="en-US" dirty="0"/>
              <a:t>, Arab insurgents supported by Turkey, Kurds supported by the US. </a:t>
            </a:r>
          </a:p>
          <a:p>
            <a:r>
              <a:rPr lang="en-US" dirty="0"/>
              <a:t>The GCC split has heightened proxy conflicts in Libya and Yemen.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66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8262</TotalTime>
  <Words>1123</Words>
  <Application>Microsoft Office PowerPoint</Application>
  <PresentationFormat>Widescreen</PresentationFormat>
  <Paragraphs>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From War to Peace in the Balkans, Middle East, and Ukraine </vt:lpstr>
      <vt:lpstr>This trio isn’t far fetched: </vt:lpstr>
      <vt:lpstr>The relationship is not just geographical </vt:lpstr>
      <vt:lpstr>This history has political implications</vt:lpstr>
      <vt:lpstr>Who is included?</vt:lpstr>
      <vt:lpstr>The consequences of exclusion</vt:lpstr>
      <vt:lpstr>Teleology matters</vt:lpstr>
      <vt:lpstr>Other lessons learned</vt:lpstr>
      <vt:lpstr>Prospects are not good</vt:lpstr>
      <vt:lpstr>It’s the region, like it or not</vt:lpstr>
      <vt:lpstr>Where to start? </vt:lpstr>
      <vt:lpstr>Despair is not a policy</vt:lpstr>
      <vt:lpstr>From War to Peace in the Balkans, Middle East, and Ukraine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2018 American Midterm Elections:</dc:title>
  <dc:creator>Daniel Serwer</dc:creator>
  <cp:lastModifiedBy>Daniel Serwer</cp:lastModifiedBy>
  <cp:revision>51</cp:revision>
  <dcterms:created xsi:type="dcterms:W3CDTF">2018-11-14T19:00:58Z</dcterms:created>
  <dcterms:modified xsi:type="dcterms:W3CDTF">2019-04-10T15:22:37Z</dcterms:modified>
</cp:coreProperties>
</file>