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7" r:id="rId4"/>
    <p:sldId id="258" r:id="rId5"/>
    <p:sldId id="269" r:id="rId6"/>
    <p:sldId id="259" r:id="rId7"/>
    <p:sldId id="260" r:id="rId8"/>
    <p:sldId id="261" r:id="rId9"/>
    <p:sldId id="262" r:id="rId10"/>
    <p:sldId id="270" r:id="rId11"/>
    <p:sldId id="263" r:id="rId12"/>
    <p:sldId id="264" r:id="rId13"/>
    <p:sldId id="265" r:id="rId14"/>
    <p:sldId id="266" r:id="rId15"/>
    <p:sldId id="271"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8" autoAdjust="0"/>
    <p:restoredTop sz="94660"/>
  </p:normalViewPr>
  <p:slideViewPr>
    <p:cSldViewPr snapToGrid="0" showGuides="1">
      <p:cViewPr varScale="1">
        <p:scale>
          <a:sx n="67" d="100"/>
          <a:sy n="67" d="100"/>
        </p:scale>
        <p:origin x="604"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0D156-A947-41F2-8D28-DFD8557B8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2843836-7C67-4B8B-9102-FFA9076239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E9BD2A-999C-41BD-BA2B-440B91EA93E5}"/>
              </a:ext>
            </a:extLst>
          </p:cNvPr>
          <p:cNvSpPr>
            <a:spLocks noGrp="1"/>
          </p:cNvSpPr>
          <p:nvPr>
            <p:ph type="dt" sz="half" idx="10"/>
          </p:nvPr>
        </p:nvSpPr>
        <p:spPr/>
        <p:txBody>
          <a:bodyPr/>
          <a:lstStyle/>
          <a:p>
            <a:fld id="{D8B13959-A769-483F-A55F-1D32E8CD9023}" type="datetimeFigureOut">
              <a:rPr lang="en-US" smtClean="0"/>
              <a:t>1/21/2020</a:t>
            </a:fld>
            <a:endParaRPr lang="en-US"/>
          </a:p>
        </p:txBody>
      </p:sp>
      <p:sp>
        <p:nvSpPr>
          <p:cNvPr id="5" name="Footer Placeholder 4">
            <a:extLst>
              <a:ext uri="{FF2B5EF4-FFF2-40B4-BE49-F238E27FC236}">
                <a16:creationId xmlns:a16="http://schemas.microsoft.com/office/drawing/2014/main" id="{BF9CDB9D-53DA-4828-8ABA-1CB888EF00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6F387C-ADDB-40EA-A4B3-7484B4326945}"/>
              </a:ext>
            </a:extLst>
          </p:cNvPr>
          <p:cNvSpPr>
            <a:spLocks noGrp="1"/>
          </p:cNvSpPr>
          <p:nvPr>
            <p:ph type="sldNum" sz="quarter" idx="12"/>
          </p:nvPr>
        </p:nvSpPr>
        <p:spPr/>
        <p:txBody>
          <a:bodyPr/>
          <a:lstStyle/>
          <a:p>
            <a:fld id="{D7523BB7-DF59-44CD-A936-091B565D455D}" type="slidenum">
              <a:rPr lang="en-US" smtClean="0"/>
              <a:t>‹#›</a:t>
            </a:fld>
            <a:endParaRPr lang="en-US"/>
          </a:p>
        </p:txBody>
      </p:sp>
    </p:spTree>
    <p:extLst>
      <p:ext uri="{BB962C8B-B14F-4D97-AF65-F5344CB8AC3E}">
        <p14:creationId xmlns:p14="http://schemas.microsoft.com/office/powerpoint/2010/main" val="1397534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37D55-6593-47BE-8B1F-29E6873C16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A4B839-CEFE-47E0-BD57-D724D13BF5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F8D856-3404-494A-AFAB-0D9CC3D24D0B}"/>
              </a:ext>
            </a:extLst>
          </p:cNvPr>
          <p:cNvSpPr>
            <a:spLocks noGrp="1"/>
          </p:cNvSpPr>
          <p:nvPr>
            <p:ph type="dt" sz="half" idx="10"/>
          </p:nvPr>
        </p:nvSpPr>
        <p:spPr/>
        <p:txBody>
          <a:bodyPr/>
          <a:lstStyle/>
          <a:p>
            <a:fld id="{D8B13959-A769-483F-A55F-1D32E8CD9023}" type="datetimeFigureOut">
              <a:rPr lang="en-US" smtClean="0"/>
              <a:t>1/21/2020</a:t>
            </a:fld>
            <a:endParaRPr lang="en-US"/>
          </a:p>
        </p:txBody>
      </p:sp>
      <p:sp>
        <p:nvSpPr>
          <p:cNvPr id="5" name="Footer Placeholder 4">
            <a:extLst>
              <a:ext uri="{FF2B5EF4-FFF2-40B4-BE49-F238E27FC236}">
                <a16:creationId xmlns:a16="http://schemas.microsoft.com/office/drawing/2014/main" id="{8FCC7BAD-D2E4-4795-9BB7-CFF63F2FC6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0D4866-602B-4F43-A326-319EC614D1CA}"/>
              </a:ext>
            </a:extLst>
          </p:cNvPr>
          <p:cNvSpPr>
            <a:spLocks noGrp="1"/>
          </p:cNvSpPr>
          <p:nvPr>
            <p:ph type="sldNum" sz="quarter" idx="12"/>
          </p:nvPr>
        </p:nvSpPr>
        <p:spPr/>
        <p:txBody>
          <a:bodyPr/>
          <a:lstStyle/>
          <a:p>
            <a:fld id="{D7523BB7-DF59-44CD-A936-091B565D455D}" type="slidenum">
              <a:rPr lang="en-US" smtClean="0"/>
              <a:t>‹#›</a:t>
            </a:fld>
            <a:endParaRPr lang="en-US"/>
          </a:p>
        </p:txBody>
      </p:sp>
    </p:spTree>
    <p:extLst>
      <p:ext uri="{BB962C8B-B14F-4D97-AF65-F5344CB8AC3E}">
        <p14:creationId xmlns:p14="http://schemas.microsoft.com/office/powerpoint/2010/main" val="2157193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50D6E8-72E7-4B77-972E-F621D3473A2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9E7378-9548-4B71-AF69-6D6F12E752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4BC25B-304A-4A2E-81F9-BB19A339CC5C}"/>
              </a:ext>
            </a:extLst>
          </p:cNvPr>
          <p:cNvSpPr>
            <a:spLocks noGrp="1"/>
          </p:cNvSpPr>
          <p:nvPr>
            <p:ph type="dt" sz="half" idx="10"/>
          </p:nvPr>
        </p:nvSpPr>
        <p:spPr/>
        <p:txBody>
          <a:bodyPr/>
          <a:lstStyle/>
          <a:p>
            <a:fld id="{D8B13959-A769-483F-A55F-1D32E8CD9023}" type="datetimeFigureOut">
              <a:rPr lang="en-US" smtClean="0"/>
              <a:t>1/21/2020</a:t>
            </a:fld>
            <a:endParaRPr lang="en-US"/>
          </a:p>
        </p:txBody>
      </p:sp>
      <p:sp>
        <p:nvSpPr>
          <p:cNvPr id="5" name="Footer Placeholder 4">
            <a:extLst>
              <a:ext uri="{FF2B5EF4-FFF2-40B4-BE49-F238E27FC236}">
                <a16:creationId xmlns:a16="http://schemas.microsoft.com/office/drawing/2014/main" id="{5D980D94-185D-4E3F-8EAB-858C5C9464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495C02-ACBD-4909-92F2-FDF957CE2650}"/>
              </a:ext>
            </a:extLst>
          </p:cNvPr>
          <p:cNvSpPr>
            <a:spLocks noGrp="1"/>
          </p:cNvSpPr>
          <p:nvPr>
            <p:ph type="sldNum" sz="quarter" idx="12"/>
          </p:nvPr>
        </p:nvSpPr>
        <p:spPr/>
        <p:txBody>
          <a:bodyPr/>
          <a:lstStyle/>
          <a:p>
            <a:fld id="{D7523BB7-DF59-44CD-A936-091B565D455D}" type="slidenum">
              <a:rPr lang="en-US" smtClean="0"/>
              <a:t>‹#›</a:t>
            </a:fld>
            <a:endParaRPr lang="en-US"/>
          </a:p>
        </p:txBody>
      </p:sp>
    </p:spTree>
    <p:extLst>
      <p:ext uri="{BB962C8B-B14F-4D97-AF65-F5344CB8AC3E}">
        <p14:creationId xmlns:p14="http://schemas.microsoft.com/office/powerpoint/2010/main" val="2679522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54F10-6D96-49FB-86AD-1C3F2197CC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54BAE5-133F-48CA-991E-2195CA8587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3D167B-CDAC-47D4-AAB7-04538EC4AE8F}"/>
              </a:ext>
            </a:extLst>
          </p:cNvPr>
          <p:cNvSpPr>
            <a:spLocks noGrp="1"/>
          </p:cNvSpPr>
          <p:nvPr>
            <p:ph type="dt" sz="half" idx="10"/>
          </p:nvPr>
        </p:nvSpPr>
        <p:spPr/>
        <p:txBody>
          <a:bodyPr/>
          <a:lstStyle/>
          <a:p>
            <a:fld id="{D8B13959-A769-483F-A55F-1D32E8CD9023}" type="datetimeFigureOut">
              <a:rPr lang="en-US" smtClean="0"/>
              <a:t>1/21/2020</a:t>
            </a:fld>
            <a:endParaRPr lang="en-US"/>
          </a:p>
        </p:txBody>
      </p:sp>
      <p:sp>
        <p:nvSpPr>
          <p:cNvPr id="5" name="Footer Placeholder 4">
            <a:extLst>
              <a:ext uri="{FF2B5EF4-FFF2-40B4-BE49-F238E27FC236}">
                <a16:creationId xmlns:a16="http://schemas.microsoft.com/office/drawing/2014/main" id="{55BE973B-D0E4-4379-8558-29D1A1DA81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4BCDA5-A0F3-4240-B38D-607F7346F194}"/>
              </a:ext>
            </a:extLst>
          </p:cNvPr>
          <p:cNvSpPr>
            <a:spLocks noGrp="1"/>
          </p:cNvSpPr>
          <p:nvPr>
            <p:ph type="sldNum" sz="quarter" idx="12"/>
          </p:nvPr>
        </p:nvSpPr>
        <p:spPr/>
        <p:txBody>
          <a:bodyPr/>
          <a:lstStyle/>
          <a:p>
            <a:fld id="{D7523BB7-DF59-44CD-A936-091B565D455D}" type="slidenum">
              <a:rPr lang="en-US" smtClean="0"/>
              <a:t>‹#›</a:t>
            </a:fld>
            <a:endParaRPr lang="en-US"/>
          </a:p>
        </p:txBody>
      </p:sp>
    </p:spTree>
    <p:extLst>
      <p:ext uri="{BB962C8B-B14F-4D97-AF65-F5344CB8AC3E}">
        <p14:creationId xmlns:p14="http://schemas.microsoft.com/office/powerpoint/2010/main" val="3362573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3B98B-D1CE-4612-B378-DC5725C344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13E454-627F-434F-ADA4-32E1CB8990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E1D476-8D78-4FEE-921F-42042EB63EE2}"/>
              </a:ext>
            </a:extLst>
          </p:cNvPr>
          <p:cNvSpPr>
            <a:spLocks noGrp="1"/>
          </p:cNvSpPr>
          <p:nvPr>
            <p:ph type="dt" sz="half" idx="10"/>
          </p:nvPr>
        </p:nvSpPr>
        <p:spPr/>
        <p:txBody>
          <a:bodyPr/>
          <a:lstStyle/>
          <a:p>
            <a:fld id="{D8B13959-A769-483F-A55F-1D32E8CD9023}" type="datetimeFigureOut">
              <a:rPr lang="en-US" smtClean="0"/>
              <a:t>1/21/2020</a:t>
            </a:fld>
            <a:endParaRPr lang="en-US"/>
          </a:p>
        </p:txBody>
      </p:sp>
      <p:sp>
        <p:nvSpPr>
          <p:cNvPr id="5" name="Footer Placeholder 4">
            <a:extLst>
              <a:ext uri="{FF2B5EF4-FFF2-40B4-BE49-F238E27FC236}">
                <a16:creationId xmlns:a16="http://schemas.microsoft.com/office/drawing/2014/main" id="{C93F23D4-D827-4C56-A862-9B4D36CA79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BA0EAE-86F7-4FF2-B670-D8901857C72C}"/>
              </a:ext>
            </a:extLst>
          </p:cNvPr>
          <p:cNvSpPr>
            <a:spLocks noGrp="1"/>
          </p:cNvSpPr>
          <p:nvPr>
            <p:ph type="sldNum" sz="quarter" idx="12"/>
          </p:nvPr>
        </p:nvSpPr>
        <p:spPr/>
        <p:txBody>
          <a:bodyPr/>
          <a:lstStyle/>
          <a:p>
            <a:fld id="{D7523BB7-DF59-44CD-A936-091B565D455D}" type="slidenum">
              <a:rPr lang="en-US" smtClean="0"/>
              <a:t>‹#›</a:t>
            </a:fld>
            <a:endParaRPr lang="en-US"/>
          </a:p>
        </p:txBody>
      </p:sp>
    </p:spTree>
    <p:extLst>
      <p:ext uri="{BB962C8B-B14F-4D97-AF65-F5344CB8AC3E}">
        <p14:creationId xmlns:p14="http://schemas.microsoft.com/office/powerpoint/2010/main" val="1947695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B0920-CB7A-4798-988F-923F05CD35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DD6C87-9745-4F40-8703-B59B1EB8A2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8075FF-349B-4F41-A605-FC6691D919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30AFCD-4F6F-4147-A200-6BABEBEB1A54}"/>
              </a:ext>
            </a:extLst>
          </p:cNvPr>
          <p:cNvSpPr>
            <a:spLocks noGrp="1"/>
          </p:cNvSpPr>
          <p:nvPr>
            <p:ph type="dt" sz="half" idx="10"/>
          </p:nvPr>
        </p:nvSpPr>
        <p:spPr/>
        <p:txBody>
          <a:bodyPr/>
          <a:lstStyle/>
          <a:p>
            <a:fld id="{D8B13959-A769-483F-A55F-1D32E8CD9023}" type="datetimeFigureOut">
              <a:rPr lang="en-US" smtClean="0"/>
              <a:t>1/21/2020</a:t>
            </a:fld>
            <a:endParaRPr lang="en-US"/>
          </a:p>
        </p:txBody>
      </p:sp>
      <p:sp>
        <p:nvSpPr>
          <p:cNvPr id="6" name="Footer Placeholder 5">
            <a:extLst>
              <a:ext uri="{FF2B5EF4-FFF2-40B4-BE49-F238E27FC236}">
                <a16:creationId xmlns:a16="http://schemas.microsoft.com/office/drawing/2014/main" id="{2AB04D2F-998A-4165-BCE1-EF9BAA6381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1E11A2-D6F8-4F97-BA25-EA4BE8EABE0F}"/>
              </a:ext>
            </a:extLst>
          </p:cNvPr>
          <p:cNvSpPr>
            <a:spLocks noGrp="1"/>
          </p:cNvSpPr>
          <p:nvPr>
            <p:ph type="sldNum" sz="quarter" idx="12"/>
          </p:nvPr>
        </p:nvSpPr>
        <p:spPr/>
        <p:txBody>
          <a:bodyPr/>
          <a:lstStyle/>
          <a:p>
            <a:fld id="{D7523BB7-DF59-44CD-A936-091B565D455D}" type="slidenum">
              <a:rPr lang="en-US" smtClean="0"/>
              <a:t>‹#›</a:t>
            </a:fld>
            <a:endParaRPr lang="en-US"/>
          </a:p>
        </p:txBody>
      </p:sp>
    </p:spTree>
    <p:extLst>
      <p:ext uri="{BB962C8B-B14F-4D97-AF65-F5344CB8AC3E}">
        <p14:creationId xmlns:p14="http://schemas.microsoft.com/office/powerpoint/2010/main" val="193850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9A039-63BC-40F1-90ED-9F9654CBF2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4F7BDB6-ACFA-4DE1-80DF-68B1CD95DC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C4E5DE-0E2D-4D4F-AF97-626576ABC5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5C3520-A004-4DDD-AC0D-93C0DF6853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339B20-94B8-4F33-84F5-C4819CECD0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E6E87C7-5E8D-4651-917C-4CFB0358D4DB}"/>
              </a:ext>
            </a:extLst>
          </p:cNvPr>
          <p:cNvSpPr>
            <a:spLocks noGrp="1"/>
          </p:cNvSpPr>
          <p:nvPr>
            <p:ph type="dt" sz="half" idx="10"/>
          </p:nvPr>
        </p:nvSpPr>
        <p:spPr/>
        <p:txBody>
          <a:bodyPr/>
          <a:lstStyle/>
          <a:p>
            <a:fld id="{D8B13959-A769-483F-A55F-1D32E8CD9023}" type="datetimeFigureOut">
              <a:rPr lang="en-US" smtClean="0"/>
              <a:t>1/21/2020</a:t>
            </a:fld>
            <a:endParaRPr lang="en-US"/>
          </a:p>
        </p:txBody>
      </p:sp>
      <p:sp>
        <p:nvSpPr>
          <p:cNvPr id="8" name="Footer Placeholder 7">
            <a:extLst>
              <a:ext uri="{FF2B5EF4-FFF2-40B4-BE49-F238E27FC236}">
                <a16:creationId xmlns:a16="http://schemas.microsoft.com/office/drawing/2014/main" id="{35836BF5-6FC3-4304-9530-97B655657A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3034D2-2CA4-4BEE-AD0A-1A7D34A003C4}"/>
              </a:ext>
            </a:extLst>
          </p:cNvPr>
          <p:cNvSpPr>
            <a:spLocks noGrp="1"/>
          </p:cNvSpPr>
          <p:nvPr>
            <p:ph type="sldNum" sz="quarter" idx="12"/>
          </p:nvPr>
        </p:nvSpPr>
        <p:spPr/>
        <p:txBody>
          <a:bodyPr/>
          <a:lstStyle/>
          <a:p>
            <a:fld id="{D7523BB7-DF59-44CD-A936-091B565D455D}" type="slidenum">
              <a:rPr lang="en-US" smtClean="0"/>
              <a:t>‹#›</a:t>
            </a:fld>
            <a:endParaRPr lang="en-US"/>
          </a:p>
        </p:txBody>
      </p:sp>
    </p:spTree>
    <p:extLst>
      <p:ext uri="{BB962C8B-B14F-4D97-AF65-F5344CB8AC3E}">
        <p14:creationId xmlns:p14="http://schemas.microsoft.com/office/powerpoint/2010/main" val="220929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B2E73-98EE-4B60-B32A-0A66D601E1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F34BDC-E363-48AB-A7CD-81A84B84FBFF}"/>
              </a:ext>
            </a:extLst>
          </p:cNvPr>
          <p:cNvSpPr>
            <a:spLocks noGrp="1"/>
          </p:cNvSpPr>
          <p:nvPr>
            <p:ph type="dt" sz="half" idx="10"/>
          </p:nvPr>
        </p:nvSpPr>
        <p:spPr/>
        <p:txBody>
          <a:bodyPr/>
          <a:lstStyle/>
          <a:p>
            <a:fld id="{D8B13959-A769-483F-A55F-1D32E8CD9023}" type="datetimeFigureOut">
              <a:rPr lang="en-US" smtClean="0"/>
              <a:t>1/21/2020</a:t>
            </a:fld>
            <a:endParaRPr lang="en-US"/>
          </a:p>
        </p:txBody>
      </p:sp>
      <p:sp>
        <p:nvSpPr>
          <p:cNvPr id="4" name="Footer Placeholder 3">
            <a:extLst>
              <a:ext uri="{FF2B5EF4-FFF2-40B4-BE49-F238E27FC236}">
                <a16:creationId xmlns:a16="http://schemas.microsoft.com/office/drawing/2014/main" id="{1F8EA3AF-EEF3-4D35-97C8-599021765C0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DBB0CFA-7030-4E69-AD9E-93F01CDD8340}"/>
              </a:ext>
            </a:extLst>
          </p:cNvPr>
          <p:cNvSpPr>
            <a:spLocks noGrp="1"/>
          </p:cNvSpPr>
          <p:nvPr>
            <p:ph type="sldNum" sz="quarter" idx="12"/>
          </p:nvPr>
        </p:nvSpPr>
        <p:spPr/>
        <p:txBody>
          <a:bodyPr/>
          <a:lstStyle/>
          <a:p>
            <a:fld id="{D7523BB7-DF59-44CD-A936-091B565D455D}" type="slidenum">
              <a:rPr lang="en-US" smtClean="0"/>
              <a:t>‹#›</a:t>
            </a:fld>
            <a:endParaRPr lang="en-US"/>
          </a:p>
        </p:txBody>
      </p:sp>
    </p:spTree>
    <p:extLst>
      <p:ext uri="{BB962C8B-B14F-4D97-AF65-F5344CB8AC3E}">
        <p14:creationId xmlns:p14="http://schemas.microsoft.com/office/powerpoint/2010/main" val="3606000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5E2160-A000-4508-86DF-696E145D9B6C}"/>
              </a:ext>
            </a:extLst>
          </p:cNvPr>
          <p:cNvSpPr>
            <a:spLocks noGrp="1"/>
          </p:cNvSpPr>
          <p:nvPr>
            <p:ph type="dt" sz="half" idx="10"/>
          </p:nvPr>
        </p:nvSpPr>
        <p:spPr/>
        <p:txBody>
          <a:bodyPr/>
          <a:lstStyle/>
          <a:p>
            <a:fld id="{D8B13959-A769-483F-A55F-1D32E8CD9023}" type="datetimeFigureOut">
              <a:rPr lang="en-US" smtClean="0"/>
              <a:t>1/21/2020</a:t>
            </a:fld>
            <a:endParaRPr lang="en-US"/>
          </a:p>
        </p:txBody>
      </p:sp>
      <p:sp>
        <p:nvSpPr>
          <p:cNvPr id="3" name="Footer Placeholder 2">
            <a:extLst>
              <a:ext uri="{FF2B5EF4-FFF2-40B4-BE49-F238E27FC236}">
                <a16:creationId xmlns:a16="http://schemas.microsoft.com/office/drawing/2014/main" id="{ADC92413-F32C-43E9-B905-A33581D67B9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F24E0F-1D2F-4B4E-A9C8-D67C85BAFA4F}"/>
              </a:ext>
            </a:extLst>
          </p:cNvPr>
          <p:cNvSpPr>
            <a:spLocks noGrp="1"/>
          </p:cNvSpPr>
          <p:nvPr>
            <p:ph type="sldNum" sz="quarter" idx="12"/>
          </p:nvPr>
        </p:nvSpPr>
        <p:spPr/>
        <p:txBody>
          <a:bodyPr/>
          <a:lstStyle/>
          <a:p>
            <a:fld id="{D7523BB7-DF59-44CD-A936-091B565D455D}" type="slidenum">
              <a:rPr lang="en-US" smtClean="0"/>
              <a:t>‹#›</a:t>
            </a:fld>
            <a:endParaRPr lang="en-US"/>
          </a:p>
        </p:txBody>
      </p:sp>
    </p:spTree>
    <p:extLst>
      <p:ext uri="{BB962C8B-B14F-4D97-AF65-F5344CB8AC3E}">
        <p14:creationId xmlns:p14="http://schemas.microsoft.com/office/powerpoint/2010/main" val="3025658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FA72F-42D6-4910-AE8E-ECA7663F60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4E54EC3-48DC-443F-A090-AA2314BD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2E96BA2-DD3C-4103-9D8F-921FAE06E8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F2A8D2-FA3F-44B0-9A4D-DB0C8FE3B2AB}"/>
              </a:ext>
            </a:extLst>
          </p:cNvPr>
          <p:cNvSpPr>
            <a:spLocks noGrp="1"/>
          </p:cNvSpPr>
          <p:nvPr>
            <p:ph type="dt" sz="half" idx="10"/>
          </p:nvPr>
        </p:nvSpPr>
        <p:spPr/>
        <p:txBody>
          <a:bodyPr/>
          <a:lstStyle/>
          <a:p>
            <a:fld id="{D8B13959-A769-483F-A55F-1D32E8CD9023}" type="datetimeFigureOut">
              <a:rPr lang="en-US" smtClean="0"/>
              <a:t>1/21/2020</a:t>
            </a:fld>
            <a:endParaRPr lang="en-US"/>
          </a:p>
        </p:txBody>
      </p:sp>
      <p:sp>
        <p:nvSpPr>
          <p:cNvPr id="6" name="Footer Placeholder 5">
            <a:extLst>
              <a:ext uri="{FF2B5EF4-FFF2-40B4-BE49-F238E27FC236}">
                <a16:creationId xmlns:a16="http://schemas.microsoft.com/office/drawing/2014/main" id="{865E09D3-7744-499C-970C-DFD3B57B95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23795E-988D-4731-A517-A5D72F602E37}"/>
              </a:ext>
            </a:extLst>
          </p:cNvPr>
          <p:cNvSpPr>
            <a:spLocks noGrp="1"/>
          </p:cNvSpPr>
          <p:nvPr>
            <p:ph type="sldNum" sz="quarter" idx="12"/>
          </p:nvPr>
        </p:nvSpPr>
        <p:spPr/>
        <p:txBody>
          <a:bodyPr/>
          <a:lstStyle/>
          <a:p>
            <a:fld id="{D7523BB7-DF59-44CD-A936-091B565D455D}" type="slidenum">
              <a:rPr lang="en-US" smtClean="0"/>
              <a:t>‹#›</a:t>
            </a:fld>
            <a:endParaRPr lang="en-US"/>
          </a:p>
        </p:txBody>
      </p:sp>
    </p:spTree>
    <p:extLst>
      <p:ext uri="{BB962C8B-B14F-4D97-AF65-F5344CB8AC3E}">
        <p14:creationId xmlns:p14="http://schemas.microsoft.com/office/powerpoint/2010/main" val="4122604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0DB85-4CD2-4411-952E-D1F95EB2A4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6625D96-7A31-4E31-994F-EA74100356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64634A-8EE8-494F-B560-477D49E976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AF619B-1D79-48D2-A114-9F0BF3A2E65E}"/>
              </a:ext>
            </a:extLst>
          </p:cNvPr>
          <p:cNvSpPr>
            <a:spLocks noGrp="1"/>
          </p:cNvSpPr>
          <p:nvPr>
            <p:ph type="dt" sz="half" idx="10"/>
          </p:nvPr>
        </p:nvSpPr>
        <p:spPr/>
        <p:txBody>
          <a:bodyPr/>
          <a:lstStyle/>
          <a:p>
            <a:fld id="{D8B13959-A769-483F-A55F-1D32E8CD9023}" type="datetimeFigureOut">
              <a:rPr lang="en-US" smtClean="0"/>
              <a:t>1/21/2020</a:t>
            </a:fld>
            <a:endParaRPr lang="en-US"/>
          </a:p>
        </p:txBody>
      </p:sp>
      <p:sp>
        <p:nvSpPr>
          <p:cNvPr id="6" name="Footer Placeholder 5">
            <a:extLst>
              <a:ext uri="{FF2B5EF4-FFF2-40B4-BE49-F238E27FC236}">
                <a16:creationId xmlns:a16="http://schemas.microsoft.com/office/drawing/2014/main" id="{7F526E84-F246-4612-9CAD-9255DE9BBF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347E5F-E1F0-44F6-9A9A-210308D89707}"/>
              </a:ext>
            </a:extLst>
          </p:cNvPr>
          <p:cNvSpPr>
            <a:spLocks noGrp="1"/>
          </p:cNvSpPr>
          <p:nvPr>
            <p:ph type="sldNum" sz="quarter" idx="12"/>
          </p:nvPr>
        </p:nvSpPr>
        <p:spPr/>
        <p:txBody>
          <a:bodyPr/>
          <a:lstStyle/>
          <a:p>
            <a:fld id="{D7523BB7-DF59-44CD-A936-091B565D455D}" type="slidenum">
              <a:rPr lang="en-US" smtClean="0"/>
              <a:t>‹#›</a:t>
            </a:fld>
            <a:endParaRPr lang="en-US"/>
          </a:p>
        </p:txBody>
      </p:sp>
    </p:spTree>
    <p:extLst>
      <p:ext uri="{BB962C8B-B14F-4D97-AF65-F5344CB8AC3E}">
        <p14:creationId xmlns:p14="http://schemas.microsoft.com/office/powerpoint/2010/main" val="3942706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ABE7E3-1547-4D2F-A6F8-B795D4E5BC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3E6DFDB-03CD-4C95-9DEC-7477FBC3E9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7E7651-3743-4F5D-92AD-16D45A343B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B13959-A769-483F-A55F-1D32E8CD9023}" type="datetimeFigureOut">
              <a:rPr lang="en-US" smtClean="0"/>
              <a:t>1/21/2020</a:t>
            </a:fld>
            <a:endParaRPr lang="en-US"/>
          </a:p>
        </p:txBody>
      </p:sp>
      <p:sp>
        <p:nvSpPr>
          <p:cNvPr id="5" name="Footer Placeholder 4">
            <a:extLst>
              <a:ext uri="{FF2B5EF4-FFF2-40B4-BE49-F238E27FC236}">
                <a16:creationId xmlns:a16="http://schemas.microsoft.com/office/drawing/2014/main" id="{A713E326-D019-43E8-BC7D-A25A7E64A5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078D4F9-358F-48EF-AE59-CB810198EE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523BB7-DF59-44CD-A936-091B565D455D}" type="slidenum">
              <a:rPr lang="en-US" smtClean="0"/>
              <a:t>‹#›</a:t>
            </a:fld>
            <a:endParaRPr lang="en-US"/>
          </a:p>
        </p:txBody>
      </p:sp>
    </p:spTree>
    <p:extLst>
      <p:ext uri="{BB962C8B-B14F-4D97-AF65-F5344CB8AC3E}">
        <p14:creationId xmlns:p14="http://schemas.microsoft.com/office/powerpoint/2010/main" val="3187816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aniel@serwer.org" TargetMode="External"/><Relationship Id="rId2" Type="http://schemas.openxmlformats.org/officeDocument/2006/relationships/hyperlink" Target="http://www.peacefare.ne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80F40FA-54A6-4A89-A0FA-F39479F1C866}"/>
              </a:ext>
            </a:extLst>
          </p:cNvPr>
          <p:cNvSpPr>
            <a:spLocks noGrp="1"/>
          </p:cNvSpPr>
          <p:nvPr>
            <p:ph type="ctrTitle"/>
          </p:nvPr>
        </p:nvSpPr>
        <p:spPr>
          <a:xfrm>
            <a:off x="1524000" y="1122363"/>
            <a:ext cx="9144000" cy="1275714"/>
          </a:xfrm>
        </p:spPr>
        <p:txBody>
          <a:bodyPr>
            <a:normAutofit/>
          </a:bodyPr>
          <a:lstStyle/>
          <a:p>
            <a:r>
              <a:rPr lang="en-US" sz="5200" dirty="0"/>
              <a:t>Ethiopia: between Hope and Peril</a:t>
            </a:r>
          </a:p>
        </p:txBody>
      </p:sp>
      <p:sp>
        <p:nvSpPr>
          <p:cNvPr id="7" name="Subtitle 6">
            <a:extLst>
              <a:ext uri="{FF2B5EF4-FFF2-40B4-BE49-F238E27FC236}">
                <a16:creationId xmlns:a16="http://schemas.microsoft.com/office/drawing/2014/main" id="{903D110B-5014-4E72-8349-D5DBDD2C957F}"/>
              </a:ext>
            </a:extLst>
          </p:cNvPr>
          <p:cNvSpPr>
            <a:spLocks noGrp="1"/>
          </p:cNvSpPr>
          <p:nvPr>
            <p:ph type="subTitle" idx="1"/>
          </p:nvPr>
        </p:nvSpPr>
        <p:spPr>
          <a:xfrm>
            <a:off x="1524000" y="2398078"/>
            <a:ext cx="9144000" cy="1960564"/>
          </a:xfrm>
        </p:spPr>
        <p:txBody>
          <a:bodyPr>
            <a:normAutofit/>
          </a:bodyPr>
          <a:lstStyle/>
          <a:p>
            <a:r>
              <a:rPr lang="en-US" dirty="0"/>
              <a:t>By </a:t>
            </a:r>
          </a:p>
          <a:p>
            <a:r>
              <a:rPr lang="en-US" dirty="0"/>
              <a:t>Daniel Serwer</a:t>
            </a:r>
          </a:p>
          <a:p>
            <a:r>
              <a:rPr lang="en-US" dirty="0"/>
              <a:t>Professor of Conflict Management</a:t>
            </a:r>
          </a:p>
          <a:p>
            <a:r>
              <a:rPr lang="en-US" dirty="0"/>
              <a:t>The Johns Hopkins School of Advanced International Studies</a:t>
            </a:r>
          </a:p>
          <a:p>
            <a:endParaRPr lang="en-US" dirty="0"/>
          </a:p>
          <a:p>
            <a:endParaRPr lang="en-US" dirty="0"/>
          </a:p>
        </p:txBody>
      </p:sp>
      <p:sp>
        <p:nvSpPr>
          <p:cNvPr id="4" name="Rectangle 3">
            <a:extLst>
              <a:ext uri="{FF2B5EF4-FFF2-40B4-BE49-F238E27FC236}">
                <a16:creationId xmlns:a16="http://schemas.microsoft.com/office/drawing/2014/main" id="{96EFC94C-1EBB-4765-8596-40D096F227F5}"/>
              </a:ext>
            </a:extLst>
          </p:cNvPr>
          <p:cNvSpPr/>
          <p:nvPr/>
        </p:nvSpPr>
        <p:spPr>
          <a:xfrm>
            <a:off x="4177087" y="4358642"/>
            <a:ext cx="3657600" cy="21031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hlinkClick r:id="rId2"/>
              </a:rPr>
              <a:t>www.peacefare.net</a:t>
            </a:r>
            <a:endParaRPr lang="en-US" sz="3200" dirty="0">
              <a:solidFill>
                <a:schemeClr val="tx1"/>
              </a:solidFill>
            </a:endParaRPr>
          </a:p>
          <a:p>
            <a:pPr algn="ctr"/>
            <a:r>
              <a:rPr lang="en-US" sz="3200" dirty="0">
                <a:solidFill>
                  <a:schemeClr val="tx1"/>
                </a:solidFill>
                <a:hlinkClick r:id="rId3"/>
              </a:rPr>
              <a:t>daniel@serwer.org</a:t>
            </a:r>
            <a:r>
              <a:rPr lang="en-US" sz="3200" dirty="0">
                <a:solidFill>
                  <a:schemeClr val="tx1"/>
                </a:solidFill>
              </a:rPr>
              <a:t> </a:t>
            </a:r>
          </a:p>
        </p:txBody>
      </p:sp>
    </p:spTree>
    <p:extLst>
      <p:ext uri="{BB962C8B-B14F-4D97-AF65-F5344CB8AC3E}">
        <p14:creationId xmlns:p14="http://schemas.microsoft.com/office/powerpoint/2010/main" val="206135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9E27-A3EA-4FFC-A66D-D7B5C3AB4DA6}"/>
              </a:ext>
            </a:extLst>
          </p:cNvPr>
          <p:cNvSpPr>
            <a:spLocks noGrp="1"/>
          </p:cNvSpPr>
          <p:nvPr>
            <p:ph type="title"/>
          </p:nvPr>
        </p:nvSpPr>
        <p:spPr/>
        <p:txBody>
          <a:bodyPr/>
          <a:lstStyle/>
          <a:p>
            <a:pPr algn="ctr"/>
            <a:r>
              <a:rPr lang="en-US" b="1" dirty="0"/>
              <a:t>What does this mean for the police?</a:t>
            </a:r>
            <a:r>
              <a:rPr lang="en-US" dirty="0"/>
              <a:t> </a:t>
            </a:r>
          </a:p>
        </p:txBody>
      </p:sp>
      <p:sp>
        <p:nvSpPr>
          <p:cNvPr id="3" name="Content Placeholder 2">
            <a:extLst>
              <a:ext uri="{FF2B5EF4-FFF2-40B4-BE49-F238E27FC236}">
                <a16:creationId xmlns:a16="http://schemas.microsoft.com/office/drawing/2014/main" id="{BD7F4FCC-E340-41B0-8613-BECF7D2610E5}"/>
              </a:ext>
            </a:extLst>
          </p:cNvPr>
          <p:cNvSpPr>
            <a:spLocks noGrp="1"/>
          </p:cNvSpPr>
          <p:nvPr>
            <p:ph idx="1"/>
          </p:nvPr>
        </p:nvSpPr>
        <p:spPr/>
        <p:txBody>
          <a:bodyPr>
            <a:normAutofit fontScale="92500" lnSpcReduction="10000"/>
          </a:bodyPr>
          <a:lstStyle/>
          <a:p>
            <a:r>
              <a:rPr lang="en-US" dirty="0"/>
              <a:t>Police and other state security forces should reflect the makeup of the population and be loyal to the state, not to a leader or party.</a:t>
            </a:r>
          </a:p>
          <a:p>
            <a:r>
              <a:rPr lang="en-US" dirty="0"/>
              <a:t>Trust in the security forces must be earned by understanding of local issues and safe-guarded by protection of the population. </a:t>
            </a:r>
          </a:p>
          <a:p>
            <a:r>
              <a:rPr lang="en-US" dirty="0"/>
              <a:t>Community policing is particularly important in transitions.</a:t>
            </a:r>
          </a:p>
          <a:p>
            <a:r>
              <a:rPr lang="en-US" dirty="0"/>
              <a:t>I’ve seen community policing centers here in Addis, but I haven’t seen many police out on the streets talking with people to identify and solve problems. </a:t>
            </a:r>
          </a:p>
          <a:p>
            <a:r>
              <a:rPr lang="en-US" dirty="0"/>
              <a:t>Mostly I see police in static positions, guarding institutions or themselves. </a:t>
            </a:r>
          </a:p>
          <a:p>
            <a:r>
              <a:rPr lang="en-US" dirty="0"/>
              <a:t>Of course they need to do that, but they also need to be circulating and making themselves both visible and accessible. </a:t>
            </a:r>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086307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86D79-71E8-4882-8C1C-59C004733E9F}"/>
              </a:ext>
            </a:extLst>
          </p:cNvPr>
          <p:cNvSpPr>
            <a:spLocks noGrp="1"/>
          </p:cNvSpPr>
          <p:nvPr>
            <p:ph type="title"/>
          </p:nvPr>
        </p:nvSpPr>
        <p:spPr/>
        <p:txBody>
          <a:bodyPr/>
          <a:lstStyle/>
          <a:p>
            <a:pPr algn="ctr"/>
            <a:r>
              <a:rPr lang="en-US" b="1" dirty="0"/>
              <a:t>Civil society matters</a:t>
            </a:r>
          </a:p>
        </p:txBody>
      </p:sp>
      <p:sp>
        <p:nvSpPr>
          <p:cNvPr id="3" name="Content Placeholder 2">
            <a:extLst>
              <a:ext uri="{FF2B5EF4-FFF2-40B4-BE49-F238E27FC236}">
                <a16:creationId xmlns:a16="http://schemas.microsoft.com/office/drawing/2014/main" id="{34DB0BCD-8E5D-419A-908A-3362557DD91E}"/>
              </a:ext>
            </a:extLst>
          </p:cNvPr>
          <p:cNvSpPr>
            <a:spLocks noGrp="1"/>
          </p:cNvSpPr>
          <p:nvPr>
            <p:ph idx="1"/>
          </p:nvPr>
        </p:nvSpPr>
        <p:spPr/>
        <p:txBody>
          <a:bodyPr>
            <a:normAutofit fontScale="92500" lnSpcReduction="10000"/>
          </a:bodyPr>
          <a:lstStyle/>
          <a:p>
            <a:r>
              <a:rPr lang="en-US" dirty="0"/>
              <a:t>Whether organized to protest or to pursue particular interests, civil society—the nongovernmental organizations that citizens join and participate in—can be an asset, including in the security sector. </a:t>
            </a:r>
          </a:p>
          <a:p>
            <a:r>
              <a:rPr lang="en-US" dirty="0"/>
              <a:t>They have the capacity to reflect citizen concerns on a continuing basis, giving early warning and helping to resolve conflicts. </a:t>
            </a:r>
          </a:p>
          <a:p>
            <a:r>
              <a:rPr lang="en-US" dirty="0"/>
              <a:t>Security forces that at one time ignored or resented these organizations need to learn how to talk with them and respectfully exploit them to understand and respond to local concerns. </a:t>
            </a:r>
          </a:p>
          <a:p>
            <a:r>
              <a:rPr lang="en-US" dirty="0"/>
              <a:t>Civil society can also help to inform and advise at the national level, especially where expertise and know-how may be lacking in a state unaccustomed to open debate. </a:t>
            </a:r>
          </a:p>
          <a:p>
            <a:endParaRPr lang="en-US" dirty="0"/>
          </a:p>
          <a:p>
            <a:endParaRPr lang="en-US" dirty="0"/>
          </a:p>
        </p:txBody>
      </p:sp>
    </p:spTree>
    <p:extLst>
      <p:ext uri="{BB962C8B-B14F-4D97-AF65-F5344CB8AC3E}">
        <p14:creationId xmlns:p14="http://schemas.microsoft.com/office/powerpoint/2010/main" val="3231304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94978-4EBB-4C0A-9EC9-331B9A4FA7A6}"/>
              </a:ext>
            </a:extLst>
          </p:cNvPr>
          <p:cNvSpPr>
            <a:spLocks noGrp="1"/>
          </p:cNvSpPr>
          <p:nvPr>
            <p:ph type="title"/>
          </p:nvPr>
        </p:nvSpPr>
        <p:spPr/>
        <p:txBody>
          <a:bodyPr/>
          <a:lstStyle/>
          <a:p>
            <a:pPr algn="ctr"/>
            <a:r>
              <a:rPr lang="en-US" b="1" dirty="0"/>
              <a:t>The elite matters too</a:t>
            </a:r>
          </a:p>
        </p:txBody>
      </p:sp>
      <p:sp>
        <p:nvSpPr>
          <p:cNvPr id="3" name="Content Placeholder 2">
            <a:extLst>
              <a:ext uri="{FF2B5EF4-FFF2-40B4-BE49-F238E27FC236}">
                <a16:creationId xmlns:a16="http://schemas.microsoft.com/office/drawing/2014/main" id="{5F68FD02-3AB0-4273-A850-4BB1FCAD0713}"/>
              </a:ext>
            </a:extLst>
          </p:cNvPr>
          <p:cNvSpPr>
            <a:spLocks noGrp="1"/>
          </p:cNvSpPr>
          <p:nvPr>
            <p:ph idx="1"/>
          </p:nvPr>
        </p:nvSpPr>
        <p:spPr/>
        <p:txBody>
          <a:bodyPr>
            <a:normAutofit lnSpcReduction="10000"/>
          </a:bodyPr>
          <a:lstStyle/>
          <a:p>
            <a:r>
              <a:rPr lang="en-US" dirty="0"/>
              <a:t>An educated middle class wants stability and can help ensure it.</a:t>
            </a:r>
          </a:p>
          <a:p>
            <a:r>
              <a:rPr lang="en-US" dirty="0"/>
              <a:t>Free but professional and politically unaligned media are vital. There is no monopoly on wisdom.</a:t>
            </a:r>
          </a:p>
          <a:p>
            <a:r>
              <a:rPr lang="en-US" dirty="0"/>
              <a:t>Political leaders need to deal with each other and use their positions for the greater good, not just for their own narrow constituencies.  </a:t>
            </a:r>
          </a:p>
          <a:p>
            <a:r>
              <a:rPr lang="en-US" dirty="0"/>
              <a:t>The governing elite is not the only factor: the opposition matters too. </a:t>
            </a:r>
          </a:p>
          <a:p>
            <a:r>
              <a:rPr lang="en-US" dirty="0"/>
              <a:t>Whoever captures power in the first instance may well find themselves out in the next election. </a:t>
            </a:r>
          </a:p>
          <a:p>
            <a:r>
              <a:rPr lang="en-US" dirty="0"/>
              <a:t>Opposition with dignity is vital to the real possibility of alternation in power, without which there is no democracy. </a:t>
            </a:r>
          </a:p>
          <a:p>
            <a:endParaRPr lang="en-US" dirty="0"/>
          </a:p>
        </p:txBody>
      </p:sp>
    </p:spTree>
    <p:extLst>
      <p:ext uri="{BB962C8B-B14F-4D97-AF65-F5344CB8AC3E}">
        <p14:creationId xmlns:p14="http://schemas.microsoft.com/office/powerpoint/2010/main" val="3220463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AFD11-669A-4805-BF0C-408845014E36}"/>
              </a:ext>
            </a:extLst>
          </p:cNvPr>
          <p:cNvSpPr>
            <a:spLocks noGrp="1"/>
          </p:cNvSpPr>
          <p:nvPr>
            <p:ph type="title"/>
          </p:nvPr>
        </p:nvSpPr>
        <p:spPr/>
        <p:txBody>
          <a:bodyPr/>
          <a:lstStyle/>
          <a:p>
            <a:pPr algn="ctr"/>
            <a:r>
              <a:rPr lang="en-US" b="1" dirty="0"/>
              <a:t>What’s next? </a:t>
            </a:r>
          </a:p>
        </p:txBody>
      </p:sp>
      <p:sp>
        <p:nvSpPr>
          <p:cNvPr id="3" name="Content Placeholder 2">
            <a:extLst>
              <a:ext uri="{FF2B5EF4-FFF2-40B4-BE49-F238E27FC236}">
                <a16:creationId xmlns:a16="http://schemas.microsoft.com/office/drawing/2014/main" id="{B4381716-3A1C-4513-8241-FED41335D8A4}"/>
              </a:ext>
            </a:extLst>
          </p:cNvPr>
          <p:cNvSpPr>
            <a:spLocks noGrp="1"/>
          </p:cNvSpPr>
          <p:nvPr>
            <p:ph idx="1"/>
          </p:nvPr>
        </p:nvSpPr>
        <p:spPr/>
        <p:txBody>
          <a:bodyPr>
            <a:normAutofit fontScale="92500" lnSpcReduction="10000"/>
          </a:bodyPr>
          <a:lstStyle/>
          <a:p>
            <a:r>
              <a:rPr lang="en-US" dirty="0"/>
              <a:t>That’s for you to decide, but it is important to keep in mind that the transition Ethiopia has embarked on is likely to last a decade or more.</a:t>
            </a:r>
          </a:p>
          <a:p>
            <a:r>
              <a:rPr lang="en-US" dirty="0"/>
              <a:t>There are no quick fixes. You have lived with single-party rule and ethnic federalism for almost 30 years. </a:t>
            </a:r>
          </a:p>
          <a:p>
            <a:r>
              <a:rPr lang="en-US" dirty="0"/>
              <a:t>It is not yet clear what will replace those institutional fixtures, or how they will be rebalanced.</a:t>
            </a:r>
          </a:p>
          <a:p>
            <a:r>
              <a:rPr lang="en-US" dirty="0"/>
              <a:t>If I understand correctly, the Prime Minister wants a state built primarily on Ethiopian rather than ethnic identity and broad issue-based parties, his own devoted to economic prosperity. </a:t>
            </a:r>
          </a:p>
          <a:p>
            <a:r>
              <a:rPr lang="en-US" dirty="0"/>
              <a:t>But that is just one proposition. It will take time and a lot of discussion before the direction is even partly clear. </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432008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543CE-A2B9-4127-A570-CDFB342E518C}"/>
              </a:ext>
            </a:extLst>
          </p:cNvPr>
          <p:cNvSpPr>
            <a:spLocks noGrp="1"/>
          </p:cNvSpPr>
          <p:nvPr>
            <p:ph type="title"/>
          </p:nvPr>
        </p:nvSpPr>
        <p:spPr/>
        <p:txBody>
          <a:bodyPr/>
          <a:lstStyle/>
          <a:p>
            <a:pPr algn="ctr"/>
            <a:r>
              <a:rPr lang="en-US" b="1" dirty="0"/>
              <a:t>Uncertainty</a:t>
            </a:r>
          </a:p>
        </p:txBody>
      </p:sp>
      <p:sp>
        <p:nvSpPr>
          <p:cNvPr id="3" name="Content Placeholder 2">
            <a:extLst>
              <a:ext uri="{FF2B5EF4-FFF2-40B4-BE49-F238E27FC236}">
                <a16:creationId xmlns:a16="http://schemas.microsoft.com/office/drawing/2014/main" id="{EAD48CBF-54D2-46DB-9620-6FE4D2544A9B}"/>
              </a:ext>
            </a:extLst>
          </p:cNvPr>
          <p:cNvSpPr>
            <a:spLocks noGrp="1"/>
          </p:cNvSpPr>
          <p:nvPr>
            <p:ph idx="1"/>
          </p:nvPr>
        </p:nvSpPr>
        <p:spPr/>
        <p:txBody>
          <a:bodyPr>
            <a:normAutofit fontScale="92500" lnSpcReduction="10000"/>
          </a:bodyPr>
          <a:lstStyle/>
          <a:p>
            <a:r>
              <a:rPr lang="en-US" dirty="0"/>
              <a:t>This means living with far more uncertainty than you are used to. </a:t>
            </a:r>
          </a:p>
          <a:p>
            <a:r>
              <a:rPr lang="en-US" dirty="0"/>
              <a:t>Expectations, laws, regulations, and behaviors in the new regime are still largely undefined.</a:t>
            </a:r>
          </a:p>
          <a:p>
            <a:r>
              <a:rPr lang="en-US" dirty="0"/>
              <a:t>Security forces will need to focus on basics: serving citizens and protecting them from harm, thereby giving the state time and space to transform itself into a multi-party democracy committed to stability and prosperity. </a:t>
            </a:r>
          </a:p>
          <a:p>
            <a:r>
              <a:rPr lang="en-US" dirty="0"/>
              <a:t>It will be particularly important for police to mediate between communities in conflict, dispel fear by encouraging communication, and ensure </a:t>
            </a:r>
            <a:r>
              <a:rPr lang="en-US" i="1" dirty="0"/>
              <a:t>all </a:t>
            </a:r>
            <a:r>
              <a:rPr lang="en-US" dirty="0"/>
              <a:t>communities of your good will. </a:t>
            </a:r>
          </a:p>
          <a:p>
            <a:r>
              <a:rPr lang="en-US" dirty="0"/>
              <a:t>You’ll need patience, fortitude, and wisdom to do what is right and refuse to do what you know is wrong. </a:t>
            </a:r>
          </a:p>
          <a:p>
            <a:pPr marL="0" indent="0">
              <a:buNone/>
            </a:pPr>
            <a:endParaRPr lang="en-US" dirty="0"/>
          </a:p>
        </p:txBody>
      </p:sp>
    </p:spTree>
    <p:extLst>
      <p:ext uri="{BB962C8B-B14F-4D97-AF65-F5344CB8AC3E}">
        <p14:creationId xmlns:p14="http://schemas.microsoft.com/office/powerpoint/2010/main" val="1951528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29034-F176-483F-91DE-B19C25DD0717}"/>
              </a:ext>
            </a:extLst>
          </p:cNvPr>
          <p:cNvSpPr>
            <a:spLocks noGrp="1"/>
          </p:cNvSpPr>
          <p:nvPr>
            <p:ph type="title"/>
          </p:nvPr>
        </p:nvSpPr>
        <p:spPr/>
        <p:txBody>
          <a:bodyPr/>
          <a:lstStyle/>
          <a:p>
            <a:pPr algn="ctr"/>
            <a:r>
              <a:rPr lang="en-US" b="1" dirty="0"/>
              <a:t>What, specifically, should the police do?</a:t>
            </a:r>
            <a:r>
              <a:rPr lang="en-US" dirty="0"/>
              <a:t> </a:t>
            </a:r>
          </a:p>
        </p:txBody>
      </p:sp>
      <p:sp>
        <p:nvSpPr>
          <p:cNvPr id="3" name="Content Placeholder 2">
            <a:extLst>
              <a:ext uri="{FF2B5EF4-FFF2-40B4-BE49-F238E27FC236}">
                <a16:creationId xmlns:a16="http://schemas.microsoft.com/office/drawing/2014/main" id="{05F2E0B6-5FE1-43F3-8A16-52FBBE7435C4}"/>
              </a:ext>
            </a:extLst>
          </p:cNvPr>
          <p:cNvSpPr>
            <a:spLocks noGrp="1"/>
          </p:cNvSpPr>
          <p:nvPr>
            <p:ph idx="1"/>
          </p:nvPr>
        </p:nvSpPr>
        <p:spPr/>
        <p:txBody>
          <a:bodyPr>
            <a:normAutofit fontScale="92500" lnSpcReduction="10000"/>
          </a:bodyPr>
          <a:lstStyle/>
          <a:p>
            <a:r>
              <a:rPr lang="en-US" dirty="0"/>
              <a:t>I wasn’t sure of the answer to this question</a:t>
            </a:r>
          </a:p>
          <a:p>
            <a:r>
              <a:rPr lang="en-US" dirty="0"/>
              <a:t>So last week I asked an Ethiopian who has been engaged in preventing violence throughout the country, using techniques of conflict management we teach at Johns Hopkins.  </a:t>
            </a:r>
          </a:p>
          <a:p>
            <a:r>
              <a:rPr lang="en-US" dirty="0"/>
              <a:t>His responses were clear and unequivocal:</a:t>
            </a:r>
          </a:p>
          <a:p>
            <a:pPr marL="514350" indent="-514350">
              <a:buAutoNum type="arabicPeriod"/>
            </a:pPr>
            <a:r>
              <a:rPr lang="en-US" dirty="0"/>
              <a:t>Treat everyone equally. </a:t>
            </a:r>
          </a:p>
          <a:p>
            <a:pPr marL="514350" indent="-514350">
              <a:buAutoNum type="arabicPeriod"/>
            </a:pPr>
            <a:r>
              <a:rPr lang="en-US" dirty="0"/>
              <a:t>Respect the law yourselves.</a:t>
            </a:r>
          </a:p>
          <a:p>
            <a:r>
              <a:rPr lang="en-US" dirty="0"/>
              <a:t>It will not be easy to follow these simple guidelines, especially in a period of political upheaval and ethnic conflict in a poor country trying to reform. </a:t>
            </a:r>
          </a:p>
          <a:p>
            <a:r>
              <a:rPr lang="en-US" dirty="0"/>
              <a:t>But if you do treat everyone equally and respect the law yourselves, you will gain the kind of legitimacy and cooperation you merit. </a:t>
            </a:r>
          </a:p>
        </p:txBody>
      </p:sp>
    </p:spTree>
    <p:extLst>
      <p:ext uri="{BB962C8B-B14F-4D97-AF65-F5344CB8AC3E}">
        <p14:creationId xmlns:p14="http://schemas.microsoft.com/office/powerpoint/2010/main" val="3993295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431A6-3A33-4138-A4AC-246DE02285C7}"/>
              </a:ext>
            </a:extLst>
          </p:cNvPr>
          <p:cNvSpPr>
            <a:spLocks noGrp="1"/>
          </p:cNvSpPr>
          <p:nvPr>
            <p:ph type="title"/>
          </p:nvPr>
        </p:nvSpPr>
        <p:spPr/>
        <p:txBody>
          <a:bodyPr/>
          <a:lstStyle/>
          <a:p>
            <a:pPr algn="ctr"/>
            <a:r>
              <a:rPr lang="en-US" b="1" dirty="0"/>
              <a:t>You are the front lines of transition</a:t>
            </a:r>
          </a:p>
        </p:txBody>
      </p:sp>
      <p:sp>
        <p:nvSpPr>
          <p:cNvPr id="3" name="Content Placeholder 2">
            <a:extLst>
              <a:ext uri="{FF2B5EF4-FFF2-40B4-BE49-F238E27FC236}">
                <a16:creationId xmlns:a16="http://schemas.microsoft.com/office/drawing/2014/main" id="{1FC09A0A-F5E1-4493-8523-CF0D21213CC9}"/>
              </a:ext>
            </a:extLst>
          </p:cNvPr>
          <p:cNvSpPr>
            <a:spLocks noGrp="1"/>
          </p:cNvSpPr>
          <p:nvPr>
            <p:ph idx="1"/>
          </p:nvPr>
        </p:nvSpPr>
        <p:spPr/>
        <p:txBody>
          <a:bodyPr>
            <a:normAutofit fontScale="92500" lnSpcReduction="10000"/>
          </a:bodyPr>
          <a:lstStyle/>
          <a:p>
            <a:r>
              <a:rPr lang="en-US" dirty="0"/>
              <a:t>If you are successful, violence will be limited and confidence will rise. Hope and opportunity rather than fear and grievance will predominate.</a:t>
            </a:r>
          </a:p>
          <a:p>
            <a:r>
              <a:rPr lang="en-US" dirty="0"/>
              <a:t>The police and other security services will become more professional, more unified, more respectful of individual rights, and more respected. </a:t>
            </a:r>
          </a:p>
          <a:p>
            <a:r>
              <a:rPr lang="en-US" dirty="0"/>
              <a:t>The courts will gain in legitimacy and independence. </a:t>
            </a:r>
          </a:p>
          <a:p>
            <a:r>
              <a:rPr lang="en-US" dirty="0"/>
              <a:t>The society will calm, the economy will grow, and habits of electoral democracy with multiparty competition for, </a:t>
            </a:r>
            <a:r>
              <a:rPr lang="en-US" i="1" dirty="0"/>
              <a:t>as well as alternation in</a:t>
            </a:r>
            <a:r>
              <a:rPr lang="en-US" dirty="0"/>
              <a:t>, power will be inculcated. </a:t>
            </a:r>
          </a:p>
          <a:p>
            <a:r>
              <a:rPr lang="en-US" dirty="0"/>
              <a:t>You will live in peace with your neighbors and export stability to a region that desperately needs it. </a:t>
            </a:r>
          </a:p>
          <a:p>
            <a:r>
              <a:rPr lang="en-US" dirty="0"/>
              <a:t>That’s a future worth working for. </a:t>
            </a:r>
          </a:p>
          <a:p>
            <a:endParaRPr lang="en-US" dirty="0"/>
          </a:p>
        </p:txBody>
      </p:sp>
    </p:spTree>
    <p:extLst>
      <p:ext uri="{BB962C8B-B14F-4D97-AF65-F5344CB8AC3E}">
        <p14:creationId xmlns:p14="http://schemas.microsoft.com/office/powerpoint/2010/main" val="2664428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728B6-3A99-4CE9-AB6C-D6E711DC9EB5}"/>
              </a:ext>
            </a:extLst>
          </p:cNvPr>
          <p:cNvSpPr>
            <a:spLocks noGrp="1"/>
          </p:cNvSpPr>
          <p:nvPr>
            <p:ph type="title"/>
          </p:nvPr>
        </p:nvSpPr>
        <p:spPr/>
        <p:txBody>
          <a:bodyPr/>
          <a:lstStyle/>
          <a:p>
            <a:pPr algn="ctr"/>
            <a:r>
              <a:rPr lang="en-US" b="1" dirty="0"/>
              <a:t>Police are really important</a:t>
            </a:r>
          </a:p>
        </p:txBody>
      </p:sp>
      <p:sp>
        <p:nvSpPr>
          <p:cNvPr id="3" name="Content Placeholder 2">
            <a:extLst>
              <a:ext uri="{FF2B5EF4-FFF2-40B4-BE49-F238E27FC236}">
                <a16:creationId xmlns:a16="http://schemas.microsoft.com/office/drawing/2014/main" id="{6AC4A3C0-A01C-4247-889F-032FEF952DA5}"/>
              </a:ext>
            </a:extLst>
          </p:cNvPr>
          <p:cNvSpPr>
            <a:spLocks noGrp="1"/>
          </p:cNvSpPr>
          <p:nvPr>
            <p:ph idx="1"/>
          </p:nvPr>
        </p:nvSpPr>
        <p:spPr/>
        <p:txBody>
          <a:bodyPr/>
          <a:lstStyle/>
          <a:p>
            <a:r>
              <a:rPr lang="en-US" dirty="0"/>
              <a:t>It is a great pleasure to be here at the Police University. </a:t>
            </a:r>
          </a:p>
          <a:p>
            <a:r>
              <a:rPr lang="en-US" dirty="0"/>
              <a:t>I can’t think of a more important institution for the future of this country than the police.</a:t>
            </a:r>
          </a:p>
          <a:p>
            <a:r>
              <a:rPr lang="en-US" dirty="0"/>
              <a:t>Nor do I know people who have a harder job in a period of political transition.</a:t>
            </a:r>
          </a:p>
          <a:p>
            <a:r>
              <a:rPr lang="en-US" dirty="0"/>
              <a:t>I’ll want to talk first about that transition, and I’ll turn in the end to the specific role of the police.</a:t>
            </a:r>
          </a:p>
          <a:p>
            <a:r>
              <a:rPr lang="en-US" dirty="0"/>
              <a:t>But let there be no doubt: you are crucial to ensuring that this country can move forward. </a:t>
            </a:r>
          </a:p>
          <a:p>
            <a:endParaRPr lang="en-US" dirty="0"/>
          </a:p>
        </p:txBody>
      </p:sp>
    </p:spTree>
    <p:extLst>
      <p:ext uri="{BB962C8B-B14F-4D97-AF65-F5344CB8AC3E}">
        <p14:creationId xmlns:p14="http://schemas.microsoft.com/office/powerpoint/2010/main" val="3437058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7EA7A-27F1-4055-98B4-362B01AE3453}"/>
              </a:ext>
            </a:extLst>
          </p:cNvPr>
          <p:cNvSpPr>
            <a:spLocks noGrp="1"/>
          </p:cNvSpPr>
          <p:nvPr>
            <p:ph type="title"/>
          </p:nvPr>
        </p:nvSpPr>
        <p:spPr/>
        <p:txBody>
          <a:bodyPr/>
          <a:lstStyle/>
          <a:p>
            <a:pPr algn="ctr"/>
            <a:r>
              <a:rPr lang="en-US" b="1" dirty="0"/>
              <a:t>First the caveats</a:t>
            </a:r>
          </a:p>
        </p:txBody>
      </p:sp>
      <p:sp>
        <p:nvSpPr>
          <p:cNvPr id="3" name="Content Placeholder 2">
            <a:extLst>
              <a:ext uri="{FF2B5EF4-FFF2-40B4-BE49-F238E27FC236}">
                <a16:creationId xmlns:a16="http://schemas.microsoft.com/office/drawing/2014/main" id="{08093699-9308-45C6-84A8-652FEF361980}"/>
              </a:ext>
            </a:extLst>
          </p:cNvPr>
          <p:cNvSpPr>
            <a:spLocks noGrp="1"/>
          </p:cNvSpPr>
          <p:nvPr>
            <p:ph idx="1"/>
          </p:nvPr>
        </p:nvSpPr>
        <p:spPr/>
        <p:txBody>
          <a:bodyPr>
            <a:normAutofit fontScale="92500" lnSpcReduction="20000"/>
          </a:bodyPr>
          <a:lstStyle/>
          <a:p>
            <a:r>
              <a:rPr lang="en-US" dirty="0"/>
              <a:t>I am not an Ethiopia expert. This is my first visit, but I hope not my last. I am going to rely, at times heavily, on my friend Michael Lund, whose presentation here in August he has kindly shared with me. </a:t>
            </a:r>
          </a:p>
          <a:p>
            <a:r>
              <a:rPr lang="en-US" dirty="0"/>
              <a:t>I have spent a great deal of time in conflict zones over the past 25 years, mainly in the Balkans and the Middle East. </a:t>
            </a:r>
          </a:p>
          <a:p>
            <a:r>
              <a:rPr lang="en-US" dirty="0"/>
              <a:t>There are some obvious parallels: former Yugoslavia was in some respects what you call an ethnic federation, as its six component republics were each defined in large part by the majority ethnic group.</a:t>
            </a:r>
          </a:p>
          <a:p>
            <a:r>
              <a:rPr lang="en-US" dirty="0"/>
              <a:t>Yugoslavia was also a country attempting a democratic transition, at least for a year or two after the fall of the Berlin wall.</a:t>
            </a:r>
          </a:p>
          <a:p>
            <a:r>
              <a:rPr lang="en-US" dirty="0"/>
              <a:t>Things went badly and the results were catastrophic, but that in no way means the same is inevitable here. It is a warning, not a prediction. </a:t>
            </a:r>
          </a:p>
        </p:txBody>
      </p:sp>
    </p:spTree>
    <p:extLst>
      <p:ext uri="{BB962C8B-B14F-4D97-AF65-F5344CB8AC3E}">
        <p14:creationId xmlns:p14="http://schemas.microsoft.com/office/powerpoint/2010/main" val="548667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70316-755D-4489-9822-E0ED1E28B399}"/>
              </a:ext>
            </a:extLst>
          </p:cNvPr>
          <p:cNvSpPr>
            <a:spLocks noGrp="1"/>
          </p:cNvSpPr>
          <p:nvPr>
            <p:ph type="title"/>
          </p:nvPr>
        </p:nvSpPr>
        <p:spPr/>
        <p:txBody>
          <a:bodyPr/>
          <a:lstStyle/>
          <a:p>
            <a:pPr algn="ctr"/>
            <a:r>
              <a:rPr lang="en-US" b="1" dirty="0"/>
              <a:t>The risks of transition are real</a:t>
            </a:r>
          </a:p>
        </p:txBody>
      </p:sp>
      <p:sp>
        <p:nvSpPr>
          <p:cNvPr id="3" name="Content Placeholder 2">
            <a:extLst>
              <a:ext uri="{FF2B5EF4-FFF2-40B4-BE49-F238E27FC236}">
                <a16:creationId xmlns:a16="http://schemas.microsoft.com/office/drawing/2014/main" id="{62A1FED2-9087-486B-BB15-97CAC2A6278A}"/>
              </a:ext>
            </a:extLst>
          </p:cNvPr>
          <p:cNvSpPr>
            <a:spLocks noGrp="1"/>
          </p:cNvSpPr>
          <p:nvPr>
            <p:ph idx="1"/>
          </p:nvPr>
        </p:nvSpPr>
        <p:spPr/>
        <p:txBody>
          <a:bodyPr>
            <a:normAutofit fontScale="92500" lnSpcReduction="10000"/>
          </a:bodyPr>
          <a:lstStyle/>
          <a:p>
            <a:r>
              <a:rPr lang="en-US" dirty="0"/>
              <a:t>Moving from an autocracy, even a relatively benevolent and successful one in economic terms, requires changing the foundations of the state. </a:t>
            </a:r>
          </a:p>
          <a:p>
            <a:r>
              <a:rPr lang="en-US" dirty="0"/>
              <a:t>It means asking who constitutes the state for what purposes, how executive power is to be constrained, and how power will be distributed more broadly in the future. </a:t>
            </a:r>
          </a:p>
          <a:p>
            <a:r>
              <a:rPr lang="en-US" dirty="0"/>
              <a:t>It will necessarily produce winners and losers throughout the society, even if eventually it produces benefits for everyone.</a:t>
            </a:r>
          </a:p>
          <a:p>
            <a:r>
              <a:rPr lang="en-US" dirty="0"/>
              <a:t>In the short-term, some will become relatively more powerful and richer, others less so. </a:t>
            </a:r>
          </a:p>
          <a:p>
            <a:r>
              <a:rPr lang="en-US" dirty="0"/>
              <a:t>Transition also produces a great deal of uncertainty, especially for the security forces, who need to transition as well. </a:t>
            </a:r>
          </a:p>
          <a:p>
            <a:endParaRPr lang="en-US" dirty="0"/>
          </a:p>
          <a:p>
            <a:endParaRPr lang="en-US" dirty="0"/>
          </a:p>
          <a:p>
            <a:endParaRPr lang="en-US" dirty="0"/>
          </a:p>
        </p:txBody>
      </p:sp>
    </p:spTree>
    <p:extLst>
      <p:ext uri="{BB962C8B-B14F-4D97-AF65-F5344CB8AC3E}">
        <p14:creationId xmlns:p14="http://schemas.microsoft.com/office/powerpoint/2010/main" val="699087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8C1D3-ECBE-4EC3-A1FC-B35ADEE8630B}"/>
              </a:ext>
            </a:extLst>
          </p:cNvPr>
          <p:cNvSpPr>
            <a:spLocks noGrp="1"/>
          </p:cNvSpPr>
          <p:nvPr>
            <p:ph type="title"/>
          </p:nvPr>
        </p:nvSpPr>
        <p:spPr/>
        <p:txBody>
          <a:bodyPr>
            <a:normAutofit fontScale="90000"/>
          </a:bodyPr>
          <a:lstStyle/>
          <a:p>
            <a:r>
              <a:rPr lang="en-US" dirty="0"/>
              <a:t>“The old is dying and the new cannot be born; in this interregnum, a great variety of morbid symptoms appear.”—Antonio Gramsci </a:t>
            </a:r>
            <a:br>
              <a:rPr lang="en-US" dirty="0"/>
            </a:br>
            <a:endParaRPr lang="en-US" dirty="0"/>
          </a:p>
        </p:txBody>
      </p:sp>
      <p:sp>
        <p:nvSpPr>
          <p:cNvPr id="3" name="Text Placeholder 2">
            <a:extLst>
              <a:ext uri="{FF2B5EF4-FFF2-40B4-BE49-F238E27FC236}">
                <a16:creationId xmlns:a16="http://schemas.microsoft.com/office/drawing/2014/main" id="{7E755287-A720-4F41-B8E7-E0AE44239D7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93244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AE3BF-7F35-4757-8581-73E3567FB8C6}"/>
              </a:ext>
            </a:extLst>
          </p:cNvPr>
          <p:cNvSpPr>
            <a:spLocks noGrp="1"/>
          </p:cNvSpPr>
          <p:nvPr>
            <p:ph type="title"/>
          </p:nvPr>
        </p:nvSpPr>
        <p:spPr/>
        <p:txBody>
          <a:bodyPr/>
          <a:lstStyle/>
          <a:p>
            <a:pPr algn="ctr"/>
            <a:r>
              <a:rPr lang="en-US" b="1" dirty="0"/>
              <a:t>The morbid symptoms</a:t>
            </a:r>
          </a:p>
        </p:txBody>
      </p:sp>
      <p:sp>
        <p:nvSpPr>
          <p:cNvPr id="3" name="Content Placeholder 2">
            <a:extLst>
              <a:ext uri="{FF2B5EF4-FFF2-40B4-BE49-F238E27FC236}">
                <a16:creationId xmlns:a16="http://schemas.microsoft.com/office/drawing/2014/main" id="{C48F9E73-43F9-4365-9268-3D805748BFC9}"/>
              </a:ext>
            </a:extLst>
          </p:cNvPr>
          <p:cNvSpPr>
            <a:spLocks noGrp="1"/>
          </p:cNvSpPr>
          <p:nvPr>
            <p:ph idx="1"/>
          </p:nvPr>
        </p:nvSpPr>
        <p:spPr/>
        <p:txBody>
          <a:bodyPr>
            <a:normAutofit fontScale="92500" lnSpcReduction="10000"/>
          </a:bodyPr>
          <a:lstStyle/>
          <a:p>
            <a:r>
              <a:rPr lang="en-US" dirty="0"/>
              <a:t>The state may seek to protect itself, using excessive force during the transition: we’ve seen that in Syria and Myanmar. </a:t>
            </a:r>
          </a:p>
          <a:p>
            <a:r>
              <a:rPr lang="en-US" dirty="0"/>
              <a:t>It may attempt a fraudulent transition to a new autocrat, as in Algeria and Sudan.</a:t>
            </a:r>
          </a:p>
          <a:p>
            <a:r>
              <a:rPr lang="en-US" dirty="0"/>
              <a:t> A new autocrat may exploit disorder to come to power, as </a:t>
            </a:r>
            <a:r>
              <a:rPr lang="en-US" dirty="0" err="1"/>
              <a:t>Sisi</a:t>
            </a:r>
            <a:r>
              <a:rPr lang="en-US" dirty="0"/>
              <a:t> did in Egypt.</a:t>
            </a:r>
          </a:p>
          <a:p>
            <a:r>
              <a:rPr lang="en-US" dirty="0"/>
              <a:t>Political rivalry may lead to instability and foreign intervention, as in Yemen. </a:t>
            </a:r>
          </a:p>
          <a:p>
            <a:r>
              <a:rPr lang="en-US" dirty="0"/>
              <a:t>Dissatisfied political movements may rebel, as Sunnis did in Iraq. </a:t>
            </a:r>
          </a:p>
          <a:p>
            <a:r>
              <a:rPr lang="en-US" dirty="0"/>
              <a:t>Law and order may deteriorate, as it did in post-Barre Somalia.</a:t>
            </a:r>
          </a:p>
          <a:p>
            <a:r>
              <a:rPr lang="en-US" dirty="0"/>
              <a:t>Criminal gangs or terrorist groups may take advantage, as they do everywhere. </a:t>
            </a:r>
          </a:p>
          <a:p>
            <a:endParaRPr lang="en-US" dirty="0"/>
          </a:p>
          <a:p>
            <a:endParaRPr lang="en-US" dirty="0"/>
          </a:p>
          <a:p>
            <a:endParaRPr lang="en-US" dirty="0"/>
          </a:p>
        </p:txBody>
      </p:sp>
    </p:spTree>
    <p:extLst>
      <p:ext uri="{BB962C8B-B14F-4D97-AF65-F5344CB8AC3E}">
        <p14:creationId xmlns:p14="http://schemas.microsoft.com/office/powerpoint/2010/main" val="163043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0243C-8821-4C6C-A998-6AC8363B345D}"/>
              </a:ext>
            </a:extLst>
          </p:cNvPr>
          <p:cNvSpPr>
            <a:spLocks noGrp="1"/>
          </p:cNvSpPr>
          <p:nvPr>
            <p:ph type="title"/>
          </p:nvPr>
        </p:nvSpPr>
        <p:spPr/>
        <p:txBody>
          <a:bodyPr/>
          <a:lstStyle/>
          <a:p>
            <a:pPr algn="ctr"/>
            <a:r>
              <a:rPr lang="en-US" b="1" dirty="0"/>
              <a:t>And there is more</a:t>
            </a:r>
          </a:p>
        </p:txBody>
      </p:sp>
      <p:sp>
        <p:nvSpPr>
          <p:cNvPr id="3" name="Content Placeholder 2">
            <a:extLst>
              <a:ext uri="{FF2B5EF4-FFF2-40B4-BE49-F238E27FC236}">
                <a16:creationId xmlns:a16="http://schemas.microsoft.com/office/drawing/2014/main" id="{EEB0718C-3487-4544-9E74-B27E7CE506AE}"/>
              </a:ext>
            </a:extLst>
          </p:cNvPr>
          <p:cNvSpPr>
            <a:spLocks noGrp="1"/>
          </p:cNvSpPr>
          <p:nvPr>
            <p:ph idx="1"/>
          </p:nvPr>
        </p:nvSpPr>
        <p:spPr/>
        <p:txBody>
          <a:bodyPr/>
          <a:lstStyle/>
          <a:p>
            <a:r>
              <a:rPr lang="en-US" dirty="0"/>
              <a:t>A new democracy does have to defend itself, all too often leading to reversals or partial reversals to military or other autocratic control. </a:t>
            </a:r>
          </a:p>
          <a:p>
            <a:r>
              <a:rPr lang="en-US" dirty="0"/>
              <a:t>Even if transition is successful, electoral violence, common crime, violence against minorities, corruption, state capture, economic crisis, and social disruption are common. </a:t>
            </a:r>
          </a:p>
          <a:p>
            <a:r>
              <a:rPr lang="en-US" dirty="0"/>
              <a:t>Transition governments are in essence “anocracies”: regimes that mix aspects of democracy with aspects of autocracy. </a:t>
            </a:r>
          </a:p>
          <a:p>
            <a:r>
              <a:rPr lang="en-US" dirty="0"/>
              <a:t>Political instability is much more frequent in anocracies than in autocracies or democracies.</a:t>
            </a:r>
          </a:p>
          <a:p>
            <a:pPr marL="0" indent="0">
              <a:buNone/>
            </a:pPr>
            <a:endParaRPr lang="en-US" dirty="0"/>
          </a:p>
        </p:txBody>
      </p:sp>
    </p:spTree>
    <p:extLst>
      <p:ext uri="{BB962C8B-B14F-4D97-AF65-F5344CB8AC3E}">
        <p14:creationId xmlns:p14="http://schemas.microsoft.com/office/powerpoint/2010/main" val="4092924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B39FE-71A0-418E-A0CE-AB25FA015AAA}"/>
              </a:ext>
            </a:extLst>
          </p:cNvPr>
          <p:cNvSpPr>
            <a:spLocks noGrp="1"/>
          </p:cNvSpPr>
          <p:nvPr>
            <p:ph type="title"/>
          </p:nvPr>
        </p:nvSpPr>
        <p:spPr/>
        <p:txBody>
          <a:bodyPr/>
          <a:lstStyle/>
          <a:p>
            <a:pPr algn="ctr"/>
            <a:r>
              <a:rPr lang="en-US" b="1" dirty="0"/>
              <a:t>Ethiopia is an anocracy</a:t>
            </a:r>
          </a:p>
        </p:txBody>
      </p:sp>
      <p:sp>
        <p:nvSpPr>
          <p:cNvPr id="3" name="Content Placeholder 2">
            <a:extLst>
              <a:ext uri="{FF2B5EF4-FFF2-40B4-BE49-F238E27FC236}">
                <a16:creationId xmlns:a16="http://schemas.microsoft.com/office/drawing/2014/main" id="{E189FCFD-5DA4-4547-B394-A1F3CF8FF499}"/>
              </a:ext>
            </a:extLst>
          </p:cNvPr>
          <p:cNvSpPr>
            <a:spLocks noGrp="1"/>
          </p:cNvSpPr>
          <p:nvPr>
            <p:ph idx="1"/>
          </p:nvPr>
        </p:nvSpPr>
        <p:spPr/>
        <p:txBody>
          <a:bodyPr/>
          <a:lstStyle/>
          <a:p>
            <a:r>
              <a:rPr lang="en-US" dirty="0"/>
              <a:t>The symptoms are all too clear, even if far milder than in many other places: political instability and realignments, assassination, internally displaced people, economic slowdown, challenges to authority. </a:t>
            </a:r>
          </a:p>
          <a:p>
            <a:r>
              <a:rPr lang="en-US" dirty="0"/>
              <a:t>You have yet to have an orderly election in which the competition is free and fair. Doing so on August 18 will be an enormous challenge. </a:t>
            </a:r>
          </a:p>
          <a:p>
            <a:r>
              <a:rPr lang="en-US" dirty="0"/>
              <a:t>Your diverse ethnic and religious makeup, enormous territory, relatively young and too often unemployed population, widespread poverty and illiteracy, and rapid urbanization are risk factors. </a:t>
            </a:r>
          </a:p>
          <a:p>
            <a:r>
              <a:rPr lang="en-US" dirty="0"/>
              <a:t>Bottom line: managing this transition will not be easy for anyone, least of all the security services. </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284614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4B180-3574-45BB-A3ED-90FD0DE83C31}"/>
              </a:ext>
            </a:extLst>
          </p:cNvPr>
          <p:cNvSpPr>
            <a:spLocks noGrp="1"/>
          </p:cNvSpPr>
          <p:nvPr>
            <p:ph type="title"/>
          </p:nvPr>
        </p:nvSpPr>
        <p:spPr/>
        <p:txBody>
          <a:bodyPr/>
          <a:lstStyle/>
          <a:p>
            <a:pPr algn="ctr"/>
            <a:r>
              <a:rPr lang="en-US" b="1" dirty="0"/>
              <a:t>Inclusion works</a:t>
            </a:r>
          </a:p>
        </p:txBody>
      </p:sp>
      <p:sp>
        <p:nvSpPr>
          <p:cNvPr id="3" name="Content Placeholder 2">
            <a:extLst>
              <a:ext uri="{FF2B5EF4-FFF2-40B4-BE49-F238E27FC236}">
                <a16:creationId xmlns:a16="http://schemas.microsoft.com/office/drawing/2014/main" id="{544CA5F1-1221-41A4-85AF-588C53197A07}"/>
              </a:ext>
            </a:extLst>
          </p:cNvPr>
          <p:cNvSpPr>
            <a:spLocks noGrp="1"/>
          </p:cNvSpPr>
          <p:nvPr>
            <p:ph idx="1"/>
          </p:nvPr>
        </p:nvSpPr>
        <p:spPr/>
        <p:txBody>
          <a:bodyPr>
            <a:normAutofit fontScale="92500"/>
          </a:bodyPr>
          <a:lstStyle/>
          <a:p>
            <a:r>
              <a:rPr lang="en-US" dirty="0"/>
              <a:t>There are many successful examples of democratic transition: South Africa, Tunisia, Ghana, and Nigeria are the most relevant nearby examples. </a:t>
            </a:r>
          </a:p>
          <a:p>
            <a:r>
              <a:rPr lang="en-US" dirty="0"/>
              <a:t>Inclusion makes it easier: an inclusive national identity, willingness to talk across social, ethnic, and economic divisions, institutions that constrain executive power and protect citizens, sharing of economic benefits (a “democracy dividend”), social safety nets to prevent desperation. </a:t>
            </a:r>
          </a:p>
          <a:p>
            <a:r>
              <a:rPr lang="en-US" dirty="0"/>
              <a:t>Violence and exclusion make it harder: oligarchs, militias or private security firms that abuse parts of the population, opaque or overly complex security forces and chains of command, ethnic, sectarian or religious rioting that costs lives or property, hate speech and incitement. </a:t>
            </a:r>
          </a:p>
        </p:txBody>
      </p:sp>
    </p:spTree>
    <p:extLst>
      <p:ext uri="{BB962C8B-B14F-4D97-AF65-F5344CB8AC3E}">
        <p14:creationId xmlns:p14="http://schemas.microsoft.com/office/powerpoint/2010/main" val="3348618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2063</TotalTime>
  <Words>1730</Words>
  <Application>Microsoft Office PowerPoint</Application>
  <PresentationFormat>Widescreen</PresentationFormat>
  <Paragraphs>100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Ethiopia: between Hope and Peril</vt:lpstr>
      <vt:lpstr>Police are really important</vt:lpstr>
      <vt:lpstr>First the caveats</vt:lpstr>
      <vt:lpstr>The risks of transition are real</vt:lpstr>
      <vt:lpstr>“The old is dying and the new cannot be born; in this interregnum, a great variety of morbid symptoms appear.”—Antonio Gramsci  </vt:lpstr>
      <vt:lpstr>The morbid symptoms</vt:lpstr>
      <vt:lpstr>And there is more</vt:lpstr>
      <vt:lpstr>Ethiopia is an anocracy</vt:lpstr>
      <vt:lpstr>Inclusion works</vt:lpstr>
      <vt:lpstr>What does this mean for the police? </vt:lpstr>
      <vt:lpstr>Civil society matters</vt:lpstr>
      <vt:lpstr>The elite matters too</vt:lpstr>
      <vt:lpstr>What’s next? </vt:lpstr>
      <vt:lpstr>Uncertainty</vt:lpstr>
      <vt:lpstr>What, specifically, should the police do? </vt:lpstr>
      <vt:lpstr>You are the front lines of transition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Serwer</dc:creator>
  <cp:lastModifiedBy>Daniel Serwer</cp:lastModifiedBy>
  <cp:revision>37</cp:revision>
  <dcterms:created xsi:type="dcterms:W3CDTF">2020-01-03T17:00:15Z</dcterms:created>
  <dcterms:modified xsi:type="dcterms:W3CDTF">2020-01-21T20:07:50Z</dcterms:modified>
</cp:coreProperties>
</file>